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9"/>
  </p:notesMasterIdLst>
  <p:handoutMasterIdLst>
    <p:handoutMasterId r:id="rId110"/>
  </p:handoutMasterIdLst>
  <p:sldIdLst>
    <p:sldId id="328" r:id="rId2"/>
    <p:sldId id="703" r:id="rId3"/>
    <p:sldId id="499" r:id="rId4"/>
    <p:sldId id="762" r:id="rId5"/>
    <p:sldId id="257" r:id="rId6"/>
    <p:sldId id="679" r:id="rId7"/>
    <p:sldId id="770" r:id="rId8"/>
    <p:sldId id="771" r:id="rId9"/>
    <p:sldId id="772" r:id="rId10"/>
    <p:sldId id="773" r:id="rId11"/>
    <p:sldId id="702" r:id="rId12"/>
    <p:sldId id="677" r:id="rId13"/>
    <p:sldId id="757" r:id="rId14"/>
    <p:sldId id="712" r:id="rId15"/>
    <p:sldId id="738" r:id="rId16"/>
    <p:sldId id="646" r:id="rId17"/>
    <p:sldId id="647" r:id="rId18"/>
    <p:sldId id="731" r:id="rId19"/>
    <p:sldId id="648" r:id="rId20"/>
    <p:sldId id="651" r:id="rId21"/>
    <p:sldId id="652" r:id="rId22"/>
    <p:sldId id="653" r:id="rId23"/>
    <p:sldId id="658" r:id="rId24"/>
    <p:sldId id="630" r:id="rId25"/>
    <p:sldId id="655" r:id="rId26"/>
    <p:sldId id="529" r:id="rId27"/>
    <p:sldId id="531" r:id="rId28"/>
    <p:sldId id="678" r:id="rId29"/>
    <p:sldId id="707" r:id="rId30"/>
    <p:sldId id="716" r:id="rId31"/>
    <p:sldId id="717" r:id="rId32"/>
    <p:sldId id="758" r:id="rId33"/>
    <p:sldId id="264" r:id="rId34"/>
    <p:sldId id="718" r:id="rId35"/>
    <p:sldId id="491" r:id="rId36"/>
    <p:sldId id="715" r:id="rId37"/>
    <p:sldId id="263" r:id="rId38"/>
    <p:sldId id="662" r:id="rId39"/>
    <p:sldId id="667" r:id="rId40"/>
    <p:sldId id="668" r:id="rId41"/>
    <p:sldId id="265" r:id="rId42"/>
    <p:sldId id="266" r:id="rId43"/>
    <p:sldId id="267" r:id="rId44"/>
    <p:sldId id="759" r:id="rId45"/>
    <p:sldId id="755" r:id="rId46"/>
    <p:sldId id="756" r:id="rId47"/>
    <p:sldId id="740" r:id="rId48"/>
    <p:sldId id="741" r:id="rId49"/>
    <p:sldId id="285" r:id="rId50"/>
    <p:sldId id="742" r:id="rId51"/>
    <p:sldId id="743" r:id="rId52"/>
    <p:sldId id="744" r:id="rId53"/>
    <p:sldId id="290" r:id="rId54"/>
    <p:sldId id="291" r:id="rId55"/>
    <p:sldId id="746" r:id="rId56"/>
    <p:sldId id="747" r:id="rId57"/>
    <p:sldId id="748" r:id="rId58"/>
    <p:sldId id="749" r:id="rId59"/>
    <p:sldId id="289" r:id="rId60"/>
    <p:sldId id="292" r:id="rId61"/>
    <p:sldId id="310" r:id="rId62"/>
    <p:sldId id="282" r:id="rId63"/>
    <p:sldId id="751" r:id="rId64"/>
    <p:sldId id="752" r:id="rId65"/>
    <p:sldId id="760" r:id="rId66"/>
    <p:sldId id="305" r:id="rId67"/>
    <p:sldId id="345" r:id="rId68"/>
    <p:sldId id="343" r:id="rId69"/>
    <p:sldId id="258" r:id="rId70"/>
    <p:sldId id="766" r:id="rId71"/>
    <p:sldId id="767" r:id="rId72"/>
    <p:sldId id="261" r:id="rId73"/>
    <p:sldId id="262" r:id="rId74"/>
    <p:sldId id="352" r:id="rId75"/>
    <p:sldId id="765" r:id="rId76"/>
    <p:sldId id="268" r:id="rId77"/>
    <p:sldId id="675" r:id="rId78"/>
    <p:sldId id="288" r:id="rId79"/>
    <p:sldId id="721" r:id="rId80"/>
    <p:sldId id="768" r:id="rId81"/>
    <p:sldId id="722" r:id="rId82"/>
    <p:sldId id="723" r:id="rId83"/>
    <p:sldId id="269" r:id="rId84"/>
    <p:sldId id="724" r:id="rId85"/>
    <p:sldId id="761" r:id="rId86"/>
    <p:sldId id="728" r:id="rId87"/>
    <p:sldId id="729" r:id="rId88"/>
    <p:sldId id="769" r:id="rId89"/>
    <p:sldId id="734" r:id="rId90"/>
    <p:sldId id="676" r:id="rId91"/>
    <p:sldId id="260" r:id="rId92"/>
    <p:sldId id="669" r:id="rId93"/>
    <p:sldId id="654" r:id="rId94"/>
    <p:sldId id="732" r:id="rId95"/>
    <p:sldId id="656" r:id="rId96"/>
    <p:sldId id="733" r:id="rId97"/>
    <p:sldId id="614" r:id="rId98"/>
    <p:sldId id="641" r:id="rId99"/>
    <p:sldId id="664" r:id="rId100"/>
    <p:sldId id="665" r:id="rId101"/>
    <p:sldId id="666" r:id="rId102"/>
    <p:sldId id="306" r:id="rId103"/>
    <p:sldId id="307" r:id="rId104"/>
    <p:sldId id="279" r:id="rId105"/>
    <p:sldId id="670" r:id="rId106"/>
    <p:sldId id="763" r:id="rId107"/>
    <p:sldId id="764" r:id="rId108"/>
  </p:sldIdLst>
  <p:sldSz cx="9144000" cy="6858000" type="screen4x3"/>
  <p:notesSz cx="7010400" cy="9296400"/>
  <p:defaultTextStyle>
    <a:defPPr>
      <a:defRPr lang="en-US"/>
    </a:defPPr>
    <a:lvl1pPr algn="l" rtl="0" fontAlgn="base">
      <a:spcBef>
        <a:spcPct val="0"/>
      </a:spcBef>
      <a:spcAft>
        <a:spcPct val="0"/>
      </a:spcAft>
      <a:defRPr sz="2400" kern="1200">
        <a:solidFill>
          <a:schemeClr val="tx1"/>
        </a:solidFill>
        <a:latin typeface="Time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99"/>
    <a:srgbClr val="27A596"/>
    <a:srgbClr val="049ADB"/>
    <a:srgbClr val="F38A00"/>
    <a:srgbClr val="009D93"/>
    <a:srgbClr val="8F001A"/>
    <a:srgbClr val="2F1A45"/>
    <a:srgbClr val="F5F5F5"/>
    <a:srgbClr val="3B3734"/>
    <a:srgbClr val="D1B4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89903" autoAdjust="0"/>
  </p:normalViewPr>
  <p:slideViewPr>
    <p:cSldViewPr snapToGrid="0">
      <p:cViewPr>
        <p:scale>
          <a:sx n="53" d="100"/>
          <a:sy n="53" d="100"/>
        </p:scale>
        <p:origin x="936" y="34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F591BB15-DE40-F842-8059-510BF077C15F}" type="datetimeFigureOut">
              <a:rPr lang="en-US" smtClean="0"/>
              <a:t>7/14/2024</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9A442AD-E810-5C4F-BBB9-F00611DA0A64}" type="slidenum">
              <a:rPr lang="en-US" smtClean="0"/>
              <a:t>‹#›</a:t>
            </a:fld>
            <a:endParaRPr lang="en-US"/>
          </a:p>
        </p:txBody>
      </p:sp>
    </p:spTree>
    <p:extLst>
      <p:ext uri="{BB962C8B-B14F-4D97-AF65-F5344CB8AC3E}">
        <p14:creationId xmlns:p14="http://schemas.microsoft.com/office/powerpoint/2010/main" val="21696211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l" eaLnBrk="0" hangingPunct="0">
              <a:defRPr sz="1200">
                <a:latin typeface="Times" pitchFamily="-110" charset="0"/>
                <a:ea typeface="+mn-ea"/>
                <a:cs typeface="+mn-cs"/>
              </a:defRPr>
            </a:lvl1pPr>
          </a:lstStyle>
          <a:p>
            <a:pPr>
              <a:defRPr/>
            </a:pPr>
            <a:endParaRPr lang="en-US"/>
          </a:p>
        </p:txBody>
      </p:sp>
      <p:sp>
        <p:nvSpPr>
          <p:cNvPr id="7171" name="Rectangle 3"/>
          <p:cNvSpPr>
            <a:spLocks noGrp="1" noChangeArrowheads="1"/>
          </p:cNvSpPr>
          <p:nvPr>
            <p:ph type="dt" idx="1"/>
          </p:nvPr>
        </p:nvSpPr>
        <p:spPr bwMode="auto">
          <a:xfrm>
            <a:off x="3970938"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eaLnBrk="0" hangingPunct="0">
              <a:defRPr sz="1200">
                <a:latin typeface="Times" pitchFamily="-110" charset="0"/>
                <a:ea typeface="+mn-ea"/>
                <a:cs typeface="+mn-cs"/>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173" name="Rectangle 5"/>
          <p:cNvSpPr>
            <a:spLocks noGrp="1" noChangeArrowheads="1"/>
          </p:cNvSpPr>
          <p:nvPr>
            <p:ph type="body" sz="quarter" idx="3"/>
          </p:nvPr>
        </p:nvSpPr>
        <p:spPr bwMode="auto">
          <a:xfrm>
            <a:off x="701040" y="4415790"/>
            <a:ext cx="5608320" cy="418338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l" eaLnBrk="0" hangingPunct="0">
              <a:defRPr sz="1200">
                <a:latin typeface="Times" pitchFamily="-110" charset="0"/>
                <a:ea typeface="+mn-ea"/>
                <a:cs typeface="+mn-cs"/>
              </a:defRPr>
            </a:lvl1pPr>
          </a:lstStyle>
          <a:p>
            <a:pPr>
              <a:defRPr/>
            </a:pPr>
            <a:endParaRPr lang="en-US"/>
          </a:p>
        </p:txBody>
      </p:sp>
      <p:sp>
        <p:nvSpPr>
          <p:cNvPr id="7175" name="Rectangle 7"/>
          <p:cNvSpPr>
            <a:spLocks noGrp="1" noChangeArrowheads="1"/>
          </p:cNvSpPr>
          <p:nvPr>
            <p:ph type="sldNum" sz="quarter" idx="5"/>
          </p:nvPr>
        </p:nvSpPr>
        <p:spPr bwMode="auto">
          <a:xfrm>
            <a:off x="3970938"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eaLnBrk="0" hangingPunct="0">
              <a:defRPr sz="1200"/>
            </a:lvl1pPr>
          </a:lstStyle>
          <a:p>
            <a:fld id="{0BA96726-B0E5-5C4D-84CE-D53510198312}" type="slidenum">
              <a:rPr lang="en-US"/>
              <a:pPr/>
              <a:t>‹#›</a:t>
            </a:fld>
            <a:endParaRPr lang="en-US"/>
          </a:p>
        </p:txBody>
      </p:sp>
    </p:spTree>
    <p:extLst>
      <p:ext uri="{BB962C8B-B14F-4D97-AF65-F5344CB8AC3E}">
        <p14:creationId xmlns:p14="http://schemas.microsoft.com/office/powerpoint/2010/main" val="29961910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10"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1</a:t>
            </a:fld>
            <a:endParaRPr lang="en-CA"/>
          </a:p>
        </p:txBody>
      </p:sp>
    </p:spTree>
    <p:extLst>
      <p:ext uri="{BB962C8B-B14F-4D97-AF65-F5344CB8AC3E}">
        <p14:creationId xmlns:p14="http://schemas.microsoft.com/office/powerpoint/2010/main" val="197937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Questions: </a:t>
            </a:r>
          </a:p>
          <a:p>
            <a:pPr marL="232943" indent="-232943">
              <a:buAutoNum type="arabicPeriod"/>
            </a:pPr>
            <a:r>
              <a:rPr lang="en-CA" dirty="0"/>
              <a:t>What if the data point comes outside of the values x for which the training was done? </a:t>
            </a:r>
          </a:p>
          <a:p>
            <a:pPr marL="232943" indent="-232943">
              <a:buAutoNum type="arabicPeriod"/>
            </a:pPr>
            <a:r>
              <a:rPr lang="en-CA" dirty="0"/>
              <a:t>How do we report the </a:t>
            </a:r>
            <a:r>
              <a:rPr lang="en-CA" dirty="0" err="1"/>
              <a:t>prodictions</a:t>
            </a:r>
            <a:r>
              <a:rPr lang="en-CA" dirty="0"/>
              <a:t> here</a:t>
            </a:r>
          </a:p>
        </p:txBody>
      </p:sp>
      <p:sp>
        <p:nvSpPr>
          <p:cNvPr id="4" name="Slide Number Placeholder 3"/>
          <p:cNvSpPr>
            <a:spLocks noGrp="1"/>
          </p:cNvSpPr>
          <p:nvPr>
            <p:ph type="sldNum" sz="quarter" idx="5"/>
          </p:nvPr>
        </p:nvSpPr>
        <p:spPr/>
        <p:txBody>
          <a:bodyPr/>
          <a:lstStyle/>
          <a:p>
            <a:fld id="{0BA96726-B0E5-5C4D-84CE-D53510198312}" type="slidenum">
              <a:rPr lang="en-US" smtClean="0"/>
              <a:pPr/>
              <a:t>31</a:t>
            </a:fld>
            <a:endParaRPr lang="en-US"/>
          </a:p>
        </p:txBody>
      </p:sp>
    </p:spTree>
    <p:extLst>
      <p:ext uri="{BB962C8B-B14F-4D97-AF65-F5344CB8AC3E}">
        <p14:creationId xmlns:p14="http://schemas.microsoft.com/office/powerpoint/2010/main" val="4152682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528634-B976-4B47-AFB4-11F1FF3C75ED}" type="slidenum">
              <a:rPr lang="en-US" smtClean="0"/>
              <a:t>41</a:t>
            </a:fld>
            <a:endParaRPr lang="en-US"/>
          </a:p>
        </p:txBody>
      </p:sp>
    </p:spTree>
    <p:extLst>
      <p:ext uri="{BB962C8B-B14F-4D97-AF65-F5344CB8AC3E}">
        <p14:creationId xmlns:p14="http://schemas.microsoft.com/office/powerpoint/2010/main" val="2642498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A96726-B0E5-5C4D-84CE-D53510198312}" type="slidenum">
              <a:rPr lang="en-US" smtClean="0"/>
              <a:pPr/>
              <a:t>42</a:t>
            </a:fld>
            <a:endParaRPr lang="en-US"/>
          </a:p>
        </p:txBody>
      </p:sp>
    </p:spTree>
    <p:extLst>
      <p:ext uri="{BB962C8B-B14F-4D97-AF65-F5344CB8AC3E}">
        <p14:creationId xmlns:p14="http://schemas.microsoft.com/office/powerpoint/2010/main" val="1045070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A96726-B0E5-5C4D-84CE-D53510198312}" type="slidenum">
              <a:rPr lang="en-US" smtClean="0"/>
              <a:pPr/>
              <a:t>43</a:t>
            </a:fld>
            <a:endParaRPr lang="en-US"/>
          </a:p>
        </p:txBody>
      </p:sp>
    </p:spTree>
    <p:extLst>
      <p:ext uri="{BB962C8B-B14F-4D97-AF65-F5344CB8AC3E}">
        <p14:creationId xmlns:p14="http://schemas.microsoft.com/office/powerpoint/2010/main" val="1901036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Georgia" panose="02040502050405020303" pitchFamily="18" charset="0"/>
              </a:rPr>
              <a:t>The concept of the </a:t>
            </a:r>
            <a:r>
              <a:rPr lang="en-US" b="0" i="0" dirty="0" err="1">
                <a:solidFill>
                  <a:srgbClr val="333333"/>
                </a:solidFill>
                <a:effectLst/>
                <a:latin typeface="Georgia" panose="02040502050405020303" pitchFamily="18" charset="0"/>
              </a:rPr>
              <a:t>Windkessel</a:t>
            </a:r>
            <a:r>
              <a:rPr lang="en-US" b="0" i="0" dirty="0">
                <a:solidFill>
                  <a:srgbClr val="333333"/>
                </a:solidFill>
                <a:effectLst/>
                <a:latin typeface="Georgia" panose="02040502050405020303" pitchFamily="18" charset="0"/>
              </a:rPr>
              <a:t>. The air reservoir is the actual </a:t>
            </a:r>
            <a:r>
              <a:rPr lang="en-US" b="0" i="0" dirty="0" err="1">
                <a:solidFill>
                  <a:srgbClr val="333333"/>
                </a:solidFill>
                <a:effectLst/>
                <a:latin typeface="Georgia" panose="02040502050405020303" pitchFamily="18" charset="0"/>
              </a:rPr>
              <a:t>Windkessel</a:t>
            </a:r>
            <a:r>
              <a:rPr lang="en-US" b="0" i="0" dirty="0">
                <a:solidFill>
                  <a:srgbClr val="333333"/>
                </a:solidFill>
                <a:effectLst/>
                <a:latin typeface="Georgia" panose="02040502050405020303" pitchFamily="18" charset="0"/>
              </a:rPr>
              <a:t>, and the large arteries act as the </a:t>
            </a:r>
            <a:r>
              <a:rPr lang="en-US" b="0" i="0" dirty="0" err="1">
                <a:solidFill>
                  <a:srgbClr val="333333"/>
                </a:solidFill>
                <a:effectLst/>
                <a:latin typeface="Georgia" panose="02040502050405020303" pitchFamily="18" charset="0"/>
              </a:rPr>
              <a:t>Windkessel</a:t>
            </a:r>
            <a:r>
              <a:rPr lang="en-US" b="0" i="0" dirty="0">
                <a:solidFill>
                  <a:srgbClr val="333333"/>
                </a:solidFill>
                <a:effectLst/>
                <a:latin typeface="Georgia" panose="02040502050405020303" pitchFamily="18" charset="0"/>
              </a:rPr>
              <a:t>. The combination of compliance, together with aortic valves and peripheral resistance, results in a rather constant peripheral flow</a:t>
            </a:r>
          </a:p>
          <a:p>
            <a:r>
              <a:rPr lang="en-US" sz="1800" dirty="0">
                <a:latin typeface="AdvGTIMES-R"/>
              </a:rPr>
              <a:t>P=</a:t>
            </a:r>
            <a:r>
              <a:rPr lang="en-US" sz="1800" dirty="0">
                <a:latin typeface="AdvP4C4E74"/>
              </a:rPr>
              <a:t> </a:t>
            </a:r>
            <a:r>
              <a:rPr lang="en-US" sz="1800" dirty="0">
                <a:latin typeface="AdvGTIMES-R"/>
              </a:rPr>
              <a:t>CO*SVR</a:t>
            </a:r>
            <a:r>
              <a:rPr lang="en-US" sz="1800" dirty="0">
                <a:latin typeface="AdvP4C4E51"/>
              </a:rPr>
              <a:t>:</a:t>
            </a:r>
          </a:p>
          <a:p>
            <a:r>
              <a:rPr lang="en-US" sz="1800" dirty="0">
                <a:latin typeface="AdvP4C4E51"/>
              </a:rPr>
              <a:t>CO=SV*HR</a:t>
            </a:r>
            <a:endParaRPr lang="en-US" dirty="0"/>
          </a:p>
        </p:txBody>
      </p:sp>
      <p:sp>
        <p:nvSpPr>
          <p:cNvPr id="4" name="Slide Number Placeholder 3"/>
          <p:cNvSpPr>
            <a:spLocks noGrp="1"/>
          </p:cNvSpPr>
          <p:nvPr>
            <p:ph type="sldNum" sz="quarter" idx="5"/>
          </p:nvPr>
        </p:nvSpPr>
        <p:spPr/>
        <p:txBody>
          <a:bodyPr/>
          <a:lstStyle/>
          <a:p>
            <a:fld id="{B8CA962A-1E85-4564-9CF1-51281821DAAA}" type="slidenum">
              <a:rPr lang="en-US" smtClean="0"/>
              <a:t>47</a:t>
            </a:fld>
            <a:endParaRPr lang="en-US"/>
          </a:p>
        </p:txBody>
      </p:sp>
    </p:spTree>
    <p:extLst>
      <p:ext uri="{BB962C8B-B14F-4D97-AF65-F5344CB8AC3E}">
        <p14:creationId xmlns:p14="http://schemas.microsoft.com/office/powerpoint/2010/main" val="806889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A96726-B0E5-5C4D-84CE-D53510198312}" type="slidenum">
              <a:rPr lang="en-US" smtClean="0"/>
              <a:pPr/>
              <a:t>48</a:t>
            </a:fld>
            <a:endParaRPr lang="en-US"/>
          </a:p>
        </p:txBody>
      </p:sp>
    </p:spTree>
    <p:extLst>
      <p:ext uri="{BB962C8B-B14F-4D97-AF65-F5344CB8AC3E}">
        <p14:creationId xmlns:p14="http://schemas.microsoft.com/office/powerpoint/2010/main" val="4168754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SimSun" panose="02010600030101010101" pitchFamily="2" charset="-122"/>
              </a:rPr>
              <a:t>Compliance is equivalent to the capacitance in electrical circuits in the following way: Capacitance accumulates the charge and then discharges it to the same circuit. Similarly, compliance represents the ability of arteries to expand during the systole accumulating a volume of blood. During the diastole, this volume of blood is discharged along the arteries. </a:t>
            </a:r>
            <a:endParaRPr lang="en-US" dirty="0"/>
          </a:p>
        </p:txBody>
      </p:sp>
      <p:sp>
        <p:nvSpPr>
          <p:cNvPr id="4" name="Slide Number Placeholder 3"/>
          <p:cNvSpPr>
            <a:spLocks noGrp="1"/>
          </p:cNvSpPr>
          <p:nvPr>
            <p:ph type="sldNum" sz="quarter" idx="5"/>
          </p:nvPr>
        </p:nvSpPr>
        <p:spPr/>
        <p:txBody>
          <a:bodyPr/>
          <a:lstStyle/>
          <a:p>
            <a:fld id="{B8CA962A-1E85-4564-9CF1-51281821DAAA}" type="slidenum">
              <a:rPr lang="en-US" smtClean="0"/>
              <a:t>49</a:t>
            </a:fld>
            <a:endParaRPr lang="en-US"/>
          </a:p>
        </p:txBody>
      </p:sp>
    </p:spTree>
    <p:extLst>
      <p:ext uri="{BB962C8B-B14F-4D97-AF65-F5344CB8AC3E}">
        <p14:creationId xmlns:p14="http://schemas.microsoft.com/office/powerpoint/2010/main" val="1347670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4F99C9-7AAD-465F-8F60-7008141C6F0E}" type="slidenum">
              <a:rPr lang="en-US" smtClean="0"/>
              <a:t>68</a:t>
            </a:fld>
            <a:endParaRPr lang="en-US"/>
          </a:p>
        </p:txBody>
      </p:sp>
    </p:spTree>
    <p:extLst>
      <p:ext uri="{BB962C8B-B14F-4D97-AF65-F5344CB8AC3E}">
        <p14:creationId xmlns:p14="http://schemas.microsoft.com/office/powerpoint/2010/main" val="1145820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median filter is designed to handle shorter motion artifacts (eta=1.5). Therefore it is not efficient for the situation on the left (wider </a:t>
            </a:r>
            <a:r>
              <a:rPr lang="en-CA"/>
              <a:t>motion pulses eta=3) </a:t>
            </a:r>
            <a:r>
              <a:rPr lang="en-CA" dirty="0"/>
              <a:t>while it is more efficient in the situation on the right.</a:t>
            </a:r>
          </a:p>
        </p:txBody>
      </p:sp>
      <p:sp>
        <p:nvSpPr>
          <p:cNvPr id="4" name="Slide Number Placeholder 3"/>
          <p:cNvSpPr>
            <a:spLocks noGrp="1"/>
          </p:cNvSpPr>
          <p:nvPr>
            <p:ph type="sldNum" sz="quarter" idx="5"/>
          </p:nvPr>
        </p:nvSpPr>
        <p:spPr/>
        <p:txBody>
          <a:bodyPr/>
          <a:lstStyle/>
          <a:p>
            <a:fld id="{0BA96726-B0E5-5C4D-84CE-D53510198312}" type="slidenum">
              <a:rPr lang="en-US" smtClean="0"/>
              <a:pPr/>
              <a:t>84</a:t>
            </a:fld>
            <a:endParaRPr lang="en-US"/>
          </a:p>
        </p:txBody>
      </p:sp>
    </p:spTree>
    <p:extLst>
      <p:ext uri="{BB962C8B-B14F-4D97-AF65-F5344CB8AC3E}">
        <p14:creationId xmlns:p14="http://schemas.microsoft.com/office/powerpoint/2010/main" val="3595386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X is sampled from the Normal distribution than </a:t>
            </a:r>
          </a:p>
          <a:p>
            <a:endParaRPr lang="en-US" dirty="0"/>
          </a:p>
          <a:p>
            <a:r>
              <a:rPr lang="en-CA" dirty="0">
                <a:latin typeface="+mn-lt"/>
                <a:ea typeface="+mn-ea"/>
                <a:cs typeface="+mn-cs"/>
              </a:rPr>
              <a:t>has a standard normal distribution (i.e. normal with expected value 0 and variance 1), and the random variable</a:t>
            </a:r>
          </a:p>
          <a:p>
            <a:r>
              <a:rPr lang="en-CA" dirty="0">
                <a:effectLst/>
              </a:rPr>
              <a:t>{\</a:t>
            </a:r>
            <a:r>
              <a:rPr lang="en-CA" dirty="0" err="1">
                <a:effectLst/>
              </a:rPr>
              <a:t>displaystyle</a:t>
            </a:r>
            <a:r>
              <a:rPr lang="en-CA" dirty="0">
                <a:effectLst/>
              </a:rPr>
              <a:t> {\</a:t>
            </a:r>
            <a:r>
              <a:rPr lang="en-CA" dirty="0" err="1">
                <a:effectLst/>
              </a:rPr>
              <a:t>frac</a:t>
            </a:r>
            <a:r>
              <a:rPr lang="en-CA" dirty="0">
                <a:effectLst/>
              </a:rPr>
              <a:t> {{\bar {X}}-\mu }{S/{\</a:t>
            </a:r>
            <a:r>
              <a:rPr lang="en-CA" dirty="0" err="1">
                <a:effectLst/>
              </a:rPr>
              <a:t>sqrt</a:t>
            </a:r>
            <a:r>
              <a:rPr lang="en-CA" dirty="0">
                <a:effectLst/>
              </a:rPr>
              <a:t> {n}}}}}</a:t>
            </a:r>
            <a:r>
              <a:rPr lang="en-CA" dirty="0">
                <a:latin typeface="+mn-lt"/>
                <a:ea typeface="+mn-ea"/>
                <a:cs typeface="+mn-cs"/>
              </a:rPr>
              <a:t>(where </a:t>
            </a:r>
            <a:r>
              <a:rPr lang="el-GR" i="1" dirty="0">
                <a:latin typeface="+mn-lt"/>
                <a:ea typeface="+mn-ea"/>
                <a:cs typeface="+mn-cs"/>
              </a:rPr>
              <a:t>σ</a:t>
            </a:r>
            <a:r>
              <a:rPr lang="el-GR" dirty="0">
                <a:latin typeface="+mn-lt"/>
                <a:ea typeface="+mn-ea"/>
                <a:cs typeface="+mn-cs"/>
              </a:rPr>
              <a:t> </a:t>
            </a:r>
            <a:r>
              <a:rPr lang="en-CA" dirty="0">
                <a:latin typeface="+mn-lt"/>
                <a:ea typeface="+mn-ea"/>
                <a:cs typeface="+mn-cs"/>
              </a:rPr>
              <a:t>has been substituted for S) has a Student's </a:t>
            </a:r>
            <a:r>
              <a:rPr lang="en-CA" i="1" dirty="0">
                <a:latin typeface="+mn-lt"/>
                <a:ea typeface="+mn-ea"/>
                <a:cs typeface="+mn-cs"/>
              </a:rPr>
              <a:t>t</a:t>
            </a:r>
            <a:r>
              <a:rPr lang="en-CA" dirty="0">
                <a:latin typeface="+mn-lt"/>
                <a:ea typeface="+mn-ea"/>
                <a:cs typeface="+mn-cs"/>
              </a:rPr>
              <a:t>-distribution with </a:t>
            </a:r>
            <a:r>
              <a:rPr lang="en-CA" i="1" dirty="0">
                <a:latin typeface="+mn-lt"/>
                <a:ea typeface="+mn-ea"/>
                <a:cs typeface="+mn-cs"/>
              </a:rPr>
              <a:t>n</a:t>
            </a:r>
            <a:r>
              <a:rPr lang="en-CA" dirty="0">
                <a:latin typeface="+mn-lt"/>
                <a:ea typeface="+mn-ea"/>
                <a:cs typeface="+mn-cs"/>
              </a:rPr>
              <a:t> − 1 degrees of freedom.</a:t>
            </a:r>
          </a:p>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97</a:t>
            </a:fld>
            <a:endParaRPr lang="en-CA"/>
          </a:p>
        </p:txBody>
      </p:sp>
    </p:spTree>
    <p:extLst>
      <p:ext uri="{BB962C8B-B14F-4D97-AF65-F5344CB8AC3E}">
        <p14:creationId xmlns:p14="http://schemas.microsoft.com/office/powerpoint/2010/main" val="1570254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A96726-B0E5-5C4D-84CE-D53510198312}" type="slidenum">
              <a:rPr lang="en-US" smtClean="0"/>
              <a:pPr/>
              <a:t>11</a:t>
            </a:fld>
            <a:endParaRPr lang="en-US"/>
          </a:p>
        </p:txBody>
      </p:sp>
    </p:spTree>
    <p:extLst>
      <p:ext uri="{BB962C8B-B14F-4D97-AF65-F5344CB8AC3E}">
        <p14:creationId xmlns:p14="http://schemas.microsoft.com/office/powerpoint/2010/main" val="551482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eaLnBrk="1" fontAlgn="auto" hangingPunct="1">
              <a:spcBef>
                <a:spcPts val="0"/>
              </a:spcBef>
              <a:spcAft>
                <a:spcPts val="0"/>
              </a:spcAft>
              <a:defRPr/>
            </a:pPr>
            <a:r>
              <a:rPr lang="en-US" dirty="0"/>
              <a:t>A Power Spectral Density (PSD) is the measure of signal's power content versus frequency. </a:t>
            </a:r>
          </a:p>
          <a:p>
            <a:endParaRPr lang="en-US" dirty="0"/>
          </a:p>
        </p:txBody>
      </p:sp>
      <p:sp>
        <p:nvSpPr>
          <p:cNvPr id="4" name="Slide Number Placeholder 3"/>
          <p:cNvSpPr>
            <a:spLocks noGrp="1"/>
          </p:cNvSpPr>
          <p:nvPr>
            <p:ph type="sldNum" sz="quarter" idx="5"/>
          </p:nvPr>
        </p:nvSpPr>
        <p:spPr/>
        <p:txBody>
          <a:bodyPr/>
          <a:lstStyle/>
          <a:p>
            <a:fld id="{B8CA962A-1E85-4564-9CF1-51281821DAAA}" type="slidenum">
              <a:rPr lang="en-US" smtClean="0"/>
              <a:t>102</a:t>
            </a:fld>
            <a:endParaRPr lang="en-US"/>
          </a:p>
        </p:txBody>
      </p:sp>
    </p:spTree>
    <p:extLst>
      <p:ext uri="{BB962C8B-B14F-4D97-AF65-F5344CB8AC3E}">
        <p14:creationId xmlns:p14="http://schemas.microsoft.com/office/powerpoint/2010/main" val="2684004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a:lnSpc>
                    <a:spcPct val="120000"/>
                  </a:lnSpc>
                  <a:spcBef>
                    <a:spcPts val="459"/>
                  </a:spcBef>
                </a:pPr>
                <a:r>
                  <a:rPr lang="en-US" b="1" dirty="0">
                    <a:ea typeface="SimSun" panose="02010600030101010101" pitchFamily="2" charset="-122"/>
                  </a:rPr>
                  <a:t>Inflation mechanism</a:t>
                </a:r>
                <a:r>
                  <a:rPr lang="en-US" dirty="0">
                    <a:ea typeface="SimSun" panose="02010600030101010101" pitchFamily="2" charset="-122"/>
                  </a:rPr>
                  <a:t>: During inflation, the pressure on the artery is increased by inserting air into the bladder. During that time, the systolic blood pressure is roughly estimated, and the cuff is inflated to a pressure of about 20 mmHg to 30 mmHg higher than the estimated systolic pressure.</a:t>
                </a:r>
              </a:p>
              <a:p>
                <a:pPr algn="just">
                  <a:lnSpc>
                    <a:spcPct val="120000"/>
                  </a:lnSpc>
                  <a:spcBef>
                    <a:spcPts val="459"/>
                  </a:spcBef>
                </a:pPr>
                <a:r>
                  <a:rPr lang="en-US" b="1" dirty="0">
                    <a:ea typeface="SimSun" panose="02010600030101010101" pitchFamily="2" charset="-122"/>
                  </a:rPr>
                  <a:t>Deflation mechanism</a:t>
                </a:r>
                <a:r>
                  <a:rPr lang="en-US" dirty="0">
                    <a:ea typeface="SimSun" panose="02010600030101010101" pitchFamily="2" charset="-122"/>
                  </a:rPr>
                  <a:t>: deflation rate, which is defined as </a:t>
                </a:r>
                <a14:m>
                  <m:oMath xmlns:m="http://schemas.openxmlformats.org/officeDocument/2006/math">
                    <m:sSub>
                      <m:sSubPr>
                        <m:ctrlPr>
                          <a:rPr lang="en-US" i="1">
                            <a:latin typeface="Cambria Math" panose="02040503050406030204" pitchFamily="18" charset="0"/>
                            <a:ea typeface="SimSun" panose="02010600030101010101" pitchFamily="2" charset="-122"/>
                          </a:rPr>
                        </m:ctrlPr>
                      </m:sSubPr>
                      <m:e>
                        <m:r>
                          <a:rPr lang="en-US" i="1">
                            <a:latin typeface="Cambria Math" panose="02040503050406030204" pitchFamily="18" charset="0"/>
                            <a:ea typeface="SimSun" panose="02010600030101010101" pitchFamily="2" charset="-122"/>
                          </a:rPr>
                          <m:t>𝑑𝑝</m:t>
                        </m:r>
                      </m:e>
                      <m:sub>
                        <m:r>
                          <a:rPr lang="en-US" i="1">
                            <a:latin typeface="Cambria Math" panose="02040503050406030204" pitchFamily="18" charset="0"/>
                            <a:ea typeface="SimSun" panose="02010600030101010101" pitchFamily="2" charset="-122"/>
                          </a:rPr>
                          <m:t>𝑐</m:t>
                        </m:r>
                      </m:sub>
                    </m:sSub>
                    <m:r>
                      <a:rPr lang="en-US" i="1">
                        <a:latin typeface="Cambria Math" panose="02040503050406030204" pitchFamily="18" charset="0"/>
                        <a:ea typeface="SimSun" panose="02010600030101010101" pitchFamily="2" charset="-122"/>
                      </a:rPr>
                      <m:t>(</m:t>
                    </m:r>
                    <m:r>
                      <a:rPr lang="en-US" i="1">
                        <a:latin typeface="Cambria Math" panose="02040503050406030204" pitchFamily="18" charset="0"/>
                        <a:ea typeface="SimSun" panose="02010600030101010101" pitchFamily="2" charset="-122"/>
                      </a:rPr>
                      <m:t>𝑡</m:t>
                    </m:r>
                    <m:r>
                      <a:rPr lang="en-US" i="1">
                        <a:latin typeface="Cambria Math" panose="02040503050406030204" pitchFamily="18" charset="0"/>
                        <a:ea typeface="SimSun" panose="02010600030101010101" pitchFamily="2" charset="-122"/>
                      </a:rPr>
                      <m:t>)/</m:t>
                    </m:r>
                    <m:r>
                      <a:rPr lang="en-US" i="1">
                        <a:latin typeface="Cambria Math" panose="02040503050406030204" pitchFamily="18" charset="0"/>
                        <a:ea typeface="SimSun" panose="02010600030101010101" pitchFamily="2" charset="-122"/>
                      </a:rPr>
                      <m:t>𝑑𝑡</m:t>
                    </m:r>
                  </m:oMath>
                </a14:m>
                <a:r>
                  <a:rPr lang="en-US" dirty="0">
                    <a:ea typeface="SimSun" panose="02010600030101010101" pitchFamily="2" charset="-122"/>
                  </a:rPr>
                  <a:t>  is kept constant. This can be done by controlling the air release in the bladder and tubing by opening and closing the valve. Opening and closing the solenoid valve can be controlled using pulse width modulation. </a:t>
                </a:r>
              </a:p>
              <a:p>
                <a:pPr algn="just">
                  <a:lnSpc>
                    <a:spcPct val="120000"/>
                  </a:lnSpc>
                  <a:spcBef>
                    <a:spcPts val="459"/>
                  </a:spcBef>
                </a:pPr>
                <a:r>
                  <a:rPr lang="en-US" dirty="0">
                    <a:ea typeface="SimSun" panose="02010600030101010101" pitchFamily="2" charset="-122"/>
                  </a:rPr>
                  <a:t>The pressure is monitored during deflation</a:t>
                </a:r>
              </a:p>
              <a:p>
                <a:pPr algn="just">
                  <a:lnSpc>
                    <a:spcPct val="120000"/>
                  </a:lnSpc>
                  <a:spcBef>
                    <a:spcPts val="459"/>
                  </a:spcBef>
                </a:pPr>
                <a:r>
                  <a:rPr lang="en-US" b="1" dirty="0">
                    <a:ea typeface="SimSun" panose="02010600030101010101" pitchFamily="2" charset="-122"/>
                  </a:rPr>
                  <a:t>Hardware: </a:t>
                </a:r>
                <a:r>
                  <a:rPr lang="en-US" dirty="0">
                    <a:ea typeface="SimSun" panose="02010600030101010101" pitchFamily="2" charset="-122"/>
                  </a:rPr>
                  <a:t>Sampling and filtering are performed in hardware. Analog electronics normally includes the Wheatstone bridge, an amplifier, an antialiasing filter, and an A/D converter.</a:t>
                </a:r>
              </a:p>
              <a:p>
                <a:pPr algn="just">
                  <a:lnSpc>
                    <a:spcPct val="120000"/>
                  </a:lnSpc>
                  <a:spcBef>
                    <a:spcPts val="459"/>
                  </a:spcBef>
                </a:pPr>
                <a:r>
                  <a:rPr lang="en-US" b="1" dirty="0">
                    <a:ea typeface="SimSun" panose="02010600030101010101" pitchFamily="2" charset="-122"/>
                  </a:rPr>
                  <a:t>Processing: </a:t>
                </a:r>
                <a:r>
                  <a:rPr lang="en-US" dirty="0">
                    <a:ea typeface="SimSun" panose="02010600030101010101" pitchFamily="2" charset="-122"/>
                  </a:rPr>
                  <a:t>Controlling the inflation, deflation, and data acquisition, running  the </a:t>
                </a:r>
                <a:r>
                  <a:rPr lang="en-US" dirty="0" err="1">
                    <a:ea typeface="SimSun" panose="02010600030101010101" pitchFamily="2" charset="-122"/>
                  </a:rPr>
                  <a:t>oscillometric</a:t>
                </a:r>
                <a:r>
                  <a:rPr lang="en-US" dirty="0">
                    <a:ea typeface="SimSun" panose="02010600030101010101" pitchFamily="2" charset="-122"/>
                  </a:rPr>
                  <a:t> algorithm to estimate blood pressure. </a:t>
                </a:r>
              </a:p>
              <a:p>
                <a:pPr>
                  <a:lnSpc>
                    <a:spcPct val="120000"/>
                  </a:lnSpc>
                  <a:spcBef>
                    <a:spcPts val="459"/>
                  </a:spcBef>
                </a:pPr>
                <a:r>
                  <a:rPr lang="en-CA" b="1" dirty="0">
                    <a:ea typeface="Times New Roman" panose="02020603050405020304" pitchFamily="18" charset="0"/>
                  </a:rPr>
                  <a:t>Safety mechanisms: </a:t>
                </a:r>
                <a:r>
                  <a:rPr lang="en-CA" dirty="0">
                    <a:ea typeface="Times New Roman" panose="02020603050405020304" pitchFamily="18" charset="0"/>
                  </a:rPr>
                  <a:t>standard requires that cuff pressure is not maintained above 15 mmHg for longer than 3 min. The maximum cuff pressure is 300 mmHg and, if required, the complete release of pressure must happen in less than 10 s. Watchdog timers are used to check if the time intervals for the safety mechanisms have expired.</a:t>
                </a:r>
                <a:endParaRPr lang="en-US" dirty="0"/>
              </a:p>
              <a:p>
                <a:endParaRPr lang="en-CA" dirty="0"/>
              </a:p>
            </p:txBody>
          </p:sp>
        </mc:Choice>
        <mc:Fallback xmlns="">
          <p:sp>
            <p:nvSpPr>
              <p:cNvPr id="3" name="Notes Placeholder 2"/>
              <p:cNvSpPr>
                <a:spLocks noGrp="1"/>
              </p:cNvSpPr>
              <p:nvPr>
                <p:ph type="body" idx="1"/>
              </p:nvPr>
            </p:nvSpPr>
            <p:spPr/>
            <p:txBody>
              <a:bodyPr/>
              <a:lstStyle/>
              <a:p>
                <a:pPr algn="just">
                  <a:lnSpc>
                    <a:spcPct val="120000"/>
                  </a:lnSpc>
                  <a:spcBef>
                    <a:spcPts val="450"/>
                  </a:spcBef>
                </a:pPr>
                <a:r>
                  <a:rPr lang="en-US" sz="1200" b="1" dirty="0">
                    <a:ea typeface="SimSun" panose="02010600030101010101" pitchFamily="2" charset="-122"/>
                  </a:rPr>
                  <a:t>Inflation mechanism</a:t>
                </a:r>
                <a:r>
                  <a:rPr lang="en-US" sz="1200" dirty="0">
                    <a:ea typeface="SimSun" panose="02010600030101010101" pitchFamily="2" charset="-122"/>
                  </a:rPr>
                  <a:t>: During inflation, the pressure on the artery is increased by inserting air into the bladder. During that time, the systolic blood pressure is roughly estimated, and the cuff is inflated to a pressure of about 20 mmHg to 30 mmHg higher than the estimated systolic pressure.</a:t>
                </a:r>
              </a:p>
              <a:p>
                <a:pPr algn="just">
                  <a:lnSpc>
                    <a:spcPct val="120000"/>
                  </a:lnSpc>
                  <a:spcBef>
                    <a:spcPts val="450"/>
                  </a:spcBef>
                </a:pPr>
                <a:r>
                  <a:rPr lang="en-US" sz="1200" b="1" dirty="0">
                    <a:ea typeface="SimSun" panose="02010600030101010101" pitchFamily="2" charset="-122"/>
                  </a:rPr>
                  <a:t>Deflation mechanism</a:t>
                </a:r>
                <a:r>
                  <a:rPr lang="en-US" sz="1200" dirty="0">
                    <a:ea typeface="SimSun" panose="02010600030101010101" pitchFamily="2" charset="-122"/>
                  </a:rPr>
                  <a:t>: deflation rate, which is defined as </a:t>
                </a:r>
                <a:r>
                  <a:rPr lang="en-US" sz="1200" i="0">
                    <a:latin typeface="Cambria Math" panose="02040503050406030204" pitchFamily="18" charset="0"/>
                    <a:ea typeface="SimSun" panose="02010600030101010101" pitchFamily="2" charset="-122"/>
                  </a:rPr>
                  <a:t>〖𝑑𝑝〗_𝑐 (𝑡)/𝑑𝑡</a:t>
                </a:r>
                <a:r>
                  <a:rPr lang="en-US" sz="1200" dirty="0">
                    <a:ea typeface="SimSun" panose="02010600030101010101" pitchFamily="2" charset="-122"/>
                  </a:rPr>
                  <a:t>  is kept constant. This can be done by controlling the air release in the bladder and tubing by opening and closing the valve. Opening and closing the solenoid valve can be controlled using pulse width modulation. </a:t>
                </a:r>
              </a:p>
              <a:p>
                <a:pPr algn="just">
                  <a:lnSpc>
                    <a:spcPct val="120000"/>
                  </a:lnSpc>
                  <a:spcBef>
                    <a:spcPts val="450"/>
                  </a:spcBef>
                </a:pPr>
                <a:r>
                  <a:rPr lang="en-US" sz="1200" dirty="0">
                    <a:ea typeface="SimSun" panose="02010600030101010101" pitchFamily="2" charset="-122"/>
                  </a:rPr>
                  <a:t>The pressure is monitored during deflation</a:t>
                </a:r>
              </a:p>
              <a:p>
                <a:pPr algn="just">
                  <a:lnSpc>
                    <a:spcPct val="120000"/>
                  </a:lnSpc>
                  <a:spcBef>
                    <a:spcPts val="450"/>
                  </a:spcBef>
                </a:pPr>
                <a:r>
                  <a:rPr lang="en-US" sz="1200" b="1" dirty="0">
                    <a:ea typeface="SimSun" panose="02010600030101010101" pitchFamily="2" charset="-122"/>
                  </a:rPr>
                  <a:t>Hardware: </a:t>
                </a:r>
                <a:r>
                  <a:rPr lang="en-US" sz="1200" dirty="0">
                    <a:ea typeface="SimSun" panose="02010600030101010101" pitchFamily="2" charset="-122"/>
                  </a:rPr>
                  <a:t>Sampling and filtering are performed in hardware. Analog electronics normally includes the Wheatstone bridge, an amplifier, an antialiasing filter, and an A/D converter.</a:t>
                </a:r>
              </a:p>
              <a:p>
                <a:pPr algn="just">
                  <a:lnSpc>
                    <a:spcPct val="120000"/>
                  </a:lnSpc>
                  <a:spcBef>
                    <a:spcPts val="450"/>
                  </a:spcBef>
                </a:pPr>
                <a:r>
                  <a:rPr lang="en-US" sz="1200" b="1" dirty="0">
                    <a:ea typeface="SimSun" panose="02010600030101010101" pitchFamily="2" charset="-122"/>
                  </a:rPr>
                  <a:t>Processing: </a:t>
                </a:r>
                <a:r>
                  <a:rPr lang="en-US" sz="1200" dirty="0">
                    <a:ea typeface="SimSun" panose="02010600030101010101" pitchFamily="2" charset="-122"/>
                  </a:rPr>
                  <a:t>Controlling the inflation, deflation, and data acquisition, running  the </a:t>
                </a:r>
                <a:r>
                  <a:rPr lang="en-US" sz="1200" dirty="0" err="1">
                    <a:ea typeface="SimSun" panose="02010600030101010101" pitchFamily="2" charset="-122"/>
                  </a:rPr>
                  <a:t>oscillometric</a:t>
                </a:r>
                <a:r>
                  <a:rPr lang="en-US" sz="1200" dirty="0">
                    <a:ea typeface="SimSun" panose="02010600030101010101" pitchFamily="2" charset="-122"/>
                  </a:rPr>
                  <a:t> algorithm to estimate blood pressure. </a:t>
                </a:r>
              </a:p>
              <a:p>
                <a:pPr>
                  <a:lnSpc>
                    <a:spcPct val="120000"/>
                  </a:lnSpc>
                  <a:spcBef>
                    <a:spcPts val="450"/>
                  </a:spcBef>
                </a:pPr>
                <a:r>
                  <a:rPr lang="en-CA" sz="1200" b="1" dirty="0">
                    <a:ea typeface="Times New Roman" panose="02020603050405020304" pitchFamily="18" charset="0"/>
                  </a:rPr>
                  <a:t>Safety mechanisms: </a:t>
                </a:r>
                <a:r>
                  <a:rPr lang="en-CA" sz="1200" dirty="0">
                    <a:ea typeface="Times New Roman" panose="02020603050405020304" pitchFamily="18" charset="0"/>
                  </a:rPr>
                  <a:t>standard requires that cuff pressure is not maintained above 15 mmHg for longer than 3 min. The maximum cuff pressure is 300 mmHg and, if required, the complete release of pressure must happen in less than 10 s. Watchdog timers are used to check if the time intervals for the safety mechanisms have expired.</a:t>
                </a:r>
                <a:endParaRPr lang="en-US" dirty="0"/>
              </a:p>
              <a:p>
                <a:endParaRPr lang="en-CA" dirty="0"/>
              </a:p>
            </p:txBody>
          </p:sp>
        </mc:Fallback>
      </mc:AlternateContent>
      <p:sp>
        <p:nvSpPr>
          <p:cNvPr id="4" name="Slide Number Placeholder 3"/>
          <p:cNvSpPr>
            <a:spLocks noGrp="1"/>
          </p:cNvSpPr>
          <p:nvPr>
            <p:ph type="sldNum" sz="quarter" idx="5"/>
          </p:nvPr>
        </p:nvSpPr>
        <p:spPr/>
        <p:txBody>
          <a:bodyPr/>
          <a:lstStyle/>
          <a:p>
            <a:fld id="{0BA96726-B0E5-5C4D-84CE-D53510198312}" type="slidenum">
              <a:rPr lang="en-US" smtClean="0"/>
              <a:pPr/>
              <a:t>104</a:t>
            </a:fld>
            <a:endParaRPr lang="en-US"/>
          </a:p>
        </p:txBody>
      </p:sp>
    </p:spTree>
    <p:extLst>
      <p:ext uri="{BB962C8B-B14F-4D97-AF65-F5344CB8AC3E}">
        <p14:creationId xmlns:p14="http://schemas.microsoft.com/office/powerpoint/2010/main" val="2525981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A96726-B0E5-5C4D-84CE-D53510198312}" type="slidenum">
              <a:rPr lang="en-US" smtClean="0"/>
              <a:pPr/>
              <a:t>19</a:t>
            </a:fld>
            <a:endParaRPr lang="en-US"/>
          </a:p>
        </p:txBody>
      </p:sp>
    </p:spTree>
    <p:extLst>
      <p:ext uri="{BB962C8B-B14F-4D97-AF65-F5344CB8AC3E}">
        <p14:creationId xmlns:p14="http://schemas.microsoft.com/office/powerpoint/2010/main" val="4031486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to uncertainty quantification: https://nanohub.org/resources/10694</a:t>
            </a:r>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24</a:t>
            </a:fld>
            <a:endParaRPr lang="en-CA"/>
          </a:p>
        </p:txBody>
      </p:sp>
    </p:spTree>
    <p:extLst>
      <p:ext uri="{BB962C8B-B14F-4D97-AF65-F5344CB8AC3E}">
        <p14:creationId xmlns:p14="http://schemas.microsoft.com/office/powerpoint/2010/main" val="3987240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a:t>
            </a:r>
          </a:p>
        </p:txBody>
      </p:sp>
      <p:sp>
        <p:nvSpPr>
          <p:cNvPr id="4" name="Slide Number Placeholder 3"/>
          <p:cNvSpPr>
            <a:spLocks noGrp="1"/>
          </p:cNvSpPr>
          <p:nvPr>
            <p:ph type="sldNum" sz="quarter" idx="5"/>
          </p:nvPr>
        </p:nvSpPr>
        <p:spPr/>
        <p:txBody>
          <a:bodyPr/>
          <a:lstStyle/>
          <a:p>
            <a:fld id="{0BA96726-B0E5-5C4D-84CE-D53510198312}" type="slidenum">
              <a:rPr lang="en-US" smtClean="0"/>
              <a:pPr/>
              <a:t>26</a:t>
            </a:fld>
            <a:endParaRPr lang="en-US"/>
          </a:p>
        </p:txBody>
      </p:sp>
    </p:spTree>
    <p:extLst>
      <p:ext uri="{BB962C8B-B14F-4D97-AF65-F5344CB8AC3E}">
        <p14:creationId xmlns:p14="http://schemas.microsoft.com/office/powerpoint/2010/main" val="2613141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indent="158531" algn="just">
                  <a:lnSpc>
                    <a:spcPts val="1172"/>
                  </a:lnSpc>
                  <a:spcBef>
                    <a:spcPts val="611"/>
                  </a:spcBef>
                  <a:spcAft>
                    <a:spcPts val="611"/>
                  </a:spcAft>
                </a:pPr>
                <a:r>
                  <a:rPr lang="en-US" sz="1800" dirty="0">
                    <a:latin typeface="Times New Roman" panose="02020603050405020304" pitchFamily="18" charset="0"/>
                    <a:ea typeface="SimSun" panose="02010600030101010101" pitchFamily="2" charset="-122"/>
                  </a:rPr>
                  <a:t>If </a:t>
                </a:r>
                <a14:m>
                  <m:oMath xmlns:m="http://schemas.openxmlformats.org/officeDocument/2006/math">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𝑥</m:t>
                        </m:r>
                      </m:e>
                      <m:sub>
                        <m:r>
                          <a:rPr lang="en-US" sz="1800" i="1">
                            <a:latin typeface="Cambria Math" panose="02040503050406030204" pitchFamily="18" charset="0"/>
                            <a:ea typeface="SimSun" panose="02010600030101010101" pitchFamily="2" charset="-122"/>
                          </a:rPr>
                          <m:t>𝑖</m:t>
                        </m:r>
                      </m:sub>
                    </m:sSub>
                  </m:oMath>
                </a14:m>
                <a:r>
                  <a:rPr lang="en-US" sz="1800" dirty="0">
                    <a:latin typeface="Times New Roman" panose="02020603050405020304" pitchFamily="18" charset="0"/>
                    <a:ea typeface="SimSun" panose="02010600030101010101" pitchFamily="2" charset="-122"/>
                  </a:rPr>
                  <a:t>, for </a:t>
                </a:r>
                <a14:m>
                  <m:oMath xmlns:m="http://schemas.openxmlformats.org/officeDocument/2006/math">
                    <m:r>
                      <a:rPr lang="en-US" sz="1800" i="1">
                        <a:latin typeface="Cambria Math" panose="02040503050406030204" pitchFamily="18" charset="0"/>
                        <a:ea typeface="SimSun" panose="02010600030101010101" pitchFamily="2" charset="-122"/>
                      </a:rPr>
                      <m:t>𝑖</m:t>
                    </m:r>
                    <m:r>
                      <a:rPr lang="en-US" sz="1800" i="1">
                        <a:latin typeface="Cambria Math" panose="02040503050406030204" pitchFamily="18" charset="0"/>
                        <a:ea typeface="SimSun" panose="02010600030101010101" pitchFamily="2" charset="-122"/>
                      </a:rPr>
                      <m:t>=1,…,</m:t>
                    </m:r>
                    <m:r>
                      <a:rPr lang="en-US" sz="1800" i="1">
                        <a:latin typeface="Cambria Math" panose="02040503050406030204" pitchFamily="18" charset="0"/>
                        <a:ea typeface="SimSun" panose="02010600030101010101" pitchFamily="2" charset="-122"/>
                      </a:rPr>
                      <m:t>𝑛</m:t>
                    </m:r>
                    <m:r>
                      <a:rPr lang="en-US" sz="1800" i="1">
                        <a:latin typeface="Cambria Math" panose="02040503050406030204" pitchFamily="18" charset="0"/>
                        <a:ea typeface="SimSun" panose="02010600030101010101" pitchFamily="2" charset="-122"/>
                      </a:rPr>
                      <m:t>, </m:t>
                    </m:r>
                  </m:oMath>
                </a14:m>
                <a:r>
                  <a:rPr lang="en-US" sz="1800" dirty="0">
                    <a:latin typeface="Times New Roman" panose="02020603050405020304" pitchFamily="18" charset="0"/>
                    <a:ea typeface="SimSun" panose="02010600030101010101" pitchFamily="2" charset="-122"/>
                  </a:rPr>
                  <a:t>are independently and identically sampled from the normal distribution with the mean </a:t>
                </a:r>
                <a14:m>
                  <m:oMath xmlns:m="http://schemas.openxmlformats.org/officeDocument/2006/math">
                    <m:r>
                      <a:rPr lang="en-US" sz="1800" i="1">
                        <a:latin typeface="Cambria Math" panose="02040503050406030204" pitchFamily="18" charset="0"/>
                        <a:ea typeface="SimSun" panose="02010600030101010101" pitchFamily="2" charset="-122"/>
                      </a:rPr>
                      <m:t>𝜇</m:t>
                    </m:r>
                  </m:oMath>
                </a14:m>
                <a:r>
                  <a:rPr lang="en-US" sz="1800" dirty="0">
                    <a:latin typeface="Times New Roman" panose="02020603050405020304" pitchFamily="18" charset="0"/>
                    <a:ea typeface="SimSun" panose="02010600030101010101" pitchFamily="2" charset="-122"/>
                  </a:rPr>
                  <a:t> and standard deviation </a:t>
                </a:r>
                <a14:m>
                  <m:oMath xmlns:m="http://schemas.openxmlformats.org/officeDocument/2006/math">
                    <m:r>
                      <a:rPr lang="en-US" sz="1800" i="1">
                        <a:latin typeface="Cambria Math" panose="02040503050406030204" pitchFamily="18" charset="0"/>
                        <a:ea typeface="SimSun" panose="02010600030101010101" pitchFamily="2" charset="-122"/>
                      </a:rPr>
                      <m:t>𝜎</m:t>
                    </m:r>
                  </m:oMath>
                </a14:m>
                <a:r>
                  <a:rPr lang="en-US" sz="1800" dirty="0">
                    <a:latin typeface="Times New Roman" panose="02020603050405020304" pitchFamily="18" charset="0"/>
                    <a:ea typeface="SimSun" panose="02010600030101010101" pitchFamily="2" charset="-122"/>
                  </a:rPr>
                  <a:t>, then the random variable </a:t>
                </a:r>
              </a:p>
              <a:p>
                <a:pPr>
                  <a:lnSpc>
                    <a:spcPts val="1019"/>
                  </a:lnSpc>
                  <a:spcBef>
                    <a:spcPts val="1834"/>
                  </a:spcBef>
                  <a:spcAft>
                    <a:spcPts val="1223"/>
                  </a:spcAft>
                </a:pPr>
                <a14:m>
                  <m:oMathPara xmlns:m="http://schemas.openxmlformats.org/officeDocument/2006/math">
                    <m:oMathParaPr>
                      <m:jc m:val="centerGroup"/>
                    </m:oMathParaPr>
                    <m:oMath xmlns:m="http://schemas.openxmlformats.org/officeDocument/2006/math">
                      <m:eqArr>
                        <m:eqArrPr>
                          <m:ctrlPr>
                            <a:rPr lang="en-US" sz="1800" i="1">
                              <a:latin typeface="Cambria Math" panose="02040503050406030204" pitchFamily="18" charset="0"/>
                              <a:ea typeface="SimSun" panose="02010600030101010101" pitchFamily="2" charset="-122"/>
                            </a:rPr>
                          </m:ctrlPr>
                        </m:eqArrPr>
                        <m:e>
                          <m:r>
                            <a:rPr lang="en-GB" sz="1800" i="1">
                              <a:latin typeface="Cambria Math" panose="02040503050406030204" pitchFamily="18" charset="0"/>
                              <a:ea typeface="SimSun" panose="02010600030101010101" pitchFamily="2" charset="-122"/>
                            </a:rPr>
                            <m:t>𝑧</m:t>
                          </m:r>
                          <m:r>
                            <a:rPr lang="en-GB" sz="1800" i="1">
                              <a:latin typeface="Cambria Math" panose="02040503050406030204" pitchFamily="18" charset="0"/>
                              <a:ea typeface="SimSun" panose="02010600030101010101" pitchFamily="2" charset="-122"/>
                            </a:rPr>
                            <m:t>=</m:t>
                          </m:r>
                          <m:f>
                            <m:fPr>
                              <m:ctrlPr>
                                <a:rPr lang="en-US" sz="1800" i="1">
                                  <a:latin typeface="Cambria Math" panose="02040503050406030204" pitchFamily="18" charset="0"/>
                                  <a:ea typeface="SimSun" panose="02010600030101010101" pitchFamily="2" charset="-122"/>
                                </a:rPr>
                              </m:ctrlPr>
                            </m:fPr>
                            <m:num>
                              <m:acc>
                                <m:accPr>
                                  <m:chr m:val="̅"/>
                                  <m:ctrlPr>
                                    <a:rPr lang="en-US" sz="1800" i="1">
                                      <a:latin typeface="Cambria Math" panose="02040503050406030204" pitchFamily="18" charset="0"/>
                                      <a:ea typeface="SimSun" panose="02010600030101010101" pitchFamily="2" charset="-122"/>
                                    </a:rPr>
                                  </m:ctrlPr>
                                </m:accPr>
                                <m:e>
                                  <m:r>
                                    <a:rPr lang="en-GB" sz="1800" i="1">
                                      <a:latin typeface="Cambria Math" panose="02040503050406030204" pitchFamily="18" charset="0"/>
                                      <a:ea typeface="SimSun" panose="02010600030101010101" pitchFamily="2" charset="-122"/>
                                    </a:rPr>
                                    <m:t>𝑥</m:t>
                                  </m:r>
                                </m:e>
                              </m:acc>
                              <m:r>
                                <a:rPr lang="en-GB" sz="1800" i="1">
                                  <a:latin typeface="Cambria Math" panose="02040503050406030204" pitchFamily="18" charset="0"/>
                                  <a:ea typeface="SimSun" panose="02010600030101010101" pitchFamily="2" charset="-122"/>
                                </a:rPr>
                                <m:t>−</m:t>
                              </m:r>
                              <m:r>
                                <a:rPr lang="en-GB" sz="1800" i="1">
                                  <a:latin typeface="Cambria Math" panose="02040503050406030204" pitchFamily="18" charset="0"/>
                                  <a:ea typeface="SimSun" panose="02010600030101010101" pitchFamily="2" charset="-122"/>
                                </a:rPr>
                                <m:t>𝜇</m:t>
                              </m:r>
                            </m:num>
                            <m:den>
                              <m:f>
                                <m:fPr>
                                  <m:ctrlPr>
                                    <a:rPr lang="en-US" sz="1800" i="1">
                                      <a:latin typeface="Cambria Math" panose="02040503050406030204" pitchFamily="18" charset="0"/>
                                      <a:ea typeface="SimSun" panose="02010600030101010101" pitchFamily="2" charset="-122"/>
                                    </a:rPr>
                                  </m:ctrlPr>
                                </m:fPr>
                                <m:num>
                                  <m:r>
                                    <a:rPr lang="en-GB" sz="1800" i="1">
                                      <a:latin typeface="Cambria Math" panose="02040503050406030204" pitchFamily="18" charset="0"/>
                                      <a:ea typeface="SimSun" panose="02010600030101010101" pitchFamily="2" charset="-122"/>
                                    </a:rPr>
                                    <m:t>𝜎</m:t>
                                  </m:r>
                                </m:num>
                                <m:den>
                                  <m:rad>
                                    <m:radPr>
                                      <m:degHide m:val="on"/>
                                      <m:ctrlPr>
                                        <a:rPr lang="en-US" sz="1800" i="1">
                                          <a:latin typeface="Cambria Math" panose="02040503050406030204" pitchFamily="18" charset="0"/>
                                          <a:ea typeface="SimSun" panose="02010600030101010101" pitchFamily="2" charset="-122"/>
                                        </a:rPr>
                                      </m:ctrlPr>
                                    </m:radPr>
                                    <m:deg/>
                                    <m:e>
                                      <m:r>
                                        <a:rPr lang="en-GB" sz="1800" i="1">
                                          <a:latin typeface="Cambria Math" panose="02040503050406030204" pitchFamily="18" charset="0"/>
                                          <a:ea typeface="SimSun" panose="02010600030101010101" pitchFamily="2" charset="-122"/>
                                        </a:rPr>
                                        <m:t>𝑛</m:t>
                                      </m:r>
                                    </m:e>
                                  </m:rad>
                                </m:den>
                              </m:f>
                            </m:den>
                          </m:f>
                        </m:e>
                      </m:eqArr>
                    </m:oMath>
                  </m:oMathPara>
                </a14:m>
                <a:endParaRPr lang="en-US" sz="1800" dirty="0">
                  <a:latin typeface="Times New Roman" panose="02020603050405020304" pitchFamily="18" charset="0"/>
                  <a:ea typeface="SimSun" panose="02010600030101010101" pitchFamily="2" charset="-122"/>
                </a:endParaRPr>
              </a:p>
              <a:p>
                <a:pPr indent="158531" algn="just">
                  <a:lnSpc>
                    <a:spcPts val="1172"/>
                  </a:lnSpc>
                  <a:spcBef>
                    <a:spcPts val="611"/>
                  </a:spcBef>
                  <a:spcAft>
                    <a:spcPts val="0"/>
                  </a:spcAft>
                </a:pPr>
                <a:r>
                  <a:rPr lang="en-US" sz="1800" dirty="0">
                    <a:latin typeface="Times New Roman" panose="02020603050405020304" pitchFamily="18" charset="0"/>
                    <a:ea typeface="SimSun" panose="02010600030101010101" pitchFamily="2" charset="-122"/>
                  </a:rPr>
                  <a:t>has a </a:t>
                </a:r>
                <a:r>
                  <a:rPr lang="en-US" sz="1800" i="1" dirty="0">
                    <a:latin typeface="Times New Roman" panose="02020603050405020304" pitchFamily="18" charset="0"/>
                    <a:ea typeface="SimSun" panose="02010600030101010101" pitchFamily="2" charset="-122"/>
                  </a:rPr>
                  <a:t>standard normal distribution</a:t>
                </a:r>
                <a:r>
                  <a:rPr lang="en-US" sz="1800" dirty="0">
                    <a:latin typeface="Times New Roman" panose="02020603050405020304" pitchFamily="18" charset="0"/>
                    <a:ea typeface="SimSun" panose="02010600030101010101" pitchFamily="2" charset="-122"/>
                  </a:rPr>
                  <a:t> </a:t>
                </a:r>
                <a14:m>
                  <m:oMath xmlns:m="http://schemas.openxmlformats.org/officeDocument/2006/math">
                    <m:r>
                      <a:rPr lang="en-US" sz="1800" i="1">
                        <a:latin typeface="Cambria Math" panose="02040503050406030204" pitchFamily="18" charset="0"/>
                        <a:ea typeface="SimSun" panose="02010600030101010101" pitchFamily="2" charset="-122"/>
                      </a:rPr>
                      <m:t>𝑁</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𝑧</m:t>
                    </m:r>
                    <m:r>
                      <a:rPr lang="en-US" sz="1800" i="1">
                        <a:latin typeface="Cambria Math" panose="02040503050406030204" pitchFamily="18" charset="0"/>
                        <a:ea typeface="SimSun" panose="02010600030101010101" pitchFamily="2" charset="-122"/>
                      </a:rPr>
                      <m:t>;0, 1)</m:t>
                    </m:r>
                  </m:oMath>
                </a14:m>
                <a:r>
                  <a:rPr lang="en-US" sz="1800" dirty="0">
                    <a:latin typeface="Times New Roman" panose="02020603050405020304" pitchFamily="18" charset="0"/>
                    <a:ea typeface="SimSun" panose="02010600030101010101" pitchFamily="2" charset="-122"/>
                  </a:rPr>
                  <a:t>. </a:t>
                </a:r>
              </a:p>
              <a:p>
                <a:endParaRPr lang="en-US" dirty="0"/>
              </a:p>
            </p:txBody>
          </p:sp>
        </mc:Choice>
        <mc:Fallback xmlns="">
          <p:sp>
            <p:nvSpPr>
              <p:cNvPr id="3" name="Notes Placeholder 2"/>
              <p:cNvSpPr>
                <a:spLocks noGrp="1"/>
              </p:cNvSpPr>
              <p:nvPr>
                <p:ph type="body" idx="1"/>
              </p:nvPr>
            </p:nvSpPr>
            <p:spPr/>
            <p:txBody>
              <a:bodyPr/>
              <a:lstStyle/>
              <a:p>
                <a:pPr marL="0" marR="0" indent="155575" algn="just">
                  <a:lnSpc>
                    <a:spcPts val="1150"/>
                  </a:lnSpc>
                  <a:spcBef>
                    <a:spcPts val="600"/>
                  </a:spcBef>
                  <a:spcAft>
                    <a:spcPts val="600"/>
                  </a:spcAft>
                </a:pPr>
                <a:r>
                  <a:rPr lang="en-US" sz="1800" dirty="0">
                    <a:effectLst/>
                    <a:latin typeface="Times New Roman" panose="02020603050405020304" pitchFamily="18" charset="0"/>
                    <a:ea typeface="SimSun" panose="02010600030101010101" pitchFamily="2" charset="-122"/>
                  </a:rPr>
                  <a:t>If </a:t>
                </a:r>
                <a:r>
                  <a:rPr lang="en-US" sz="1800" i="0">
                    <a:effectLst/>
                    <a:latin typeface="Cambria Math" panose="02040503050406030204" pitchFamily="18" charset="0"/>
                    <a:ea typeface="SimSun" panose="02010600030101010101" pitchFamily="2" charset="-122"/>
                  </a:rPr>
                  <a:t>𝑥_𝑖</a:t>
                </a:r>
                <a:r>
                  <a:rPr lang="en-US" sz="1800" dirty="0">
                    <a:effectLst/>
                    <a:latin typeface="Times New Roman" panose="02020603050405020304" pitchFamily="18" charset="0"/>
                    <a:ea typeface="SimSun" panose="02010600030101010101" pitchFamily="2" charset="-122"/>
                  </a:rPr>
                  <a:t>, for </a:t>
                </a:r>
                <a:r>
                  <a:rPr lang="en-US" sz="1800" i="0">
                    <a:effectLst/>
                    <a:latin typeface="Cambria Math" panose="02040503050406030204" pitchFamily="18" charset="0"/>
                    <a:ea typeface="SimSun" panose="02010600030101010101" pitchFamily="2" charset="-122"/>
                  </a:rPr>
                  <a:t>𝑖=1,…,𝑛, </a:t>
                </a:r>
                <a:r>
                  <a:rPr lang="en-US" sz="1800" dirty="0">
                    <a:effectLst/>
                    <a:latin typeface="Times New Roman" panose="02020603050405020304" pitchFamily="18" charset="0"/>
                    <a:ea typeface="SimSun" panose="02010600030101010101" pitchFamily="2" charset="-122"/>
                  </a:rPr>
                  <a:t>are independently and identically sampled from the normal distribution with the mean </a:t>
                </a:r>
                <a:r>
                  <a:rPr lang="en-US" sz="1800" i="0">
                    <a:effectLst/>
                    <a:latin typeface="Cambria Math" panose="02040503050406030204" pitchFamily="18" charset="0"/>
                    <a:ea typeface="SimSun" panose="02010600030101010101" pitchFamily="2" charset="-122"/>
                  </a:rPr>
                  <a:t>𝜇</a:t>
                </a:r>
                <a:r>
                  <a:rPr lang="en-US" sz="1800" dirty="0">
                    <a:effectLst/>
                    <a:latin typeface="Times New Roman" panose="02020603050405020304" pitchFamily="18" charset="0"/>
                    <a:ea typeface="SimSun" panose="02010600030101010101" pitchFamily="2" charset="-122"/>
                  </a:rPr>
                  <a:t> and standard deviation </a:t>
                </a:r>
                <a:r>
                  <a:rPr lang="en-US" sz="1800" i="0">
                    <a:effectLst/>
                    <a:latin typeface="Cambria Math" panose="02040503050406030204" pitchFamily="18" charset="0"/>
                    <a:ea typeface="SimSun" panose="02010600030101010101" pitchFamily="2" charset="-122"/>
                  </a:rPr>
                  <a:t>𝜎</a:t>
                </a:r>
                <a:r>
                  <a:rPr lang="en-US" sz="1800" dirty="0">
                    <a:effectLst/>
                    <a:latin typeface="Times New Roman" panose="02020603050405020304" pitchFamily="18" charset="0"/>
                    <a:ea typeface="SimSun" panose="02010600030101010101" pitchFamily="2" charset="-122"/>
                  </a:rPr>
                  <a:t>, then the random variable </a:t>
                </a:r>
              </a:p>
              <a:p>
                <a:pPr marL="0" marR="0">
                  <a:lnSpc>
                    <a:spcPts val="1000"/>
                  </a:lnSpc>
                  <a:spcBef>
                    <a:spcPts val="1800"/>
                  </a:spcBef>
                  <a:spcAft>
                    <a:spcPts val="1200"/>
                  </a:spcAft>
                </a:pPr>
                <a:r>
                  <a:rPr lang="en-US" sz="1800" i="0">
                    <a:effectLst/>
                    <a:latin typeface="Cambria Math" panose="02040503050406030204" pitchFamily="18" charset="0"/>
                    <a:ea typeface="SimSun" panose="02010600030101010101" pitchFamily="2" charset="-122"/>
                  </a:rPr>
                  <a:t>█(</a:t>
                </a:r>
                <a:r>
                  <a:rPr lang="en-GB" sz="1800" i="0">
                    <a:effectLst/>
                    <a:latin typeface="Cambria Math" panose="02040503050406030204" pitchFamily="18" charset="0"/>
                    <a:ea typeface="SimSun" panose="02010600030101010101" pitchFamily="2" charset="-122"/>
                  </a:rPr>
                  <a:t>𝑧=</a:t>
                </a:r>
                <a:r>
                  <a:rPr lang="en-US" sz="1800" i="0">
                    <a:effectLst/>
                    <a:latin typeface="Cambria Math" panose="02040503050406030204" pitchFamily="18" charset="0"/>
                    <a:ea typeface="SimSun" panose="02010600030101010101" pitchFamily="2" charset="-122"/>
                  </a:rPr>
                  <a:t>(</a:t>
                </a:r>
                <a:r>
                  <a:rPr lang="en-GB" sz="1800" i="0">
                    <a:effectLst/>
                    <a:latin typeface="Cambria Math" panose="02040503050406030204" pitchFamily="18" charset="0"/>
                    <a:ea typeface="SimSun" panose="02010600030101010101" pitchFamily="2" charset="-122"/>
                  </a:rPr>
                  <a:t>𝑥</a:t>
                </a:r>
                <a:r>
                  <a:rPr lang="en-US" sz="1800" i="0">
                    <a:effectLst/>
                    <a:latin typeface="Cambria Math" panose="02040503050406030204" pitchFamily="18" charset="0"/>
                    <a:ea typeface="SimSun" panose="02010600030101010101" pitchFamily="2" charset="-122"/>
                  </a:rPr>
                  <a:t> ̅</a:t>
                </a:r>
                <a:r>
                  <a:rPr lang="en-GB" sz="1800" i="0">
                    <a:effectLst/>
                    <a:latin typeface="Cambria Math" panose="02040503050406030204" pitchFamily="18" charset="0"/>
                    <a:ea typeface="SimSun" panose="02010600030101010101" pitchFamily="2" charset="-122"/>
                  </a:rPr>
                  <a:t>−𝜇</a:t>
                </a:r>
                <a:r>
                  <a:rPr lang="en-US" sz="1800" i="0">
                    <a:effectLst/>
                    <a:latin typeface="Cambria Math" panose="02040503050406030204" pitchFamily="18" charset="0"/>
                    <a:ea typeface="SimSun" panose="02010600030101010101" pitchFamily="2" charset="-122"/>
                  </a:rPr>
                  <a:t>)/(</a:t>
                </a:r>
                <a:r>
                  <a:rPr lang="en-GB" sz="1800" i="0">
                    <a:effectLst/>
                    <a:latin typeface="Cambria Math" panose="02040503050406030204" pitchFamily="18" charset="0"/>
                    <a:ea typeface="SimSun" panose="02010600030101010101" pitchFamily="2" charset="-122"/>
                  </a:rPr>
                  <a:t>𝜎</a:t>
                </a:r>
                <a:r>
                  <a:rPr lang="en-US" sz="1800" i="0">
                    <a:effectLst/>
                    <a:latin typeface="Cambria Math" panose="02040503050406030204" pitchFamily="18" charset="0"/>
                    <a:ea typeface="SimSun" panose="02010600030101010101" pitchFamily="2" charset="-122"/>
                  </a:rPr>
                  <a:t>/√</a:t>
                </a:r>
                <a:r>
                  <a:rPr lang="en-GB" sz="1800" i="0">
                    <a:effectLst/>
                    <a:latin typeface="Cambria Math" panose="02040503050406030204" pitchFamily="18" charset="0"/>
                    <a:ea typeface="SimSun" panose="02010600030101010101" pitchFamily="2" charset="-122"/>
                  </a:rPr>
                  <a:t>𝑛</a:t>
                </a:r>
                <a:r>
                  <a:rPr lang="en-US" sz="1800" i="0">
                    <a:effectLst/>
                    <a:latin typeface="Cambria Math" panose="02040503050406030204" pitchFamily="18" charset="0"/>
                    <a:ea typeface="SimSun" panose="02010600030101010101" pitchFamily="2" charset="-122"/>
                  </a:rPr>
                  <a:t>)</a:t>
                </a:r>
                <a:r>
                  <a:rPr lang="en-GB" sz="1800" i="0">
                    <a:effectLst/>
                    <a:latin typeface="Cambria Math" panose="02040503050406030204" pitchFamily="18" charset="0"/>
                    <a:ea typeface="SimSun" panose="02010600030101010101" pitchFamily="2" charset="-122"/>
                  </a:rPr>
                  <a:t>)</a:t>
                </a:r>
                <a:endParaRPr lang="en-US" sz="1800" dirty="0">
                  <a:effectLst/>
                  <a:latin typeface="Times New Roman" panose="02020603050405020304" pitchFamily="18" charset="0"/>
                  <a:ea typeface="SimSun" panose="02010600030101010101" pitchFamily="2" charset="-122"/>
                </a:endParaRPr>
              </a:p>
              <a:p>
                <a:pPr marL="0" marR="0" indent="155575" algn="just">
                  <a:lnSpc>
                    <a:spcPts val="1150"/>
                  </a:lnSpc>
                  <a:spcBef>
                    <a:spcPts val="600"/>
                  </a:spcBef>
                  <a:spcAft>
                    <a:spcPts val="0"/>
                  </a:spcAft>
                </a:pPr>
                <a:r>
                  <a:rPr lang="en-US" sz="1800" dirty="0">
                    <a:effectLst/>
                    <a:latin typeface="Times New Roman" panose="02020603050405020304" pitchFamily="18" charset="0"/>
                    <a:ea typeface="SimSun" panose="02010600030101010101" pitchFamily="2" charset="-122"/>
                  </a:rPr>
                  <a:t>has a </a:t>
                </a:r>
                <a:r>
                  <a:rPr lang="en-US" sz="1800" i="1" dirty="0">
                    <a:effectLst/>
                    <a:latin typeface="Times New Roman" panose="02020603050405020304" pitchFamily="18" charset="0"/>
                    <a:ea typeface="SimSun" panose="02010600030101010101" pitchFamily="2" charset="-122"/>
                  </a:rPr>
                  <a:t>standard normal distribution</a:t>
                </a:r>
                <a:r>
                  <a:rPr lang="en-US" sz="1800" dirty="0">
                    <a:effectLst/>
                    <a:latin typeface="Times New Roman" panose="02020603050405020304" pitchFamily="18" charset="0"/>
                    <a:ea typeface="SimSun" panose="02010600030101010101" pitchFamily="2" charset="-122"/>
                  </a:rPr>
                  <a:t> </a:t>
                </a:r>
                <a:r>
                  <a:rPr lang="en-US" sz="1800" i="0">
                    <a:effectLst/>
                    <a:latin typeface="Cambria Math" panose="02040503050406030204" pitchFamily="18" charset="0"/>
                    <a:ea typeface="SimSun" panose="02010600030101010101" pitchFamily="2" charset="-122"/>
                  </a:rPr>
                  <a:t>𝑁(𝑧;0, 1)</a:t>
                </a:r>
                <a:r>
                  <a:rPr lang="en-US" sz="1800" dirty="0">
                    <a:effectLst/>
                    <a:latin typeface="Times New Roman" panose="02020603050405020304" pitchFamily="18" charset="0"/>
                    <a:ea typeface="SimSun" panose="02010600030101010101" pitchFamily="2" charset="-122"/>
                  </a:rPr>
                  <a:t>. </a:t>
                </a:r>
              </a:p>
              <a:p>
                <a:endParaRPr lang="en-US" dirty="0"/>
              </a:p>
            </p:txBody>
          </p:sp>
        </mc:Fallback>
      </mc:AlternateContent>
      <p:sp>
        <p:nvSpPr>
          <p:cNvPr id="4" name="Slide Number Placeholder 3"/>
          <p:cNvSpPr>
            <a:spLocks noGrp="1"/>
          </p:cNvSpPr>
          <p:nvPr>
            <p:ph type="sldNum" sz="quarter" idx="5"/>
          </p:nvPr>
        </p:nvSpPr>
        <p:spPr/>
        <p:txBody>
          <a:bodyPr/>
          <a:lstStyle/>
          <a:p>
            <a:fld id="{73528634-B976-4B47-AFB4-11F1FF3C75ED}" type="slidenum">
              <a:rPr lang="en-US" smtClean="0"/>
              <a:t>27</a:t>
            </a:fld>
            <a:endParaRPr lang="en-US"/>
          </a:p>
        </p:txBody>
      </p:sp>
    </p:spTree>
    <p:extLst>
      <p:ext uri="{BB962C8B-B14F-4D97-AF65-F5344CB8AC3E}">
        <p14:creationId xmlns:p14="http://schemas.microsoft.com/office/powerpoint/2010/main" val="2422210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A96726-B0E5-5C4D-84CE-D53510198312}" type="slidenum">
              <a:rPr lang="en-US" smtClean="0"/>
              <a:pPr/>
              <a:t>28</a:t>
            </a:fld>
            <a:endParaRPr lang="en-US"/>
          </a:p>
        </p:txBody>
      </p:sp>
    </p:spTree>
    <p:extLst>
      <p:ext uri="{BB962C8B-B14F-4D97-AF65-F5344CB8AC3E}">
        <p14:creationId xmlns:p14="http://schemas.microsoft.com/office/powerpoint/2010/main" val="2155759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A96726-B0E5-5C4D-84CE-D53510198312}" type="slidenum">
              <a:rPr lang="en-US" smtClean="0"/>
              <a:pPr/>
              <a:t>29</a:t>
            </a:fld>
            <a:endParaRPr lang="en-US"/>
          </a:p>
        </p:txBody>
      </p:sp>
    </p:spTree>
    <p:extLst>
      <p:ext uri="{BB962C8B-B14F-4D97-AF65-F5344CB8AC3E}">
        <p14:creationId xmlns:p14="http://schemas.microsoft.com/office/powerpoint/2010/main" val="3242904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https://www.cse.iitk.ac.in/users/piyush/courses/tpmi_winter19/tpmi_w19_lec5_slides_print.pdf</a:t>
            </a:r>
          </a:p>
        </p:txBody>
      </p:sp>
      <p:sp>
        <p:nvSpPr>
          <p:cNvPr id="4" name="Slide Number Placeholder 3"/>
          <p:cNvSpPr>
            <a:spLocks noGrp="1"/>
          </p:cNvSpPr>
          <p:nvPr>
            <p:ph type="sldNum" sz="quarter" idx="5"/>
          </p:nvPr>
        </p:nvSpPr>
        <p:spPr/>
        <p:txBody>
          <a:bodyPr/>
          <a:lstStyle/>
          <a:p>
            <a:fld id="{0BA96726-B0E5-5C4D-84CE-D53510198312}" type="slidenum">
              <a:rPr lang="en-US" smtClean="0"/>
              <a:pPr/>
              <a:t>30</a:t>
            </a:fld>
            <a:endParaRPr lang="en-US"/>
          </a:p>
        </p:txBody>
      </p:sp>
    </p:spTree>
    <p:extLst>
      <p:ext uri="{BB962C8B-B14F-4D97-AF65-F5344CB8AC3E}">
        <p14:creationId xmlns:p14="http://schemas.microsoft.com/office/powerpoint/2010/main" val="8695816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alphaModFix amt="0"/>
          </a:blip>
          <a:srcRect/>
          <a:stretch>
            <a:fillRect/>
          </a:stretch>
        </a:blipFill>
        <a:effectLst/>
      </p:bgPr>
    </p:bg>
    <p:spTree>
      <p:nvGrpSpPr>
        <p:cNvPr id="1" name=""/>
        <p:cNvGrpSpPr/>
        <p:nvPr/>
      </p:nvGrpSpPr>
      <p:grpSpPr>
        <a:xfrm>
          <a:off x="0" y="0"/>
          <a:ext cx="0" cy="0"/>
          <a:chOff x="0" y="0"/>
          <a:chExt cx="0" cy="0"/>
        </a:xfrm>
      </p:grpSpPr>
      <p:pic>
        <p:nvPicPr>
          <p:cNvPr id="5" name="Picture 4" descr="top.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9" name="Rectangle 8"/>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0"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1" name="Picture 10" descr="uOttawa_HOR_WG7.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3525191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pic>
        <p:nvPicPr>
          <p:cNvPr id="6" name="Picture 5"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0" name="Rectangle 9"/>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1"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2" name="Picture 11"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344392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029200"/>
          </a:xfrm>
        </p:spPr>
        <p:txBody>
          <a:bodyPr vert="eaVert"/>
          <a:lstStyle/>
          <a:p>
            <a:r>
              <a:rPr lang="fr-CA"/>
              <a:t>Click to edit Master title style</a:t>
            </a:r>
            <a:endParaRPr lang="en-US"/>
          </a:p>
        </p:txBody>
      </p:sp>
      <p:sp>
        <p:nvSpPr>
          <p:cNvPr id="3" name="Vertical Text Placeholder 2"/>
          <p:cNvSpPr>
            <a:spLocks noGrp="1"/>
          </p:cNvSpPr>
          <p:nvPr>
            <p:ph type="body" orient="vert" idx="1"/>
          </p:nvPr>
        </p:nvSpPr>
        <p:spPr>
          <a:xfrm>
            <a:off x="685800" y="381000"/>
            <a:ext cx="5676900" cy="5029200"/>
          </a:xfrm>
        </p:spPr>
        <p:txBody>
          <a:bodyPr vert="eaVert"/>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pic>
        <p:nvPicPr>
          <p:cNvPr id="6" name="Picture 5"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0" name="Rectangle 9"/>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1"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2" name="Picture 11"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1348269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6" name="Picture 17" descr="image_Cover2_PP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5588"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3657600" y="2490787"/>
            <a:ext cx="4648200" cy="1362075"/>
          </a:xfrm>
        </p:spPr>
        <p:txBody>
          <a:bodyPr anchor="t"/>
          <a:lstStyle>
            <a:lvl1pPr algn="r">
              <a:defRPr sz="3200" b="0" cap="none"/>
            </a:lvl1pPr>
          </a:lstStyle>
          <a:p>
            <a:r>
              <a:rPr lang="en-US"/>
              <a:t>Click to edit Master title style</a:t>
            </a:r>
            <a:endParaRPr lang="en-US" dirty="0"/>
          </a:p>
        </p:txBody>
      </p:sp>
      <p:sp>
        <p:nvSpPr>
          <p:cNvPr id="5" name="Text Placeholder 2"/>
          <p:cNvSpPr>
            <a:spLocks noGrp="1"/>
          </p:cNvSpPr>
          <p:nvPr>
            <p:ph type="body" idx="1"/>
          </p:nvPr>
        </p:nvSpPr>
        <p:spPr>
          <a:xfrm>
            <a:off x="3657600" y="990600"/>
            <a:ext cx="4648200" cy="1500187"/>
          </a:xfrm>
        </p:spPr>
        <p:txBody>
          <a:bodyPr anchor="b"/>
          <a:lstStyle>
            <a:lvl1pPr marL="0" indent="0" algn="r">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881122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1"/>
          <p:cNvSpPr>
            <a:spLocks noGrp="1"/>
          </p:cNvSpPr>
          <p:nvPr>
            <p:ph type="title"/>
          </p:nvPr>
        </p:nvSpPr>
        <p:spPr>
          <a:xfrm>
            <a:off x="412750" y="692696"/>
            <a:ext cx="7774632" cy="864096"/>
          </a:xfrm>
        </p:spPr>
        <p:txBody>
          <a:bodyPr/>
          <a:lstStyle/>
          <a:p>
            <a:endParaRPr lang="en-US" b="1"/>
          </a:p>
        </p:txBody>
      </p:sp>
      <p:sp>
        <p:nvSpPr>
          <p:cNvPr id="11" name="Content Placeholder 2"/>
          <p:cNvSpPr>
            <a:spLocks noGrp="1"/>
          </p:cNvSpPr>
          <p:nvPr>
            <p:ph idx="1"/>
          </p:nvPr>
        </p:nvSpPr>
        <p:spPr>
          <a:xfrm>
            <a:off x="395536" y="1700808"/>
            <a:ext cx="7772400" cy="3753544"/>
          </a:xfrm>
        </p:spPr>
        <p:txBody>
          <a:bodyPr/>
          <a:lstStyle/>
          <a:p>
            <a:endParaRPr lang="en-US"/>
          </a:p>
        </p:txBody>
      </p:sp>
      <p:pic>
        <p:nvPicPr>
          <p:cNvPr id="14" name="Picture 13"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3" name="Rectangle 12"/>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7"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8" name="Picture 17"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3036645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281115"/>
            <a:ext cx="7772400" cy="1362075"/>
          </a:xfrm>
        </p:spPr>
        <p:txBody>
          <a:bodyPr anchor="t"/>
          <a:lstStyle>
            <a:lvl1pPr algn="l">
              <a:defRPr sz="4000" b="1" cap="all"/>
            </a:lvl1pPr>
          </a:lstStyle>
          <a:p>
            <a:r>
              <a:rPr lang="fr-CA"/>
              <a:t>Click to edit Master title style</a:t>
            </a:r>
            <a:endParaRPr lang="en-US"/>
          </a:p>
        </p:txBody>
      </p:sp>
      <p:sp>
        <p:nvSpPr>
          <p:cNvPr id="3" name="Text Placeholder 2"/>
          <p:cNvSpPr>
            <a:spLocks noGrp="1"/>
          </p:cNvSpPr>
          <p:nvPr>
            <p:ph type="body" idx="1"/>
          </p:nvPr>
        </p:nvSpPr>
        <p:spPr>
          <a:xfrm>
            <a:off x="722313" y="2780928"/>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CA"/>
              <a:t>Click to edit Master text styles</a:t>
            </a:r>
          </a:p>
        </p:txBody>
      </p:sp>
      <p:pic>
        <p:nvPicPr>
          <p:cNvPr id="6" name="Picture 5"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0" name="Rectangle 9"/>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1"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2" name="Picture 11"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4137314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sp>
        <p:nvSpPr>
          <p:cNvPr id="3" name="Content Placeholder 2"/>
          <p:cNvSpPr>
            <a:spLocks noGrp="1"/>
          </p:cNvSpPr>
          <p:nvPr>
            <p:ph sz="half" idx="1"/>
          </p:nvPr>
        </p:nvSpPr>
        <p:spPr>
          <a:xfrm>
            <a:off x="685800" y="15240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Content Placeholder 3"/>
          <p:cNvSpPr>
            <a:spLocks noGrp="1"/>
          </p:cNvSpPr>
          <p:nvPr>
            <p:ph sz="half" idx="2"/>
          </p:nvPr>
        </p:nvSpPr>
        <p:spPr>
          <a:xfrm>
            <a:off x="4648200" y="15240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pic>
        <p:nvPicPr>
          <p:cNvPr id="7" name="Picture 6"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1" name="Rectangle 10"/>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2"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3" name="Picture 12"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1805733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fr-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pic>
        <p:nvPicPr>
          <p:cNvPr id="9" name="Picture 8"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3" name="Rectangle 12"/>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4"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5" name="Picture 14"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3972345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US"/>
          </a:p>
        </p:txBody>
      </p:sp>
      <p:pic>
        <p:nvPicPr>
          <p:cNvPr id="5" name="Picture 4"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9" name="Rectangle 8"/>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0"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1" name="Picture 10"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2290011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8" name="Rectangle 7"/>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9"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0" name="Picture 9"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3493743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04664"/>
            <a:ext cx="3008313" cy="1162050"/>
          </a:xfrm>
        </p:spPr>
        <p:txBody>
          <a:bodyPr anchor="b"/>
          <a:lstStyle>
            <a:lvl1pPr algn="l">
              <a:defRPr sz="2000" b="1"/>
            </a:lvl1pPr>
          </a:lstStyle>
          <a:p>
            <a:r>
              <a:rPr lang="fr-CA"/>
              <a:t>Click to </a:t>
            </a:r>
            <a:r>
              <a:rPr lang="fr-CA" err="1"/>
              <a:t>edit</a:t>
            </a:r>
            <a:r>
              <a:rPr lang="fr-CA"/>
              <a:t> Master </a:t>
            </a:r>
            <a:r>
              <a:rPr lang="fr-CA" err="1"/>
              <a:t>title</a:t>
            </a:r>
            <a:r>
              <a:rPr lang="fr-CA"/>
              <a:t> style</a:t>
            </a:r>
            <a:endParaRPr lang="en-US"/>
          </a:p>
        </p:txBody>
      </p:sp>
      <p:sp>
        <p:nvSpPr>
          <p:cNvPr id="3" name="Content Placeholder 2"/>
          <p:cNvSpPr>
            <a:spLocks noGrp="1"/>
          </p:cNvSpPr>
          <p:nvPr>
            <p:ph idx="1"/>
          </p:nvPr>
        </p:nvSpPr>
        <p:spPr>
          <a:xfrm>
            <a:off x="3575050" y="404665"/>
            <a:ext cx="5111750" cy="547260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a:t>Click to </a:t>
            </a:r>
            <a:r>
              <a:rPr lang="fr-CA" err="1"/>
              <a:t>edit</a:t>
            </a:r>
            <a:r>
              <a:rPr lang="fr-CA"/>
              <a:t> Master </a:t>
            </a:r>
            <a:r>
              <a:rPr lang="fr-CA" err="1"/>
              <a:t>text</a:t>
            </a:r>
            <a:r>
              <a:rPr lang="fr-CA"/>
              <a:t> styles</a:t>
            </a:r>
          </a:p>
          <a:p>
            <a:pPr lvl="1"/>
            <a:r>
              <a:rPr lang="fr-CA"/>
              <a:t>Second </a:t>
            </a:r>
            <a:r>
              <a:rPr lang="fr-CA" err="1"/>
              <a:t>level</a:t>
            </a:r>
            <a:endParaRPr lang="fr-CA"/>
          </a:p>
          <a:p>
            <a:pPr lvl="2"/>
            <a:r>
              <a:rPr lang="fr-CA" err="1"/>
              <a:t>Third</a:t>
            </a:r>
            <a:r>
              <a:rPr lang="fr-CA"/>
              <a:t> </a:t>
            </a:r>
            <a:r>
              <a:rPr lang="fr-CA" err="1"/>
              <a:t>level</a:t>
            </a:r>
            <a:endParaRPr lang="fr-CA"/>
          </a:p>
          <a:p>
            <a:pPr lvl="3"/>
            <a:r>
              <a:rPr lang="fr-CA" err="1"/>
              <a:t>Fourth</a:t>
            </a:r>
            <a:r>
              <a:rPr lang="fr-CA"/>
              <a:t> </a:t>
            </a:r>
            <a:r>
              <a:rPr lang="fr-CA" err="1"/>
              <a:t>level</a:t>
            </a:r>
            <a:endParaRPr lang="fr-CA"/>
          </a:p>
          <a:p>
            <a:pPr lvl="4"/>
            <a:r>
              <a:rPr lang="fr-CA" err="1"/>
              <a:t>Fifth</a:t>
            </a:r>
            <a:r>
              <a:rPr lang="fr-CA"/>
              <a:t> </a:t>
            </a:r>
            <a:r>
              <a:rPr lang="fr-CA" err="1"/>
              <a:t>level</a:t>
            </a:r>
            <a:endParaRPr lang="en-US"/>
          </a:p>
        </p:txBody>
      </p:sp>
      <p:sp>
        <p:nvSpPr>
          <p:cNvPr id="4" name="Text Placeholder 3"/>
          <p:cNvSpPr>
            <a:spLocks noGrp="1"/>
          </p:cNvSpPr>
          <p:nvPr>
            <p:ph type="body" sz="half" idx="2"/>
          </p:nvPr>
        </p:nvSpPr>
        <p:spPr>
          <a:xfrm>
            <a:off x="457200" y="1772817"/>
            <a:ext cx="3008313" cy="41044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Click to edit Master text styles</a:t>
            </a:r>
          </a:p>
        </p:txBody>
      </p:sp>
      <p:pic>
        <p:nvPicPr>
          <p:cNvPr id="7" name="Picture 6"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1" name="Rectangle 10"/>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2"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3" name="Picture 12"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674238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302422"/>
            <a:ext cx="5486400" cy="566738"/>
          </a:xfrm>
        </p:spPr>
        <p:txBody>
          <a:bodyPr anchor="b"/>
          <a:lstStyle>
            <a:lvl1pPr algn="l">
              <a:defRPr sz="2000" b="1"/>
            </a:lvl1pPr>
          </a:lstStyle>
          <a:p>
            <a:r>
              <a:rPr lang="fr-CA"/>
              <a:t>Click to edit Master title style</a:t>
            </a:r>
            <a:endParaRPr lang="en-US"/>
          </a:p>
        </p:txBody>
      </p:sp>
      <p:sp>
        <p:nvSpPr>
          <p:cNvPr id="3" name="Picture Placeholder 2"/>
          <p:cNvSpPr>
            <a:spLocks noGrp="1"/>
          </p:cNvSpPr>
          <p:nvPr>
            <p:ph type="pic" idx="1"/>
          </p:nvPr>
        </p:nvSpPr>
        <p:spPr>
          <a:xfrm>
            <a:off x="1792288" y="612775"/>
            <a:ext cx="5486400" cy="35363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CA" noProof="0"/>
              <a:t>Drag picture to placeholder or click icon to add</a:t>
            </a:r>
            <a:endParaRPr lang="en-US" noProof="0"/>
          </a:p>
        </p:txBody>
      </p:sp>
      <p:sp>
        <p:nvSpPr>
          <p:cNvPr id="4" name="Text Placeholder 3"/>
          <p:cNvSpPr>
            <a:spLocks noGrp="1"/>
          </p:cNvSpPr>
          <p:nvPr>
            <p:ph type="body" sz="half" idx="2"/>
          </p:nvPr>
        </p:nvSpPr>
        <p:spPr>
          <a:xfrm>
            <a:off x="1792288" y="4869160"/>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Click to edit Master text styles</a:t>
            </a:r>
          </a:p>
        </p:txBody>
      </p:sp>
      <p:pic>
        <p:nvPicPr>
          <p:cNvPr id="7" name="Picture 6" descr="to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866"/>
            <a:ext cx="9144002" cy="384305"/>
          </a:xfrm>
          <a:prstGeom prst="rect">
            <a:avLst/>
          </a:prstGeom>
        </p:spPr>
      </p:pic>
      <p:sp>
        <p:nvSpPr>
          <p:cNvPr id="11" name="Rectangle 10"/>
          <p:cNvSpPr/>
          <p:nvPr userDrawn="1"/>
        </p:nvSpPr>
        <p:spPr bwMode="auto">
          <a:xfrm>
            <a:off x="0" y="5768214"/>
            <a:ext cx="9144000" cy="886711"/>
          </a:xfrm>
          <a:prstGeom prst="rect">
            <a:avLst/>
          </a:prstGeom>
          <a:solidFill>
            <a:schemeClr val="bg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pitchFamily="-110" charset="0"/>
              </a:rPr>
              <a:t> </a:t>
            </a:r>
          </a:p>
        </p:txBody>
      </p:sp>
      <p:sp>
        <p:nvSpPr>
          <p:cNvPr id="12" name="Footer Placeholder 6"/>
          <p:cNvSpPr txBox="1">
            <a:spLocks noChangeArrowheads="1"/>
          </p:cNvSpPr>
          <p:nvPr userDrawn="1"/>
        </p:nvSpPr>
        <p:spPr bwMode="auto">
          <a:xfrm>
            <a:off x="179512" y="6152115"/>
            <a:ext cx="4536504"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200" b="1" kern="1200">
                <a:solidFill>
                  <a:srgbClr val="A69C95"/>
                </a:solidFill>
                <a:latin typeface="Verdana" charset="0"/>
                <a:ea typeface="ＭＳ Ｐゴシック" charset="0"/>
                <a:cs typeface="Verdana"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a:lstStyle>
          <a:p>
            <a:pPr algn="l"/>
            <a:r>
              <a:rPr lang="en-US" err="1">
                <a:solidFill>
                  <a:srgbClr val="A69C95"/>
                </a:solidFill>
              </a:rPr>
              <a:t>uOttawa.ca</a:t>
            </a:r>
            <a:endParaRPr lang="en-US">
              <a:solidFill>
                <a:srgbClr val="A69C95"/>
              </a:solidFill>
            </a:endParaRPr>
          </a:p>
        </p:txBody>
      </p:sp>
      <p:pic>
        <p:nvPicPr>
          <p:cNvPr id="13" name="Picture 12" descr="uOttawa_HOR_WG7.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9367" y="5947834"/>
            <a:ext cx="1697566" cy="454040"/>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729" y="6650864"/>
            <a:ext cx="9171460" cy="214000"/>
          </a:xfrm>
          <a:prstGeom prst="rect">
            <a:avLst/>
          </a:prstGeom>
        </p:spPr>
      </p:pic>
    </p:spTree>
    <p:extLst>
      <p:ext uri="{BB962C8B-B14F-4D97-AF65-F5344CB8AC3E}">
        <p14:creationId xmlns:p14="http://schemas.microsoft.com/office/powerpoint/2010/main" val="502005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0"/>
          </a:blip>
          <a:srcRect/>
          <a:stretch>
            <a:fillRect/>
          </a:stretch>
        </a:blip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685800" y="381000"/>
            <a:ext cx="65532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fr-CA"/>
              <a:t>Click to </a:t>
            </a:r>
            <a:r>
              <a:rPr lang="fr-CA" err="1"/>
              <a:t>add</a:t>
            </a:r>
            <a:r>
              <a:rPr lang="fr-CA"/>
              <a:t> </a:t>
            </a:r>
            <a:r>
              <a:rPr lang="fr-CA" err="1"/>
              <a:t>title</a:t>
            </a:r>
            <a:r>
              <a:rPr lang="fr-CA"/>
              <a:t> </a:t>
            </a:r>
            <a:r>
              <a:rPr lang="fr-CA" err="1"/>
              <a:t>here</a:t>
            </a:r>
            <a:endParaRPr lang="en-US"/>
          </a:p>
        </p:txBody>
      </p:sp>
      <p:sp>
        <p:nvSpPr>
          <p:cNvPr id="1028" name="Rectangle 3"/>
          <p:cNvSpPr>
            <a:spLocks noGrp="1" noChangeArrowheads="1"/>
          </p:cNvSpPr>
          <p:nvPr>
            <p:ph type="body" idx="1"/>
          </p:nvPr>
        </p:nvSpPr>
        <p:spPr bwMode="auto">
          <a:xfrm>
            <a:off x="685800" y="1524000"/>
            <a:ext cx="7772400" cy="388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fr-CA"/>
              <a:t>Click to </a:t>
            </a:r>
            <a:r>
              <a:rPr lang="fr-CA" err="1"/>
              <a:t>add</a:t>
            </a:r>
            <a:r>
              <a:rPr lang="fr-CA"/>
              <a:t> content </a:t>
            </a:r>
            <a:r>
              <a:rPr lang="fr-CA" err="1"/>
              <a:t>here</a:t>
            </a:r>
            <a:endParaRPr 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hdr="0" ftr="0" dt="0"/>
  <p:txStyles>
    <p:titleStyle>
      <a:lvl1pPr algn="l" rtl="0" eaLnBrk="1" fontAlgn="base" hangingPunct="1">
        <a:spcBef>
          <a:spcPct val="0"/>
        </a:spcBef>
        <a:spcAft>
          <a:spcPct val="0"/>
        </a:spcAft>
        <a:defRPr sz="2800" b="1">
          <a:solidFill>
            <a:srgbClr val="990000"/>
          </a:solidFill>
          <a:latin typeface="Verdana"/>
          <a:ea typeface="ＭＳ Ｐゴシック" charset="0"/>
          <a:cs typeface="Verdana"/>
        </a:defRPr>
      </a:lvl1pPr>
      <a:lvl2pPr algn="l" rtl="0" eaLnBrk="1" fontAlgn="base" hangingPunct="1">
        <a:spcBef>
          <a:spcPct val="0"/>
        </a:spcBef>
        <a:spcAft>
          <a:spcPct val="0"/>
        </a:spcAft>
        <a:defRPr sz="2800">
          <a:solidFill>
            <a:srgbClr val="990000"/>
          </a:solidFill>
          <a:latin typeface="Verdana" charset="0"/>
          <a:ea typeface="ＭＳ Ｐゴシック" charset="0"/>
        </a:defRPr>
      </a:lvl2pPr>
      <a:lvl3pPr algn="l" rtl="0" eaLnBrk="1" fontAlgn="base" hangingPunct="1">
        <a:spcBef>
          <a:spcPct val="0"/>
        </a:spcBef>
        <a:spcAft>
          <a:spcPct val="0"/>
        </a:spcAft>
        <a:defRPr sz="2800">
          <a:solidFill>
            <a:srgbClr val="990000"/>
          </a:solidFill>
          <a:latin typeface="Verdana" charset="0"/>
          <a:ea typeface="ＭＳ Ｐゴシック" charset="0"/>
        </a:defRPr>
      </a:lvl3pPr>
      <a:lvl4pPr algn="l" rtl="0" eaLnBrk="1" fontAlgn="base" hangingPunct="1">
        <a:spcBef>
          <a:spcPct val="0"/>
        </a:spcBef>
        <a:spcAft>
          <a:spcPct val="0"/>
        </a:spcAft>
        <a:defRPr sz="2800">
          <a:solidFill>
            <a:srgbClr val="990000"/>
          </a:solidFill>
          <a:latin typeface="Verdana" charset="0"/>
          <a:ea typeface="ＭＳ Ｐゴシック" charset="0"/>
        </a:defRPr>
      </a:lvl4pPr>
      <a:lvl5pPr algn="l" rtl="0" eaLnBrk="1" fontAlgn="base" hangingPunct="1">
        <a:spcBef>
          <a:spcPct val="0"/>
        </a:spcBef>
        <a:spcAft>
          <a:spcPct val="0"/>
        </a:spcAft>
        <a:defRPr sz="2800">
          <a:solidFill>
            <a:srgbClr val="990000"/>
          </a:solidFill>
          <a:latin typeface="Verdana" charset="0"/>
          <a:ea typeface="ＭＳ Ｐゴシック" charset="0"/>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p:titleStyle>
    <p:bodyStyle>
      <a:lvl1pPr marL="342900" indent="-342900" algn="l" rtl="0" eaLnBrk="1" fontAlgn="base" hangingPunct="1">
        <a:spcBef>
          <a:spcPct val="20000"/>
        </a:spcBef>
        <a:spcAft>
          <a:spcPct val="0"/>
        </a:spcAft>
        <a:buChar char="•"/>
        <a:defRPr sz="2000">
          <a:solidFill>
            <a:schemeClr val="tx1"/>
          </a:solidFill>
          <a:latin typeface="Verdana"/>
          <a:ea typeface="ＭＳ Ｐゴシック" charset="0"/>
          <a:cs typeface="Verdana"/>
        </a:defRPr>
      </a:lvl1pPr>
      <a:lvl2pPr marL="742950" indent="-28575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2pPr>
      <a:lvl3pPr marL="11430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3pPr>
      <a:lvl4pPr marL="16002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4pPr>
      <a:lvl5pPr marL="20574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4.xml"/><Relationship Id="rId4" Type="http://schemas.openxmlformats.org/officeDocument/2006/relationships/hyperlink" Target="https://github.com/Health-Devices/CARDIAC-RESPIRATORY-MONITORING/blob/master/Chapter2/UncertaintyPropagation.mlx"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20.png"/><Relationship Id="rId7" Type="http://schemas.openxmlformats.org/officeDocument/2006/relationships/image" Target="../media/image66.png"/><Relationship Id="rId2" Type="http://schemas.openxmlformats.org/officeDocument/2006/relationships/image" Target="../media/image610.pn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0.png"/><Relationship Id="rId4" Type="http://schemas.openxmlformats.org/officeDocument/2006/relationships/image" Target="../media/image630.png"/></Relationships>
</file>

<file path=ppt/slides/_rels/slide10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an01.safelinks.protection.outlook.com/?url=https%3A%2F%2Fwww.mathworks.com%2Flicensecenter%2Fclassroom%2F4469902%2F&amp;data=05%7C02%7Cmbolic%40uottawa.mail.onmicrosoft.com%7C3a40df2f38ae401435d508dc977aa44d%7Cd41fdab17e154cfdb5fa7200e54deb6b%7C1%7C0%7C638551800211626401%7CUnknown%7CTWFpbGZsb3d8eyJWIjoiMC4wLjAwMDAiLCJQIjoiV2luMzIiLCJBTiI6Ik1haWwiLCJXVCI6Mn0%3D%7C0%7C%7C%7C&amp;sdata=PwmMRHQKaylyFz2QtKv1JU9eiFnCwlH1Z5YtpLW2M7k%3D&amp;reserved=0" TargetMode="External"/><Relationship Id="rId2" Type="http://schemas.openxmlformats.org/officeDocument/2006/relationships/hyperlink" Target="https://github.com/Health-Devices/EMBC_Bolic" TargetMode="External"/><Relationship Id="rId1"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hyperlink" Target="https://www.site.uottawa.ca/~mbolic/Book/Main_Content.html" TargetMode="External"/><Relationship Id="rId4" Type="http://schemas.openxmlformats.org/officeDocument/2006/relationships/hyperlink" Target="https://github.com/Health-Devices/CARDIAC-RESPIRATORY-MONITOR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24.png"/><Relationship Id="rId4" Type="http://schemas.openxmlformats.org/officeDocument/2006/relationships/image" Target="../media/image140.png"/></Relationships>
</file>

<file path=ppt/slides/_rels/slide2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www.mathworks.com/help/stats/adtest.html#:~:text=Description,-example&amp;text=h%20%3D%20adtest(%20x%20)%20returns,population%20with%20a%20normal%20distribu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36.emf"/><Relationship Id="rId4" Type="http://schemas.openxmlformats.org/officeDocument/2006/relationships/image" Target="../media/image35.emf"/></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40.png"/><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30.png"/><Relationship Id="rId1" Type="http://schemas.openxmlformats.org/officeDocument/2006/relationships/slideLayout" Target="../slideLayouts/slideLayout4.xml"/><Relationship Id="rId5" Type="http://schemas.openxmlformats.org/officeDocument/2006/relationships/hyperlink" Target="https://github.com/Health-Devices/CARDIAC-RESPIRATORY-MONITORING/blob/master/Chapter2/accuracy.mlx" TargetMode="External"/><Relationship Id="rId4" Type="http://schemas.openxmlformats.org/officeDocument/2006/relationships/image" Target="../media/image101.jpg"/></Relationships>
</file>

<file path=ppt/slides/_rels/slide9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4.xml"/><Relationship Id="rId5" Type="http://schemas.openxmlformats.org/officeDocument/2006/relationships/hyperlink" Target="https://github.com/Health-Devices/CARDIAC-RESPIRATORY-MONITORING/blob/master/Chapter2/accuracy.mlx" TargetMode="External"/><Relationship Id="rId4" Type="http://schemas.openxmlformats.org/officeDocument/2006/relationships/image" Target="../media/image102.jpg"/></Relationships>
</file>

<file path=ppt/slides/_rels/slide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0.png"/><Relationship Id="rId1" Type="http://schemas.openxmlformats.org/officeDocument/2006/relationships/slideLayout" Target="../slideLayouts/slideLayout4.xml"/><Relationship Id="rId5" Type="http://schemas.openxmlformats.org/officeDocument/2006/relationships/hyperlink" Target="https://github.com/Health-Devices/CARDIAC-RESPIRATORY-MONITORING/blob/master/Chapter2/accuracy.mlx" TargetMode="External"/><Relationship Id="rId4" Type="http://schemas.openxmlformats.org/officeDocument/2006/relationships/image" Target="../media/image103.jpg"/></Relationships>
</file>

<file path=ppt/slides/_rels/slide96.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2.xml"/><Relationship Id="rId4" Type="http://schemas.openxmlformats.org/officeDocument/2006/relationships/hyperlink" Target="https://github.com/Health-Devices/CARDIAC-RESPIRATORY-MONITORING/blob/master/Chapter2/CreatingABlandAltmanPlot.mlx"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8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a:xfrm>
            <a:off x="388189" y="2335208"/>
            <a:ext cx="8176404" cy="1026030"/>
          </a:xfrm>
        </p:spPr>
        <p:txBody>
          <a:bodyPr/>
          <a:lstStyle/>
          <a:p>
            <a:pPr algn="ctr"/>
            <a:r>
              <a:rPr lang="en-CA" sz="2400" dirty="0"/>
              <a:t>EMBC Workshop:</a:t>
            </a:r>
            <a:br>
              <a:rPr lang="en-CA" sz="2400" dirty="0"/>
            </a:br>
            <a:r>
              <a:rPr lang="en-CA" sz="2400" dirty="0"/>
              <a:t>Model-Based Design for Cardiovascular Monitoring Devices:</a:t>
            </a:r>
            <a:br>
              <a:rPr lang="en-CA" sz="2400" dirty="0"/>
            </a:br>
            <a:r>
              <a:rPr lang="en-CA" sz="2400" dirty="0"/>
              <a:t>Examples Using </a:t>
            </a:r>
            <a:r>
              <a:rPr lang="en-CA" sz="2400" dirty="0" err="1"/>
              <a:t>Oscillometric</a:t>
            </a:r>
            <a:r>
              <a:rPr lang="en-CA" sz="2400" dirty="0"/>
              <a:t> and Continuous Blood Pressure Methods</a:t>
            </a:r>
            <a:endParaRPr lang="en-US" altLang="en-US" sz="2400" dirty="0">
              <a:latin typeface="Verdana" pitchFamily="34" charset="0"/>
            </a:endParaRPr>
          </a:p>
        </p:txBody>
      </p:sp>
      <p:sp>
        <p:nvSpPr>
          <p:cNvPr id="14339" name="Text Placeholder 5"/>
          <p:cNvSpPr>
            <a:spLocks noGrp="1"/>
          </p:cNvSpPr>
          <p:nvPr>
            <p:ph type="body" idx="1"/>
          </p:nvPr>
        </p:nvSpPr>
        <p:spPr>
          <a:xfrm>
            <a:off x="2182483" y="835020"/>
            <a:ext cx="6382109" cy="1500188"/>
          </a:xfrm>
        </p:spPr>
        <p:txBody>
          <a:bodyPr/>
          <a:lstStyle/>
          <a:p>
            <a:r>
              <a:rPr lang="en-CA" sz="1600" dirty="0"/>
              <a:t>Miodrag Bolic</a:t>
            </a:r>
          </a:p>
          <a:p>
            <a:r>
              <a:rPr lang="en-CA" sz="1600" dirty="0"/>
              <a:t>Professor, Director of Computer Engineering Program</a:t>
            </a:r>
          </a:p>
          <a:p>
            <a:r>
              <a:rPr lang="en-CA" sz="1600" dirty="0"/>
              <a:t>School of Electrical Engineering and Computer Science </a:t>
            </a:r>
          </a:p>
          <a:p>
            <a:r>
              <a:rPr lang="en-US" sz="1600" dirty="0"/>
              <a:t>University of Ottawa</a:t>
            </a:r>
          </a:p>
          <a:p>
            <a:r>
              <a:rPr lang="en-US" altLang="en-US" sz="1600" dirty="0">
                <a:latin typeface="Verdana" pitchFamily="34" charset="0"/>
              </a:rPr>
              <a:t>mbolic@uottawa.ca</a:t>
            </a:r>
          </a:p>
        </p:txBody>
      </p:sp>
      <p:sp>
        <p:nvSpPr>
          <p:cNvPr id="2" name="Text Placeholder 5">
            <a:extLst>
              <a:ext uri="{FF2B5EF4-FFF2-40B4-BE49-F238E27FC236}">
                <a16:creationId xmlns:a16="http://schemas.microsoft.com/office/drawing/2014/main" id="{DA7AEB3B-FCA8-6095-2FFF-BFDCE8B952EF}"/>
              </a:ext>
            </a:extLst>
          </p:cNvPr>
          <p:cNvSpPr txBox="1">
            <a:spLocks/>
          </p:cNvSpPr>
          <p:nvPr/>
        </p:nvSpPr>
        <p:spPr bwMode="auto">
          <a:xfrm>
            <a:off x="3224784" y="4859036"/>
            <a:ext cx="4648200" cy="5766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marL="0" indent="0" algn="r" rtl="0" eaLnBrk="1" fontAlgn="base" hangingPunct="1">
              <a:spcBef>
                <a:spcPct val="20000"/>
              </a:spcBef>
              <a:spcAft>
                <a:spcPct val="0"/>
              </a:spcAft>
              <a:buNone/>
              <a:defRPr sz="2000">
                <a:solidFill>
                  <a:schemeClr val="tx1"/>
                </a:solidFill>
                <a:latin typeface="Verdana"/>
                <a:ea typeface="ＭＳ Ｐゴシック" charset="0"/>
                <a:cs typeface="Verdana"/>
              </a:defRPr>
            </a:lvl1pPr>
            <a:lvl2pPr marL="457200" indent="0" algn="l" rtl="0" eaLnBrk="1" fontAlgn="base" hangingPunct="1">
              <a:spcBef>
                <a:spcPct val="20000"/>
              </a:spcBef>
              <a:spcAft>
                <a:spcPct val="0"/>
              </a:spcAft>
              <a:buNone/>
              <a:defRPr sz="1800">
                <a:solidFill>
                  <a:schemeClr val="tx1"/>
                </a:solidFill>
                <a:latin typeface="Verdana"/>
                <a:ea typeface="ＭＳ Ｐゴシック" pitchFamily="-110" charset="-128"/>
                <a:cs typeface="Verdana"/>
              </a:defRPr>
            </a:lvl2pPr>
            <a:lvl3pPr marL="914400" indent="0" algn="l" rtl="0" eaLnBrk="1" fontAlgn="base" hangingPunct="1">
              <a:spcBef>
                <a:spcPct val="20000"/>
              </a:spcBef>
              <a:spcAft>
                <a:spcPct val="0"/>
              </a:spcAft>
              <a:buNone/>
              <a:defRPr sz="1600">
                <a:solidFill>
                  <a:schemeClr val="tx1"/>
                </a:solidFill>
                <a:latin typeface="Verdana"/>
                <a:ea typeface="ＭＳ Ｐゴシック" pitchFamily="-110" charset="-128"/>
                <a:cs typeface="Verdana"/>
              </a:defRPr>
            </a:lvl3pPr>
            <a:lvl4pPr marL="1371600" indent="0" algn="l" rtl="0" eaLnBrk="1" fontAlgn="base" hangingPunct="1">
              <a:spcBef>
                <a:spcPct val="20000"/>
              </a:spcBef>
              <a:spcAft>
                <a:spcPct val="0"/>
              </a:spcAft>
              <a:buNone/>
              <a:defRPr sz="1400">
                <a:solidFill>
                  <a:schemeClr val="tx1"/>
                </a:solidFill>
                <a:latin typeface="Verdana"/>
                <a:ea typeface="ＭＳ Ｐゴシック" pitchFamily="-110" charset="-128"/>
                <a:cs typeface="Verdana"/>
              </a:defRPr>
            </a:lvl4pPr>
            <a:lvl5pPr marL="1828800" indent="0" algn="l" rtl="0" eaLnBrk="1" fontAlgn="base" hangingPunct="1">
              <a:spcBef>
                <a:spcPct val="20000"/>
              </a:spcBef>
              <a:spcAft>
                <a:spcPct val="0"/>
              </a:spcAft>
              <a:buNone/>
              <a:defRPr sz="1400">
                <a:solidFill>
                  <a:schemeClr val="tx1"/>
                </a:solidFill>
                <a:latin typeface="Verdana"/>
                <a:ea typeface="ＭＳ Ｐゴシック" pitchFamily="-110" charset="-128"/>
                <a:cs typeface="Verdana"/>
              </a:defRPr>
            </a:lvl5pPr>
            <a:lvl6pPr marL="2286000" indent="0" algn="l" rtl="0" eaLnBrk="1" fontAlgn="base" hangingPunct="1">
              <a:spcBef>
                <a:spcPct val="20000"/>
              </a:spcBef>
              <a:spcAft>
                <a:spcPct val="0"/>
              </a:spcAft>
              <a:buNone/>
              <a:defRPr sz="1400">
                <a:solidFill>
                  <a:schemeClr val="tx1"/>
                </a:solidFill>
                <a:latin typeface="+mn-lt"/>
                <a:ea typeface="ＭＳ Ｐゴシック" pitchFamily="-110" charset="-128"/>
              </a:defRPr>
            </a:lvl6pPr>
            <a:lvl7pPr marL="2743200" indent="0" algn="l" rtl="0" eaLnBrk="1" fontAlgn="base" hangingPunct="1">
              <a:spcBef>
                <a:spcPct val="20000"/>
              </a:spcBef>
              <a:spcAft>
                <a:spcPct val="0"/>
              </a:spcAft>
              <a:buNone/>
              <a:defRPr sz="1400">
                <a:solidFill>
                  <a:schemeClr val="tx1"/>
                </a:solidFill>
                <a:latin typeface="+mn-lt"/>
                <a:ea typeface="ＭＳ Ｐゴシック" pitchFamily="-110" charset="-128"/>
              </a:defRPr>
            </a:lvl7pPr>
            <a:lvl8pPr marL="3200400" indent="0" algn="l" rtl="0" eaLnBrk="1" fontAlgn="base" hangingPunct="1">
              <a:spcBef>
                <a:spcPct val="20000"/>
              </a:spcBef>
              <a:spcAft>
                <a:spcPct val="0"/>
              </a:spcAft>
              <a:buNone/>
              <a:defRPr sz="1400">
                <a:solidFill>
                  <a:schemeClr val="tx1"/>
                </a:solidFill>
                <a:latin typeface="+mn-lt"/>
                <a:ea typeface="ＭＳ Ｐゴシック" pitchFamily="-110" charset="-128"/>
              </a:defRPr>
            </a:lvl8pPr>
            <a:lvl9pPr marL="3657600" indent="0" algn="l" rtl="0" eaLnBrk="1" fontAlgn="base" hangingPunct="1">
              <a:spcBef>
                <a:spcPct val="20000"/>
              </a:spcBef>
              <a:spcAft>
                <a:spcPct val="0"/>
              </a:spcAft>
              <a:buNone/>
              <a:defRPr sz="1400">
                <a:solidFill>
                  <a:schemeClr val="tx1"/>
                </a:solidFill>
                <a:latin typeface="+mn-lt"/>
                <a:ea typeface="ＭＳ Ｐゴシック" pitchFamily="-110" charset="-128"/>
              </a:defRPr>
            </a:lvl9pPr>
          </a:lstStyle>
          <a:p>
            <a:pPr algn="l"/>
            <a:r>
              <a:rPr lang="en-US" altLang="en-US" sz="1600" kern="0" dirty="0">
                <a:latin typeface="Verdana" pitchFamily="34" charset="0"/>
              </a:rPr>
              <a:t>July 15, 2024</a:t>
            </a:r>
          </a:p>
          <a:p>
            <a:pPr algn="l"/>
            <a:r>
              <a:rPr lang="en-CA" sz="1800" dirty="0">
                <a:latin typeface="Aptos" panose="020B0004020202020204" pitchFamily="34" charset="0"/>
                <a:ea typeface="Aptos" panose="020B0004020202020204" pitchFamily="34" charset="0"/>
                <a:cs typeface="Aptos" panose="020B0004020202020204" pitchFamily="34" charset="0"/>
              </a:rPr>
              <a:t>EMBC</a:t>
            </a:r>
            <a:r>
              <a:rPr lang="en-CA" sz="1800" dirty="0">
                <a:effectLst/>
                <a:latin typeface="Aptos" panose="020B0004020202020204" pitchFamily="34" charset="0"/>
                <a:ea typeface="Aptos" panose="020B0004020202020204" pitchFamily="34" charset="0"/>
                <a:cs typeface="Aptos" panose="020B0004020202020204" pitchFamily="34" charset="0"/>
              </a:rPr>
              <a:t>, Orlando</a:t>
            </a:r>
            <a:endParaRPr lang="en-US" altLang="en-US" sz="1600" kern="0" dirty="0">
              <a:latin typeface="Verdana" pitchFamily="34" charset="0"/>
            </a:endParaRPr>
          </a:p>
        </p:txBody>
      </p:sp>
    </p:spTree>
    <p:extLst>
      <p:ext uri="{BB962C8B-B14F-4D97-AF65-F5344CB8AC3E}">
        <p14:creationId xmlns:p14="http://schemas.microsoft.com/office/powerpoint/2010/main" val="1245445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692696"/>
            <a:ext cx="8262018" cy="864096"/>
          </a:xfrm>
        </p:spPr>
        <p:txBody>
          <a:bodyPr/>
          <a:lstStyle/>
          <a:p>
            <a:r>
              <a:rPr lang="en-US" dirty="0"/>
              <a:t>What is a general model of a biomedical system?</a:t>
            </a:r>
            <a:endParaRPr lang="en-CA" dirty="0"/>
          </a:p>
        </p:txBody>
      </p:sp>
      <p:pic>
        <p:nvPicPr>
          <p:cNvPr id="7" name="Content Placeholder 6" descr="Diagram&#10;&#10;Description automatically generated">
            <a:extLst>
              <a:ext uri="{FF2B5EF4-FFF2-40B4-BE49-F238E27FC236}">
                <a16:creationId xmlns:a16="http://schemas.microsoft.com/office/drawing/2014/main" id="{6E8D468B-B801-D388-E961-3AE609AD207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650" y="2060484"/>
            <a:ext cx="8411818" cy="2294948"/>
          </a:xfrm>
        </p:spPr>
      </p:pic>
      <p:sp>
        <p:nvSpPr>
          <p:cNvPr id="4" name="Rectangle: Rounded Corners 3">
            <a:extLst>
              <a:ext uri="{FF2B5EF4-FFF2-40B4-BE49-F238E27FC236}">
                <a16:creationId xmlns:a16="http://schemas.microsoft.com/office/drawing/2014/main" id="{F3D16EB7-9028-20D7-DAD1-2041B75043A8}"/>
              </a:ext>
            </a:extLst>
          </p:cNvPr>
          <p:cNvSpPr/>
          <p:nvPr/>
        </p:nvSpPr>
        <p:spPr bwMode="auto">
          <a:xfrm>
            <a:off x="5089358" y="4343401"/>
            <a:ext cx="1672389" cy="61361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08000" indent="-108000" eaLnBrk="0" hangingPunct="0">
              <a:buSzPct val="165000"/>
              <a:buFont typeface="Arial" panose="020B0604020202020204" pitchFamily="34" charset="0"/>
              <a:buChar char="•"/>
            </a:pPr>
            <a:r>
              <a:rPr lang="en-CA" sz="1050" dirty="0">
                <a:latin typeface="+mn-lt"/>
              </a:rPr>
              <a:t>Confidence interval </a:t>
            </a:r>
          </a:p>
          <a:p>
            <a:pPr marL="108000" indent="-108000" eaLnBrk="0" hangingPunct="0">
              <a:buSzPct val="165000"/>
              <a:buFont typeface="Arial" panose="020B0604020202020204" pitchFamily="34" charset="0"/>
              <a:buChar char="•"/>
            </a:pPr>
            <a:r>
              <a:rPr lang="en-CA" sz="1050" dirty="0">
                <a:latin typeface="+mn-lt"/>
              </a:rPr>
              <a:t>Sensitivity to different parameters</a:t>
            </a:r>
          </a:p>
          <a:p>
            <a:pPr marL="0" marR="0" indent="0" algn="r" defTabSz="914400" rtl="0" eaLnBrk="0" fontAlgn="base" latinLnBrk="0" hangingPunct="0">
              <a:lnSpc>
                <a:spcPct val="100000"/>
              </a:lnSpc>
              <a:spcBef>
                <a:spcPct val="0"/>
              </a:spcBef>
              <a:spcAft>
                <a:spcPct val="0"/>
              </a:spcAft>
              <a:buClrTx/>
              <a:buSzTx/>
              <a:buFontTx/>
              <a:buNone/>
              <a:tabLst/>
            </a:pPr>
            <a:endParaRPr kumimoji="0" lang="en-CA" sz="1050" i="0" u="none" strike="noStrike" cap="none" normalizeH="0" baseline="0" dirty="0">
              <a:ln>
                <a:noFill/>
              </a:ln>
              <a:solidFill>
                <a:schemeClr val="tx1"/>
              </a:solidFill>
              <a:effectLst/>
              <a:latin typeface="Times" pitchFamily="-110" charset="0"/>
            </a:endParaRPr>
          </a:p>
        </p:txBody>
      </p:sp>
    </p:spTree>
    <p:extLst>
      <p:ext uri="{BB962C8B-B14F-4D97-AF65-F5344CB8AC3E}">
        <p14:creationId xmlns:p14="http://schemas.microsoft.com/office/powerpoint/2010/main" val="5492371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C220-CCA5-80B5-ECE4-E17EC6C9E6FE}"/>
              </a:ext>
            </a:extLst>
          </p:cNvPr>
          <p:cNvSpPr>
            <a:spLocks noGrp="1"/>
          </p:cNvSpPr>
          <p:nvPr>
            <p:ph type="title"/>
          </p:nvPr>
        </p:nvSpPr>
        <p:spPr/>
        <p:txBody>
          <a:bodyPr/>
          <a:lstStyle/>
          <a:p>
            <a:r>
              <a:rPr lang="en-CA" dirty="0"/>
              <a:t>Uncertainty of measurement steps according to GUM</a:t>
            </a:r>
            <a:endParaRPr lang="en-US" dirty="0"/>
          </a:p>
        </p:txBody>
      </p:sp>
      <p:sp>
        <p:nvSpPr>
          <p:cNvPr id="3" name="Content Placeholder 2">
            <a:extLst>
              <a:ext uri="{FF2B5EF4-FFF2-40B4-BE49-F238E27FC236}">
                <a16:creationId xmlns:a16="http://schemas.microsoft.com/office/drawing/2014/main" id="{70A10DE1-23A1-A50E-4C6E-4A919FC3C4DA}"/>
              </a:ext>
            </a:extLst>
          </p:cNvPr>
          <p:cNvSpPr>
            <a:spLocks noGrp="1"/>
          </p:cNvSpPr>
          <p:nvPr>
            <p:ph idx="1"/>
          </p:nvPr>
        </p:nvSpPr>
        <p:spPr/>
        <p:txBody>
          <a:bodyPr/>
          <a:lstStyle/>
          <a:p>
            <a:pPr marL="257175" indent="-257175" algn="just">
              <a:spcBef>
                <a:spcPts val="900"/>
              </a:spcBef>
              <a:spcAft>
                <a:spcPts val="0"/>
              </a:spcAft>
              <a:buFont typeface="+mj-lt"/>
              <a:buAutoNum type="arabicPeriod"/>
            </a:pPr>
            <a:r>
              <a:rPr lang="en-US" sz="1500" dirty="0">
                <a:ea typeface="SimSun" panose="02010600030101010101" pitchFamily="2" charset="-122"/>
              </a:rPr>
              <a:t>Determine the standard uncertainty for each variable, u.</a:t>
            </a:r>
          </a:p>
          <a:p>
            <a:pPr marL="257175" indent="-257175" algn="just">
              <a:spcBef>
                <a:spcPts val="900"/>
              </a:spcBef>
              <a:spcAft>
                <a:spcPts val="0"/>
              </a:spcAft>
              <a:buFont typeface="+mj-lt"/>
              <a:buAutoNum type="arabicPeriod"/>
            </a:pPr>
            <a:r>
              <a:rPr lang="en-US" sz="1500" dirty="0">
                <a:ea typeface="SimSun" panose="02010600030101010101" pitchFamily="2" charset="-122"/>
              </a:rPr>
              <a:t>Combine the standard uncertainties separately for the Type A and Type B uncertainties.</a:t>
            </a:r>
          </a:p>
          <a:p>
            <a:pPr marL="257175" indent="-257175" algn="just">
              <a:spcBef>
                <a:spcPts val="900"/>
              </a:spcBef>
              <a:spcAft>
                <a:spcPts val="0"/>
              </a:spcAft>
              <a:buFont typeface="+mj-lt"/>
              <a:buAutoNum type="arabicPeriod"/>
            </a:pPr>
            <a:r>
              <a:rPr lang="en-US" sz="1500" dirty="0">
                <a:ea typeface="SimSun" panose="02010600030101010101" pitchFamily="2" charset="-122"/>
              </a:rPr>
              <a:t>Combine the total Type A and Type B uncertainties to get the total standard uncertainty in a measurement.</a:t>
            </a:r>
          </a:p>
          <a:p>
            <a:pPr marL="257175" indent="-257175" algn="just">
              <a:spcBef>
                <a:spcPts val="900"/>
              </a:spcBef>
              <a:spcAft>
                <a:spcPts val="0"/>
              </a:spcAft>
              <a:buFont typeface="+mj-lt"/>
              <a:buAutoNum type="arabicPeriod"/>
            </a:pPr>
            <a:r>
              <a:rPr lang="en-US" sz="1500" dirty="0">
                <a:ea typeface="SimSun" panose="02010600030101010101" pitchFamily="2" charset="-122"/>
              </a:rPr>
              <a:t>Multiply the standard uncertainty in measurement by the coverage factor to get the expanded (total) uncertainty of measurement U, for a pre-defined level of confidence.</a:t>
            </a:r>
          </a:p>
          <a:p>
            <a:endParaRPr lang="en-US" dirty="0"/>
          </a:p>
        </p:txBody>
      </p:sp>
    </p:spTree>
    <p:extLst>
      <p:ext uri="{BB962C8B-B14F-4D97-AF65-F5344CB8AC3E}">
        <p14:creationId xmlns:p14="http://schemas.microsoft.com/office/powerpoint/2010/main" val="25276630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EA6B5-2625-295C-3F20-DA893195C65A}"/>
              </a:ext>
            </a:extLst>
          </p:cNvPr>
          <p:cNvSpPr>
            <a:spLocks noGrp="1"/>
          </p:cNvSpPr>
          <p:nvPr>
            <p:ph type="title"/>
          </p:nvPr>
        </p:nvSpPr>
        <p:spPr/>
        <p:txBody>
          <a:bodyPr/>
          <a:lstStyle/>
          <a:p>
            <a:r>
              <a:rPr lang="en-CA" dirty="0"/>
              <a:t>Example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75EAF2-041E-8128-2F30-0719982ACD91}"/>
                  </a:ext>
                </a:extLst>
              </p:cNvPr>
              <p:cNvSpPr>
                <a:spLocks noGrp="1"/>
              </p:cNvSpPr>
              <p:nvPr>
                <p:ph sz="half" idx="1"/>
              </p:nvPr>
            </p:nvSpPr>
            <p:spPr>
              <a:xfrm>
                <a:off x="628650" y="2226469"/>
                <a:ext cx="3230008" cy="3263504"/>
              </a:xfrm>
            </p:spPr>
            <p:txBody>
              <a:bodyPr>
                <a:normAutofit fontScale="47500" lnSpcReduction="20000"/>
              </a:bodyPr>
              <a:lstStyle/>
              <a:p>
                <a:pPr algn="just">
                  <a:lnSpc>
                    <a:spcPct val="120000"/>
                  </a:lnSpc>
                  <a:spcBef>
                    <a:spcPts val="0"/>
                  </a:spcBef>
                </a:pPr>
                <a:r>
                  <a:rPr lang="en-US" sz="2700" b="1" dirty="0">
                    <a:ea typeface="SimSun" panose="02010600030101010101" pitchFamily="2" charset="-122"/>
                  </a:rPr>
                  <a:t>Problem</a:t>
                </a:r>
              </a:p>
              <a:p>
                <a:pPr marL="257175" indent="-257175" algn="just">
                  <a:lnSpc>
                    <a:spcPct val="120000"/>
                  </a:lnSpc>
                  <a:spcBef>
                    <a:spcPts val="0"/>
                  </a:spcBef>
                  <a:spcAft>
                    <a:spcPts val="0"/>
                  </a:spcAft>
                  <a:buFont typeface="+mj-lt"/>
                  <a:buAutoNum type="alphaLcParenR"/>
                </a:pPr>
                <a:r>
                  <a:rPr lang="en-US" sz="2700" dirty="0">
                    <a:ea typeface="SimSun" panose="02010600030101010101" pitchFamily="2" charset="-122"/>
                  </a:rPr>
                  <a:t>For a transducer with the following calibration curve, </a:t>
                </a:r>
                <a14:m>
                  <m:oMath xmlns:m="http://schemas.openxmlformats.org/officeDocument/2006/math">
                    <m:r>
                      <a:rPr lang="en-US" sz="2700" i="1">
                        <a:latin typeface="Cambria Math" panose="02040503050406030204" pitchFamily="18" charset="0"/>
                        <a:ea typeface="SimSun" panose="02010600030101010101" pitchFamily="2" charset="-122"/>
                      </a:rPr>
                      <m:t>𝑦</m:t>
                    </m:r>
                    <m:r>
                      <a:rPr lang="en-US" sz="2700" i="1">
                        <a:latin typeface="Cambria Math" panose="02040503050406030204" pitchFamily="18" charset="0"/>
                        <a:ea typeface="SimSun" panose="02010600030101010101" pitchFamily="2" charset="-122"/>
                      </a:rPr>
                      <m:t> = </m:t>
                    </m:r>
                    <m:r>
                      <a:rPr lang="en-US" sz="2700" i="1">
                        <a:latin typeface="Cambria Math" panose="02040503050406030204" pitchFamily="18" charset="0"/>
                        <a:ea typeface="SimSun" panose="02010600030101010101" pitchFamily="2" charset="-122"/>
                      </a:rPr>
                      <m:t>𝑏𝑥</m:t>
                    </m:r>
                  </m:oMath>
                </a14:m>
                <a:r>
                  <a:rPr lang="en-US" sz="2700" dirty="0">
                    <a:ea typeface="SimSun" panose="02010600030101010101" pitchFamily="2" charset="-122"/>
                  </a:rPr>
                  <a:t>, estimate the expanded uncertainty for </a:t>
                </a:r>
                <a14:m>
                  <m:oMath xmlns:m="http://schemas.openxmlformats.org/officeDocument/2006/math">
                    <m:r>
                      <a:rPr lang="en-US" sz="2700" i="1">
                        <a:latin typeface="Cambria Math" panose="02040503050406030204" pitchFamily="18" charset="0"/>
                        <a:ea typeface="SimSun" panose="02010600030101010101" pitchFamily="2" charset="-122"/>
                      </a:rPr>
                      <m:t>𝑥</m:t>
                    </m:r>
                  </m:oMath>
                </a14:m>
                <a:r>
                  <a:rPr lang="en-US" sz="2700" dirty="0">
                    <a:ea typeface="SimSun" panose="02010600030101010101" pitchFamily="2" charset="-122"/>
                  </a:rPr>
                  <a:t> = 5.00, if </a:t>
                </a:r>
                <a14:m>
                  <m:oMath xmlns:m="http://schemas.openxmlformats.org/officeDocument/2006/math">
                    <m:r>
                      <a:rPr lang="en-US" sz="2700" i="1">
                        <a:latin typeface="Cambria Math" panose="02040503050406030204" pitchFamily="18" charset="0"/>
                        <a:ea typeface="SimSun" panose="02010600030101010101" pitchFamily="2" charset="-122"/>
                      </a:rPr>
                      <m:t>𝑏</m:t>
                    </m:r>
                  </m:oMath>
                </a14:m>
                <a:r>
                  <a:rPr lang="en-US" sz="2700" dirty="0">
                    <a:ea typeface="SimSun" panose="02010600030101010101" pitchFamily="2" charset="-122"/>
                  </a:rPr>
                  <a:t> =1 with </a:t>
                </a:r>
                <a14:m>
                  <m:oMath xmlns:m="http://schemas.openxmlformats.org/officeDocument/2006/math">
                    <m:sSub>
                      <m:sSubPr>
                        <m:ctrlPr>
                          <a:rPr lang="en-US" sz="2700" i="1">
                            <a:latin typeface="Cambria Math" panose="02040503050406030204" pitchFamily="18" charset="0"/>
                            <a:ea typeface="SimSun" panose="02010600030101010101" pitchFamily="2" charset="-122"/>
                          </a:rPr>
                        </m:ctrlPr>
                      </m:sSubPr>
                      <m:e>
                        <m:r>
                          <a:rPr lang="en-US" sz="2700" i="1">
                            <a:latin typeface="Cambria Math" panose="02040503050406030204" pitchFamily="18" charset="0"/>
                            <a:ea typeface="SimSun" panose="02010600030101010101" pitchFamily="2" charset="-122"/>
                          </a:rPr>
                          <m:t>𝑈</m:t>
                        </m:r>
                      </m:e>
                      <m:sub>
                        <m:r>
                          <a:rPr lang="en-US" sz="2700" i="1">
                            <a:latin typeface="Cambria Math" panose="02040503050406030204" pitchFamily="18" charset="0"/>
                            <a:ea typeface="SimSun" panose="02010600030101010101" pitchFamily="2" charset="-122"/>
                          </a:rPr>
                          <m:t>𝑏</m:t>
                        </m:r>
                      </m:sub>
                    </m:sSub>
                  </m:oMath>
                </a14:m>
                <a:r>
                  <a:rPr lang="en-US" sz="2700" dirty="0">
                    <a:ea typeface="SimSun" panose="02010600030101010101" pitchFamily="2" charset="-122"/>
                  </a:rPr>
                  <a:t> =0.01 and </a:t>
                </a:r>
                <a14:m>
                  <m:oMath xmlns:m="http://schemas.openxmlformats.org/officeDocument/2006/math">
                    <m:sSub>
                      <m:sSubPr>
                        <m:ctrlPr>
                          <a:rPr lang="en-US" sz="2700" i="1">
                            <a:latin typeface="Cambria Math" panose="02040503050406030204" pitchFamily="18" charset="0"/>
                            <a:ea typeface="SimSun" panose="02010600030101010101" pitchFamily="2" charset="-122"/>
                          </a:rPr>
                        </m:ctrlPr>
                      </m:sSubPr>
                      <m:e>
                        <m:r>
                          <a:rPr lang="en-US" sz="2700" i="1">
                            <a:latin typeface="Cambria Math" panose="02040503050406030204" pitchFamily="18" charset="0"/>
                            <a:ea typeface="SimSun" panose="02010600030101010101" pitchFamily="2" charset="-122"/>
                          </a:rPr>
                          <m:t>𝑈</m:t>
                        </m:r>
                      </m:e>
                      <m:sub>
                        <m:r>
                          <a:rPr lang="en-US" sz="2700" i="1">
                            <a:latin typeface="Cambria Math" panose="02040503050406030204" pitchFamily="18" charset="0"/>
                            <a:ea typeface="SimSun" panose="02010600030101010101" pitchFamily="2" charset="-122"/>
                          </a:rPr>
                          <m:t>𝑥</m:t>
                        </m:r>
                      </m:sub>
                    </m:sSub>
                  </m:oMath>
                </a14:m>
                <a:r>
                  <a:rPr lang="en-US" sz="2700" dirty="0">
                    <a:ea typeface="SimSun" panose="02010600030101010101" pitchFamily="2" charset="-122"/>
                  </a:rPr>
                  <a:t> =0.05 at 95% confidence. Assume that all variables follow the normal distribution. </a:t>
                </a:r>
              </a:p>
              <a:p>
                <a:pPr marL="257175" indent="-257175" algn="just">
                  <a:lnSpc>
                    <a:spcPct val="120000"/>
                  </a:lnSpc>
                  <a:spcBef>
                    <a:spcPts val="0"/>
                  </a:spcBef>
                  <a:spcAft>
                    <a:spcPts val="0"/>
                  </a:spcAft>
                  <a:buFont typeface="+mj-lt"/>
                  <a:buAutoNum type="alphaLcParenR"/>
                </a:pPr>
                <a:r>
                  <a:rPr lang="en-US" sz="2700" dirty="0">
                    <a:ea typeface="SimSun" panose="02010600030101010101" pitchFamily="2" charset="-122"/>
                  </a:rPr>
                  <a:t>Compute the expanded uncertainty at 99% confidence.</a:t>
                </a:r>
              </a:p>
              <a:p>
                <a:endParaRPr lang="en-US" dirty="0"/>
              </a:p>
            </p:txBody>
          </p:sp>
        </mc:Choice>
        <mc:Fallback xmlns="">
          <p:sp>
            <p:nvSpPr>
              <p:cNvPr id="3" name="Content Placeholder 2">
                <a:extLst>
                  <a:ext uri="{FF2B5EF4-FFF2-40B4-BE49-F238E27FC236}">
                    <a16:creationId xmlns:a16="http://schemas.microsoft.com/office/drawing/2014/main" id="{B575EAF2-041E-8128-2F30-0719982ACD91}"/>
                  </a:ext>
                </a:extLst>
              </p:cNvPr>
              <p:cNvSpPr>
                <a:spLocks noGrp="1" noRot="1" noChangeAspect="1" noMove="1" noResize="1" noEditPoints="1" noAdjustHandles="1" noChangeArrowheads="1" noChangeShapeType="1" noTextEdit="1"/>
              </p:cNvSpPr>
              <p:nvPr>
                <p:ph sz="half" idx="1"/>
              </p:nvPr>
            </p:nvSpPr>
            <p:spPr>
              <a:xfrm>
                <a:off x="628650" y="2226469"/>
                <a:ext cx="3230008" cy="3263504"/>
              </a:xfrm>
              <a:blipFill>
                <a:blip r:embed="rId2"/>
                <a:stretch>
                  <a:fillRect l="-377" t="-187" r="-3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4DEB3DB-3CDA-EB40-6041-FBAB6C1FF084}"/>
                  </a:ext>
                </a:extLst>
              </p:cNvPr>
              <p:cNvSpPr>
                <a:spLocks noGrp="1"/>
              </p:cNvSpPr>
              <p:nvPr>
                <p:ph sz="half" idx="2"/>
              </p:nvPr>
            </p:nvSpPr>
            <p:spPr>
              <a:xfrm>
                <a:off x="4081750" y="1700041"/>
                <a:ext cx="4433600" cy="4222214"/>
              </a:xfrm>
            </p:spPr>
            <p:txBody>
              <a:bodyPr>
                <a:normAutofit fontScale="47500" lnSpcReduction="20000"/>
              </a:bodyPr>
              <a:lstStyle/>
              <a:p>
                <a:pPr>
                  <a:lnSpc>
                    <a:spcPct val="120000"/>
                  </a:lnSpc>
                </a:pPr>
                <a:r>
                  <a:rPr lang="en-CA" sz="2175" dirty="0"/>
                  <a:t>Solution</a:t>
                </a:r>
              </a:p>
              <a:p>
                <a:pPr marL="0" indent="0">
                  <a:lnSpc>
                    <a:spcPct val="120000"/>
                  </a:lnSpc>
                  <a:buNone/>
                </a:pPr>
                <a:r>
                  <a:rPr lang="en-CA" sz="2175" dirty="0"/>
                  <a:t>a)</a:t>
                </a:r>
              </a:p>
              <a:p>
                <a:pPr marL="257175" indent="-257175">
                  <a:lnSpc>
                    <a:spcPct val="120000"/>
                  </a:lnSpc>
                  <a:spcBef>
                    <a:spcPts val="0"/>
                  </a:spcBef>
                  <a:spcAft>
                    <a:spcPts val="600"/>
                  </a:spcAft>
                  <a:buFont typeface="+mj-lt"/>
                  <a:buAutoNum type="arabicPeriod"/>
                  <a:tabLst>
                    <a:tab pos="0" algn="l"/>
                  </a:tabLst>
                </a:pPr>
                <a:r>
                  <a:rPr lang="en-GB" sz="2175" dirty="0">
                    <a:ea typeface="SimSun" panose="02010600030101010101" pitchFamily="2" charset="-122"/>
                  </a:rPr>
                  <a:t>Standard uncertainties are computed for k=2 (since the confidence is 95%) as </a:t>
                </a:r>
                <a14:m>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𝑥</m:t>
                        </m:r>
                      </m:sub>
                    </m:sSub>
                    <m:r>
                      <a:rPr lang="en-GB" sz="2175" i="1">
                        <a:latin typeface="Cambria Math" panose="02040503050406030204" pitchFamily="18" charset="0"/>
                        <a:ea typeface="SimSun" panose="02010600030101010101" pitchFamily="2" charset="-122"/>
                      </a:rPr>
                      <m:t>=</m:t>
                    </m:r>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𝑈</m:t>
                        </m:r>
                      </m:e>
                      <m:sub>
                        <m:r>
                          <a:rPr lang="en-GB" sz="2175" i="1">
                            <a:latin typeface="Cambria Math" panose="02040503050406030204" pitchFamily="18" charset="0"/>
                            <a:ea typeface="SimSun" panose="02010600030101010101" pitchFamily="2" charset="-122"/>
                          </a:rPr>
                          <m:t>𝑥</m:t>
                        </m:r>
                      </m:sub>
                    </m:sSub>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𝑘</m:t>
                    </m:r>
                    <m:r>
                      <a:rPr lang="en-GB" sz="2175" i="1">
                        <a:latin typeface="Cambria Math" panose="02040503050406030204" pitchFamily="18" charset="0"/>
                        <a:ea typeface="SimSun" panose="02010600030101010101" pitchFamily="2" charset="-122"/>
                      </a:rPr>
                      <m:t>=0.025</m:t>
                    </m:r>
                  </m:oMath>
                </a14:m>
                <a:r>
                  <a:rPr lang="en-GB" sz="2175" dirty="0">
                    <a:ea typeface="SimSun" panose="02010600030101010101" pitchFamily="2" charset="-122"/>
                  </a:rPr>
                  <a:t> and </a:t>
                </a:r>
                <a14:m>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𝑏</m:t>
                        </m:r>
                      </m:sub>
                    </m:sSub>
                    <m:r>
                      <a:rPr lang="en-GB" sz="2175" i="1">
                        <a:latin typeface="Cambria Math" panose="02040503050406030204" pitchFamily="18" charset="0"/>
                        <a:ea typeface="SimSun" panose="02010600030101010101" pitchFamily="2" charset="-122"/>
                      </a:rPr>
                      <m:t>=</m:t>
                    </m:r>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𝑈</m:t>
                        </m:r>
                      </m:e>
                      <m:sub>
                        <m:r>
                          <a:rPr lang="en-GB" sz="2175" i="1">
                            <a:latin typeface="Cambria Math" panose="02040503050406030204" pitchFamily="18" charset="0"/>
                            <a:ea typeface="SimSun" panose="02010600030101010101" pitchFamily="2" charset="-122"/>
                          </a:rPr>
                          <m:t>𝑏</m:t>
                        </m:r>
                      </m:sub>
                    </m:sSub>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𝑘</m:t>
                    </m:r>
                    <m:r>
                      <a:rPr lang="en-GB" sz="2175" i="1">
                        <a:latin typeface="Cambria Math" panose="02040503050406030204" pitchFamily="18" charset="0"/>
                        <a:ea typeface="SimSun" panose="02010600030101010101" pitchFamily="2" charset="-122"/>
                      </a:rPr>
                      <m:t>=0.005</m:t>
                    </m:r>
                  </m:oMath>
                </a14:m>
                <a:r>
                  <a:rPr lang="en-GB" sz="2175" dirty="0">
                    <a:ea typeface="SimSun" panose="02010600030101010101" pitchFamily="2" charset="-122"/>
                  </a:rPr>
                  <a:t> </a:t>
                </a:r>
                <a:endParaRPr lang="en-US" sz="2175" dirty="0">
                  <a:ea typeface="SimSun" panose="02010600030101010101" pitchFamily="2" charset="-122"/>
                </a:endParaRPr>
              </a:p>
              <a:p>
                <a:pPr marL="257175" indent="-257175">
                  <a:lnSpc>
                    <a:spcPct val="120000"/>
                  </a:lnSpc>
                  <a:spcBef>
                    <a:spcPts val="0"/>
                  </a:spcBef>
                  <a:spcAft>
                    <a:spcPts val="600"/>
                  </a:spcAft>
                  <a:buFont typeface="+mj-lt"/>
                  <a:buAutoNum type="arabicPeriod"/>
                  <a:tabLst>
                    <a:tab pos="0" algn="l"/>
                  </a:tabLst>
                </a:pPr>
                <a:r>
                  <a:rPr lang="en-GB" sz="2175" dirty="0">
                    <a:ea typeface="SimSun" panose="02010600030101010101" pitchFamily="2" charset="-122"/>
                  </a:rPr>
                  <a:t>The combined expanded uncertainty for y is as follows:</a:t>
                </a:r>
                <a:endParaRPr lang="en-US" sz="2175" dirty="0">
                  <a:ea typeface="SimSun" panose="02010600030101010101" pitchFamily="2" charset="-122"/>
                </a:endParaRPr>
              </a:p>
              <a:p>
                <a:pPr marL="0" indent="0" algn="ctr">
                  <a:lnSpc>
                    <a:spcPct val="120000"/>
                  </a:lnSpc>
                  <a:spcBef>
                    <a:spcPts val="1350"/>
                  </a:spcBef>
                  <a:spcAft>
                    <a:spcPts val="450"/>
                  </a:spcAft>
                  <a:buNone/>
                </a:pPr>
                <a14:m>
                  <m:oMathPara xmlns:m="http://schemas.openxmlformats.org/officeDocument/2006/math">
                    <m:oMathParaPr>
                      <m:jc m:val="centerGroup"/>
                    </m:oMathParaPr>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𝑦</m:t>
                          </m:r>
                        </m:sub>
                      </m:sSub>
                      <m:r>
                        <a:rPr lang="en-GB" sz="2175" i="1">
                          <a:latin typeface="Cambria Math" panose="02040503050406030204" pitchFamily="18" charset="0"/>
                          <a:ea typeface="SimSun" panose="02010600030101010101" pitchFamily="2" charset="-122"/>
                        </a:rPr>
                        <m:t>=</m:t>
                      </m:r>
                      <m:rad>
                        <m:radPr>
                          <m:degHide m:val="on"/>
                          <m:ctrlPr>
                            <a:rPr lang="en-US" sz="2175" i="1">
                              <a:latin typeface="Cambria Math" panose="02040503050406030204" pitchFamily="18" charset="0"/>
                              <a:ea typeface="SimSun" panose="02010600030101010101" pitchFamily="2" charset="-122"/>
                            </a:rPr>
                          </m:ctrlPr>
                        </m:radPr>
                        <m:deg/>
                        <m:e>
                          <m:sSup>
                            <m:sSupPr>
                              <m:ctrlPr>
                                <a:rPr lang="en-US" sz="2175" i="1">
                                  <a:latin typeface="Cambria Math" panose="02040503050406030204" pitchFamily="18" charset="0"/>
                                  <a:ea typeface="SimSun" panose="02010600030101010101" pitchFamily="2" charset="-122"/>
                                </a:rPr>
                              </m:ctrlPr>
                            </m:sSupPr>
                            <m:e>
                              <m:d>
                                <m:dPr>
                                  <m:ctrlPr>
                                    <a:rPr lang="en-US" sz="2175" i="1">
                                      <a:latin typeface="Cambria Math" panose="02040503050406030204" pitchFamily="18" charset="0"/>
                                      <a:ea typeface="SimSun" panose="02010600030101010101" pitchFamily="2" charset="-122"/>
                                    </a:rPr>
                                  </m:ctrlPr>
                                </m:dPr>
                                <m:e>
                                  <m:f>
                                    <m:fPr>
                                      <m:ctrlPr>
                                        <a:rPr lang="en-US" sz="2175" i="1">
                                          <a:latin typeface="Cambria Math" panose="02040503050406030204" pitchFamily="18" charset="0"/>
                                          <a:ea typeface="SimSun" panose="02010600030101010101" pitchFamily="2" charset="-122"/>
                                        </a:rPr>
                                      </m:ctrlPr>
                                    </m:fPr>
                                    <m:num>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𝑦</m:t>
                                      </m:r>
                                    </m:num>
                                    <m:den>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𝑏</m:t>
                                      </m:r>
                                    </m:den>
                                  </m:f>
                                </m:e>
                              </m:d>
                            </m:e>
                            <m:sup>
                              <m:r>
                                <a:rPr lang="en-GB" sz="2175" i="1">
                                  <a:latin typeface="Cambria Math" panose="02040503050406030204" pitchFamily="18" charset="0"/>
                                  <a:ea typeface="SimSun" panose="02010600030101010101" pitchFamily="2" charset="-122"/>
                                </a:rPr>
                                <m:t>2</m:t>
                              </m:r>
                            </m:sup>
                          </m:sSup>
                          <m:sSubSup>
                            <m:sSubSupPr>
                              <m:ctrlPr>
                                <a:rPr lang="en-US" sz="2175" i="1">
                                  <a:latin typeface="Cambria Math" panose="02040503050406030204" pitchFamily="18" charset="0"/>
                                  <a:ea typeface="SimSun" panose="02010600030101010101" pitchFamily="2" charset="-122"/>
                                </a:rPr>
                              </m:ctrlPr>
                            </m:sSubSup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𝑏</m:t>
                              </m:r>
                            </m:sub>
                            <m:sup>
                              <m:r>
                                <a:rPr lang="en-GB" sz="2175" i="1">
                                  <a:latin typeface="Cambria Math" panose="02040503050406030204" pitchFamily="18" charset="0"/>
                                  <a:ea typeface="SimSun" panose="02010600030101010101" pitchFamily="2" charset="-122"/>
                                </a:rPr>
                                <m:t>2</m:t>
                              </m:r>
                            </m:sup>
                          </m:sSubSup>
                          <m:r>
                            <a:rPr lang="en-GB" sz="2175" i="1">
                              <a:latin typeface="Cambria Math" panose="02040503050406030204" pitchFamily="18" charset="0"/>
                              <a:ea typeface="SimSun" panose="02010600030101010101" pitchFamily="2" charset="-122"/>
                            </a:rPr>
                            <m:t>+</m:t>
                          </m:r>
                          <m:sSup>
                            <m:sSupPr>
                              <m:ctrlPr>
                                <a:rPr lang="en-US" sz="2175" i="1">
                                  <a:latin typeface="Cambria Math" panose="02040503050406030204" pitchFamily="18" charset="0"/>
                                  <a:ea typeface="SimSun" panose="02010600030101010101" pitchFamily="2" charset="-122"/>
                                </a:rPr>
                              </m:ctrlPr>
                            </m:sSupPr>
                            <m:e>
                              <m:d>
                                <m:dPr>
                                  <m:ctrlPr>
                                    <a:rPr lang="en-US" sz="2175" i="1">
                                      <a:latin typeface="Cambria Math" panose="02040503050406030204" pitchFamily="18" charset="0"/>
                                      <a:ea typeface="SimSun" panose="02010600030101010101" pitchFamily="2" charset="-122"/>
                                    </a:rPr>
                                  </m:ctrlPr>
                                </m:dPr>
                                <m:e>
                                  <m:f>
                                    <m:fPr>
                                      <m:ctrlPr>
                                        <a:rPr lang="en-US" sz="2175" i="1">
                                          <a:latin typeface="Cambria Math" panose="02040503050406030204" pitchFamily="18" charset="0"/>
                                          <a:ea typeface="SimSun" panose="02010600030101010101" pitchFamily="2" charset="-122"/>
                                        </a:rPr>
                                      </m:ctrlPr>
                                    </m:fPr>
                                    <m:num>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𝑦</m:t>
                                      </m:r>
                                    </m:num>
                                    <m:den>
                                      <m:r>
                                        <a:rPr lang="en-GB" sz="2175" i="1">
                                          <a:latin typeface="Cambria Math" panose="02040503050406030204" pitchFamily="18" charset="0"/>
                                          <a:ea typeface="SimSun" panose="02010600030101010101" pitchFamily="2" charset="-122"/>
                                        </a:rPr>
                                        <m:t>𝜕</m:t>
                                      </m:r>
                                      <m:r>
                                        <a:rPr lang="en-GB" sz="2175" i="1">
                                          <a:latin typeface="Cambria Math" panose="02040503050406030204" pitchFamily="18" charset="0"/>
                                          <a:ea typeface="SimSun" panose="02010600030101010101" pitchFamily="2" charset="-122"/>
                                        </a:rPr>
                                        <m:t>𝑥</m:t>
                                      </m:r>
                                    </m:den>
                                  </m:f>
                                </m:e>
                              </m:d>
                            </m:e>
                            <m:sup>
                              <m:r>
                                <a:rPr lang="en-GB" sz="2175" i="1">
                                  <a:latin typeface="Cambria Math" panose="02040503050406030204" pitchFamily="18" charset="0"/>
                                  <a:ea typeface="SimSun" panose="02010600030101010101" pitchFamily="2" charset="-122"/>
                                </a:rPr>
                                <m:t>2</m:t>
                              </m:r>
                            </m:sup>
                          </m:sSup>
                          <m:sSubSup>
                            <m:sSubSupPr>
                              <m:ctrlPr>
                                <a:rPr lang="en-US" sz="2175" i="1">
                                  <a:latin typeface="Cambria Math" panose="02040503050406030204" pitchFamily="18" charset="0"/>
                                  <a:ea typeface="SimSun" panose="02010600030101010101" pitchFamily="2" charset="-122"/>
                                </a:rPr>
                              </m:ctrlPr>
                            </m:sSubSup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𝑥</m:t>
                              </m:r>
                            </m:sub>
                            <m:sup>
                              <m:r>
                                <a:rPr lang="en-GB" sz="2175" i="1">
                                  <a:latin typeface="Cambria Math" panose="02040503050406030204" pitchFamily="18" charset="0"/>
                                  <a:ea typeface="SimSun" panose="02010600030101010101" pitchFamily="2" charset="-122"/>
                                </a:rPr>
                                <m:t>2</m:t>
                              </m:r>
                            </m:sup>
                          </m:sSubSup>
                        </m:e>
                      </m:rad>
                    </m:oMath>
                  </m:oMathPara>
                </a14:m>
                <a:endParaRPr lang="en-US" sz="2175" dirty="0">
                  <a:ea typeface="SimSun" panose="02010600030101010101" pitchFamily="2" charset="-122"/>
                </a:endParaRPr>
              </a:p>
              <a:p>
                <a:pPr marL="0" indent="0" algn="ctr">
                  <a:lnSpc>
                    <a:spcPct val="120000"/>
                  </a:lnSpc>
                  <a:spcBef>
                    <a:spcPts val="450"/>
                  </a:spcBef>
                  <a:spcAft>
                    <a:spcPts val="450"/>
                  </a:spcAft>
                  <a:buNone/>
                </a:pPr>
                <a14:m>
                  <m:oMathPara xmlns:m="http://schemas.openxmlformats.org/officeDocument/2006/math">
                    <m:oMathParaPr>
                      <m:jc m:val="centerGroup"/>
                    </m:oMathParaPr>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𝑦</m:t>
                          </m:r>
                        </m:sub>
                      </m:sSub>
                      <m:r>
                        <a:rPr lang="en-GB" sz="2175" i="1">
                          <a:latin typeface="Cambria Math" panose="02040503050406030204" pitchFamily="18" charset="0"/>
                          <a:ea typeface="SimSun" panose="02010600030101010101" pitchFamily="2" charset="-122"/>
                        </a:rPr>
                        <m:t>=</m:t>
                      </m:r>
                      <m:rad>
                        <m:radPr>
                          <m:degHide m:val="on"/>
                          <m:ctrlPr>
                            <a:rPr lang="en-US" sz="2175" i="1">
                              <a:latin typeface="Cambria Math" panose="02040503050406030204" pitchFamily="18" charset="0"/>
                              <a:ea typeface="SimSun" panose="02010600030101010101" pitchFamily="2" charset="-122"/>
                            </a:rPr>
                          </m:ctrlPr>
                        </m:radPr>
                        <m:deg/>
                        <m:e>
                          <m:sSup>
                            <m:sSupPr>
                              <m:ctrlPr>
                                <a:rPr lang="en-US" sz="2175" i="1">
                                  <a:latin typeface="Cambria Math" panose="02040503050406030204" pitchFamily="18" charset="0"/>
                                  <a:ea typeface="SimSun" panose="02010600030101010101" pitchFamily="2" charset="-122"/>
                                </a:rPr>
                              </m:ctrlPr>
                            </m:sSupPr>
                            <m:e>
                              <m:r>
                                <a:rPr lang="en-GB" sz="2175" i="1">
                                  <a:latin typeface="Cambria Math" panose="02040503050406030204" pitchFamily="18" charset="0"/>
                                  <a:ea typeface="SimSun" panose="02010600030101010101" pitchFamily="2" charset="-122"/>
                                </a:rPr>
                                <m:t>𝑥</m:t>
                              </m:r>
                            </m:e>
                            <m:sup>
                              <m:r>
                                <a:rPr lang="en-GB" sz="2175" i="1">
                                  <a:latin typeface="Cambria Math" panose="02040503050406030204" pitchFamily="18" charset="0"/>
                                  <a:ea typeface="SimSun" panose="02010600030101010101" pitchFamily="2" charset="-122"/>
                                </a:rPr>
                                <m:t>2</m:t>
                              </m:r>
                            </m:sup>
                          </m:sSup>
                          <m:sSubSup>
                            <m:sSubSupPr>
                              <m:ctrlPr>
                                <a:rPr lang="en-US" sz="2175" i="1">
                                  <a:latin typeface="Cambria Math" panose="02040503050406030204" pitchFamily="18" charset="0"/>
                                  <a:ea typeface="SimSun" panose="02010600030101010101" pitchFamily="2" charset="-122"/>
                                </a:rPr>
                              </m:ctrlPr>
                            </m:sSubSup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𝑏</m:t>
                              </m:r>
                            </m:sub>
                            <m:sup>
                              <m:r>
                                <a:rPr lang="en-GB" sz="2175" i="1">
                                  <a:latin typeface="Cambria Math" panose="02040503050406030204" pitchFamily="18" charset="0"/>
                                  <a:ea typeface="SimSun" panose="02010600030101010101" pitchFamily="2" charset="-122"/>
                                </a:rPr>
                                <m:t>2</m:t>
                              </m:r>
                            </m:sup>
                          </m:sSubSup>
                          <m:r>
                            <a:rPr lang="en-GB" sz="2175" i="1">
                              <a:latin typeface="Cambria Math" panose="02040503050406030204" pitchFamily="18" charset="0"/>
                              <a:ea typeface="SimSun" panose="02010600030101010101" pitchFamily="2" charset="-122"/>
                            </a:rPr>
                            <m:t>+</m:t>
                          </m:r>
                          <m:sSup>
                            <m:sSupPr>
                              <m:ctrlPr>
                                <a:rPr lang="en-US" sz="2175" i="1">
                                  <a:latin typeface="Cambria Math" panose="02040503050406030204" pitchFamily="18" charset="0"/>
                                  <a:ea typeface="SimSun" panose="02010600030101010101" pitchFamily="2" charset="-122"/>
                                </a:rPr>
                              </m:ctrlPr>
                            </m:sSupPr>
                            <m:e>
                              <m:r>
                                <a:rPr lang="en-GB" sz="2175" i="1">
                                  <a:latin typeface="Cambria Math" panose="02040503050406030204" pitchFamily="18" charset="0"/>
                                  <a:ea typeface="SimSun" panose="02010600030101010101" pitchFamily="2" charset="-122"/>
                                </a:rPr>
                                <m:t>𝑏</m:t>
                              </m:r>
                            </m:e>
                            <m:sup>
                              <m:r>
                                <a:rPr lang="en-GB" sz="2175" i="1">
                                  <a:latin typeface="Cambria Math" panose="02040503050406030204" pitchFamily="18" charset="0"/>
                                  <a:ea typeface="SimSun" panose="02010600030101010101" pitchFamily="2" charset="-122"/>
                                </a:rPr>
                                <m:t>2</m:t>
                              </m:r>
                            </m:sup>
                          </m:sSup>
                          <m:sSubSup>
                            <m:sSubSupPr>
                              <m:ctrlPr>
                                <a:rPr lang="en-US" sz="2175" i="1">
                                  <a:latin typeface="Cambria Math" panose="02040503050406030204" pitchFamily="18" charset="0"/>
                                  <a:ea typeface="SimSun" panose="02010600030101010101" pitchFamily="2" charset="-122"/>
                                </a:rPr>
                              </m:ctrlPr>
                            </m:sSubSup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𝑥</m:t>
                              </m:r>
                            </m:sub>
                            <m:sup>
                              <m:r>
                                <a:rPr lang="en-GB" sz="2175" i="1">
                                  <a:latin typeface="Cambria Math" panose="02040503050406030204" pitchFamily="18" charset="0"/>
                                  <a:ea typeface="SimSun" panose="02010600030101010101" pitchFamily="2" charset="-122"/>
                                </a:rPr>
                                <m:t>2</m:t>
                              </m:r>
                            </m:sup>
                          </m:sSubSup>
                        </m:e>
                      </m:rad>
                    </m:oMath>
                  </m:oMathPara>
                </a14:m>
                <a:endParaRPr lang="en-US" sz="2175" dirty="0">
                  <a:ea typeface="SimSun" panose="02010600030101010101" pitchFamily="2" charset="-122"/>
                </a:endParaRPr>
              </a:p>
              <a:p>
                <a:pPr marL="0" indent="0" algn="ctr">
                  <a:lnSpc>
                    <a:spcPct val="120000"/>
                  </a:lnSpc>
                  <a:spcBef>
                    <a:spcPts val="450"/>
                  </a:spcBef>
                  <a:spcAft>
                    <a:spcPts val="450"/>
                  </a:spcAft>
                  <a:buNone/>
                </a:pPr>
                <a14:m>
                  <m:oMathPara xmlns:m="http://schemas.openxmlformats.org/officeDocument/2006/math">
                    <m:oMathParaPr>
                      <m:jc m:val="centerGroup"/>
                    </m:oMathParaPr>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𝑦</m:t>
                          </m:r>
                        </m:sub>
                      </m:sSub>
                      <m:r>
                        <a:rPr lang="en-GB" sz="2175" i="1">
                          <a:latin typeface="Cambria Math" panose="02040503050406030204" pitchFamily="18" charset="0"/>
                          <a:ea typeface="SimSun" panose="02010600030101010101" pitchFamily="2" charset="-122"/>
                        </a:rPr>
                        <m:t>=</m:t>
                      </m:r>
                      <m:rad>
                        <m:radPr>
                          <m:degHide m:val="on"/>
                          <m:ctrlPr>
                            <a:rPr lang="en-US" sz="2175" i="1">
                              <a:latin typeface="Cambria Math" panose="02040503050406030204" pitchFamily="18" charset="0"/>
                              <a:ea typeface="SimSun" panose="02010600030101010101" pitchFamily="2" charset="-122"/>
                            </a:rPr>
                          </m:ctrlPr>
                        </m:radPr>
                        <m:deg/>
                        <m:e>
                          <m:sSup>
                            <m:sSupPr>
                              <m:ctrlPr>
                                <a:rPr lang="en-US" sz="2175" i="1">
                                  <a:latin typeface="Cambria Math" panose="02040503050406030204" pitchFamily="18" charset="0"/>
                                  <a:ea typeface="SimSun" panose="02010600030101010101" pitchFamily="2" charset="-122"/>
                                </a:rPr>
                              </m:ctrlPr>
                            </m:sSupPr>
                            <m:e>
                              <m:r>
                                <a:rPr lang="en-GB" sz="2175" i="1">
                                  <a:latin typeface="Cambria Math" panose="02040503050406030204" pitchFamily="18" charset="0"/>
                                  <a:ea typeface="SimSun" panose="02010600030101010101" pitchFamily="2" charset="-122"/>
                                </a:rPr>
                                <m:t>5.00</m:t>
                              </m:r>
                            </m:e>
                            <m:sup>
                              <m:r>
                                <a:rPr lang="en-GB" sz="2175" i="1">
                                  <a:latin typeface="Cambria Math" panose="02040503050406030204" pitchFamily="18" charset="0"/>
                                  <a:ea typeface="SimSun" panose="02010600030101010101" pitchFamily="2" charset="-122"/>
                                </a:rPr>
                                <m:t>2</m:t>
                              </m:r>
                            </m:sup>
                          </m:sSup>
                          <m:sSup>
                            <m:sSupPr>
                              <m:ctrlPr>
                                <a:rPr lang="en-US" sz="2175" i="1">
                                  <a:latin typeface="Cambria Math" panose="02040503050406030204" pitchFamily="18" charset="0"/>
                                  <a:ea typeface="SimSun" panose="02010600030101010101" pitchFamily="2" charset="-122"/>
                                </a:rPr>
                              </m:ctrlPr>
                            </m:sSupPr>
                            <m:e>
                              <m:r>
                                <a:rPr lang="en-GB" sz="2175" i="1">
                                  <a:latin typeface="Cambria Math" panose="02040503050406030204" pitchFamily="18" charset="0"/>
                                  <a:ea typeface="SimSun" panose="02010600030101010101" pitchFamily="2" charset="-122"/>
                                </a:rPr>
                                <m:t>0.005</m:t>
                              </m:r>
                            </m:e>
                            <m:sup>
                              <m:r>
                                <a:rPr lang="en-GB" sz="2175" i="1">
                                  <a:latin typeface="Cambria Math" panose="02040503050406030204" pitchFamily="18" charset="0"/>
                                  <a:ea typeface="SimSun" panose="02010600030101010101" pitchFamily="2" charset="-122"/>
                                </a:rPr>
                                <m:t>2</m:t>
                              </m:r>
                            </m:sup>
                          </m:sSup>
                          <m:r>
                            <a:rPr lang="en-GB" sz="2175" i="1">
                              <a:latin typeface="Cambria Math" panose="02040503050406030204" pitchFamily="18" charset="0"/>
                              <a:ea typeface="SimSun" panose="02010600030101010101" pitchFamily="2" charset="-122"/>
                            </a:rPr>
                            <m:t>+</m:t>
                          </m:r>
                          <m:sSup>
                            <m:sSupPr>
                              <m:ctrlPr>
                                <a:rPr lang="en-US" sz="2175" i="1">
                                  <a:latin typeface="Cambria Math" panose="02040503050406030204" pitchFamily="18" charset="0"/>
                                  <a:ea typeface="SimSun" panose="02010600030101010101" pitchFamily="2" charset="-122"/>
                                </a:rPr>
                              </m:ctrlPr>
                            </m:sSupPr>
                            <m:e>
                              <m:r>
                                <a:rPr lang="en-GB" sz="2175" i="1">
                                  <a:latin typeface="Cambria Math" panose="02040503050406030204" pitchFamily="18" charset="0"/>
                                  <a:ea typeface="SimSun" panose="02010600030101010101" pitchFamily="2" charset="-122"/>
                                </a:rPr>
                                <m:t>1</m:t>
                              </m:r>
                            </m:e>
                            <m:sup>
                              <m:r>
                                <a:rPr lang="en-GB" sz="2175" i="1">
                                  <a:latin typeface="Cambria Math" panose="02040503050406030204" pitchFamily="18" charset="0"/>
                                  <a:ea typeface="SimSun" panose="02010600030101010101" pitchFamily="2" charset="-122"/>
                                </a:rPr>
                                <m:t>2</m:t>
                              </m:r>
                            </m:sup>
                          </m:sSup>
                          <m:sSup>
                            <m:sSupPr>
                              <m:ctrlPr>
                                <a:rPr lang="en-US" sz="2175" i="1">
                                  <a:latin typeface="Cambria Math" panose="02040503050406030204" pitchFamily="18" charset="0"/>
                                  <a:ea typeface="SimSun" panose="02010600030101010101" pitchFamily="2" charset="-122"/>
                                </a:rPr>
                              </m:ctrlPr>
                            </m:sSupPr>
                            <m:e>
                              <m:r>
                                <a:rPr lang="en-GB" sz="2175" i="1">
                                  <a:latin typeface="Cambria Math" panose="02040503050406030204" pitchFamily="18" charset="0"/>
                                  <a:ea typeface="SimSun" panose="02010600030101010101" pitchFamily="2" charset="-122"/>
                                </a:rPr>
                                <m:t>0.025</m:t>
                              </m:r>
                            </m:e>
                            <m:sup>
                              <m:r>
                                <a:rPr lang="en-GB" sz="2175" i="1">
                                  <a:latin typeface="Cambria Math" panose="02040503050406030204" pitchFamily="18" charset="0"/>
                                  <a:ea typeface="SimSun" panose="02010600030101010101" pitchFamily="2" charset="-122"/>
                                </a:rPr>
                                <m:t>2</m:t>
                              </m:r>
                            </m:sup>
                          </m:sSup>
                        </m:e>
                      </m:rad>
                      <m:r>
                        <a:rPr lang="en-GB" sz="2175">
                          <a:latin typeface="Cambria Math" panose="02040503050406030204" pitchFamily="18" charset="0"/>
                          <a:ea typeface="Times New Roman" panose="02020603050405020304" pitchFamily="18" charset="0"/>
                        </a:rPr>
                        <m:t> </m:t>
                      </m:r>
                    </m:oMath>
                  </m:oMathPara>
                </a14:m>
                <a:endParaRPr lang="en-US" sz="2175" dirty="0">
                  <a:ea typeface="SimSun" panose="02010600030101010101" pitchFamily="2" charset="-122"/>
                </a:endParaRPr>
              </a:p>
              <a:p>
                <a:pPr marL="0" indent="0" algn="ctr">
                  <a:lnSpc>
                    <a:spcPct val="120000"/>
                  </a:lnSpc>
                  <a:spcBef>
                    <a:spcPts val="450"/>
                  </a:spcBef>
                  <a:spcAft>
                    <a:spcPts val="450"/>
                  </a:spcAft>
                  <a:buNone/>
                </a:pPr>
                <a14:m>
                  <m:oMathPara xmlns:m="http://schemas.openxmlformats.org/officeDocument/2006/math">
                    <m:oMathParaPr>
                      <m:jc m:val="centerGroup"/>
                    </m:oMathParaPr>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𝑦</m:t>
                          </m:r>
                        </m:sub>
                      </m:sSub>
                      <m:r>
                        <a:rPr lang="en-GB" sz="2175" i="1">
                          <a:latin typeface="Cambria Math" panose="02040503050406030204" pitchFamily="18" charset="0"/>
                          <a:ea typeface="SimSun" panose="02010600030101010101" pitchFamily="2" charset="-122"/>
                        </a:rPr>
                        <m:t>=0.0354 </m:t>
                      </m:r>
                    </m:oMath>
                  </m:oMathPara>
                </a14:m>
                <a:endParaRPr lang="en-US" sz="2175" dirty="0">
                  <a:ea typeface="SimSun" panose="02010600030101010101" pitchFamily="2" charset="-122"/>
                </a:endParaRPr>
              </a:p>
              <a:p>
                <a:pPr marL="0" indent="0" algn="ctr">
                  <a:lnSpc>
                    <a:spcPct val="120000"/>
                  </a:lnSpc>
                  <a:spcBef>
                    <a:spcPts val="450"/>
                  </a:spcBef>
                  <a:spcAft>
                    <a:spcPts val="450"/>
                  </a:spcAft>
                  <a:buNone/>
                </a:pPr>
                <a14:m>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𝑈</m:t>
                        </m:r>
                      </m:e>
                      <m:sub>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𝑦</m:t>
                            </m:r>
                          </m:e>
                          <m:sub>
                            <m:r>
                              <a:rPr lang="en-GB" sz="2175" i="1">
                                <a:latin typeface="Cambria Math" panose="02040503050406030204" pitchFamily="18" charset="0"/>
                                <a:ea typeface="SimSun" panose="02010600030101010101" pitchFamily="2" charset="-122"/>
                              </a:rPr>
                              <m:t>95%</m:t>
                            </m:r>
                          </m:sub>
                        </m:sSub>
                      </m:sub>
                    </m:sSub>
                    <m:r>
                      <a:rPr lang="en-GB" sz="2175" i="1">
                        <a:latin typeface="Cambria Math" panose="02040503050406030204" pitchFamily="18" charset="0"/>
                        <a:ea typeface="SimSun" panose="02010600030101010101" pitchFamily="2" charset="-122"/>
                      </a:rPr>
                      <m:t>= 0.</m:t>
                    </m:r>
                    <m:r>
                      <a:rPr lang="en-CA" sz="2175" i="1">
                        <a:latin typeface="Cambria Math" panose="02040503050406030204" pitchFamily="18" charset="0"/>
                        <a:ea typeface="SimSun" panose="02010600030101010101" pitchFamily="2" charset="-122"/>
                      </a:rPr>
                      <m:t>0</m:t>
                    </m:r>
                    <m:r>
                      <a:rPr lang="en-GB" sz="2175" i="1">
                        <a:latin typeface="Cambria Math" panose="02040503050406030204" pitchFamily="18" charset="0"/>
                        <a:ea typeface="SimSun" panose="02010600030101010101" pitchFamily="2" charset="-122"/>
                      </a:rPr>
                      <m:t>708 </m:t>
                    </m:r>
                  </m:oMath>
                </a14:m>
                <a:r>
                  <a:rPr lang="en-GB" sz="2175" dirty="0">
                    <a:ea typeface="Times New Roman" panose="02020603050405020304" pitchFamily="18" charset="0"/>
                  </a:rPr>
                  <a:t> </a:t>
                </a:r>
                <a:endParaRPr lang="en-US" sz="2175" dirty="0">
                  <a:ea typeface="SimSun" panose="02010600030101010101" pitchFamily="2" charset="-122"/>
                </a:endParaRPr>
              </a:p>
              <a:p>
                <a:pPr marL="0" indent="0">
                  <a:lnSpc>
                    <a:spcPct val="120000"/>
                  </a:lnSpc>
                  <a:spcBef>
                    <a:spcPts val="0"/>
                  </a:spcBef>
                  <a:spcAft>
                    <a:spcPts val="600"/>
                  </a:spcAft>
                  <a:buNone/>
                </a:pPr>
                <a:r>
                  <a:rPr lang="en-GB" sz="2175" dirty="0">
                    <a:ea typeface="SimSun" panose="02010600030101010101" pitchFamily="2" charset="-122"/>
                  </a:rPr>
                  <a:t>b) </a:t>
                </a:r>
                <a:r>
                  <a:rPr lang="en-GB" sz="2175" dirty="0" err="1">
                    <a:ea typeface="SimSun" panose="02010600030101010101" pitchFamily="2" charset="-122"/>
                  </a:rPr>
                  <a:t>U</a:t>
                </a:r>
                <a:r>
                  <a:rPr lang="en-GB" sz="2175" baseline="-25000" dirty="0" err="1">
                    <a:ea typeface="SimSun" panose="02010600030101010101" pitchFamily="2" charset="-122"/>
                  </a:rPr>
                  <a:t>y</a:t>
                </a:r>
                <a:r>
                  <a:rPr lang="en-GB" sz="2175" dirty="0">
                    <a:ea typeface="SimSun" panose="02010600030101010101" pitchFamily="2" charset="-122"/>
                  </a:rPr>
                  <a:t> </a:t>
                </a:r>
                <a:r>
                  <a:rPr lang="en-GB" sz="2175" dirty="0">
                    <a:ea typeface="Times New Roman" panose="02020603050405020304" pitchFamily="18" charset="0"/>
                  </a:rPr>
                  <a:t>at 99% confidence is calculated as:</a:t>
                </a:r>
                <a:endParaRPr lang="en-US" sz="2175" dirty="0">
                  <a:ea typeface="SimSun" panose="02010600030101010101" pitchFamily="2" charset="-122"/>
                </a:endParaRPr>
              </a:p>
              <a:p>
                <a:pPr marL="0" indent="0">
                  <a:lnSpc>
                    <a:spcPct val="120000"/>
                  </a:lnSpc>
                  <a:spcBef>
                    <a:spcPts val="0"/>
                  </a:spcBef>
                  <a:spcAft>
                    <a:spcPts val="900"/>
                  </a:spcAft>
                  <a:buNone/>
                </a:pPr>
                <a14:m>
                  <m:oMathPara xmlns:m="http://schemas.openxmlformats.org/officeDocument/2006/math">
                    <m:oMathParaPr>
                      <m:jc m:val="centerGroup"/>
                    </m:oMathParaPr>
                    <m:oMath xmlns:m="http://schemas.openxmlformats.org/officeDocument/2006/math">
                      <m:sSub>
                        <m:sSubPr>
                          <m:ctrlPr>
                            <a:rPr lang="en-US" sz="2175" i="1">
                              <a:latin typeface="Cambria Math" panose="02040503050406030204" pitchFamily="18" charset="0"/>
                              <a:ea typeface="SimSun" panose="02010600030101010101" pitchFamily="2" charset="-122"/>
                            </a:rPr>
                          </m:ctrlPr>
                        </m:sSubPr>
                        <m:e>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𝑈</m:t>
                              </m:r>
                            </m:e>
                            <m:sub>
                              <m:r>
                                <a:rPr lang="en-GB" sz="2175" i="1">
                                  <a:latin typeface="Cambria Math" panose="02040503050406030204" pitchFamily="18" charset="0"/>
                                  <a:ea typeface="SimSun" panose="02010600030101010101" pitchFamily="2" charset="-122"/>
                                </a:rPr>
                                <m:t>𝑦</m:t>
                              </m:r>
                            </m:sub>
                          </m:sSub>
                        </m:e>
                        <m:sub>
                          <m:r>
                            <a:rPr lang="en-GB" sz="2175" i="1">
                              <a:latin typeface="Cambria Math" panose="02040503050406030204" pitchFamily="18" charset="0"/>
                              <a:ea typeface="SimSun" panose="02010600030101010101" pitchFamily="2" charset="-122"/>
                            </a:rPr>
                            <m:t>99%</m:t>
                          </m:r>
                        </m:sub>
                      </m:sSub>
                      <m:r>
                        <a:rPr lang="en-GB" sz="2175" i="1">
                          <a:latin typeface="Cambria Math" panose="02040503050406030204" pitchFamily="18" charset="0"/>
                          <a:ea typeface="SimSun" panose="02010600030101010101" pitchFamily="2" charset="-122"/>
                        </a:rPr>
                        <m:t>=</m:t>
                      </m:r>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𝑘</m:t>
                          </m:r>
                        </m:e>
                        <m:sub>
                          <m:r>
                            <a:rPr lang="en-GB" sz="2175" i="1">
                              <a:latin typeface="Cambria Math" panose="02040503050406030204" pitchFamily="18" charset="0"/>
                              <a:ea typeface="SimSun" panose="02010600030101010101" pitchFamily="2" charset="-122"/>
                            </a:rPr>
                            <m:t>99%</m:t>
                          </m:r>
                        </m:sub>
                      </m:sSub>
                      <m:sSub>
                        <m:sSubPr>
                          <m:ctrlPr>
                            <a:rPr lang="en-US" sz="2175" i="1">
                              <a:latin typeface="Cambria Math" panose="02040503050406030204" pitchFamily="18" charset="0"/>
                              <a:ea typeface="SimSun" panose="02010600030101010101" pitchFamily="2" charset="-122"/>
                            </a:rPr>
                          </m:ctrlPr>
                        </m:sSubPr>
                        <m:e>
                          <m:r>
                            <a:rPr lang="en-GB" sz="2175" i="1">
                              <a:latin typeface="Cambria Math" panose="02040503050406030204" pitchFamily="18" charset="0"/>
                              <a:ea typeface="SimSun" panose="02010600030101010101" pitchFamily="2" charset="-122"/>
                            </a:rPr>
                            <m:t>𝑢</m:t>
                          </m:r>
                        </m:e>
                        <m:sub>
                          <m:r>
                            <a:rPr lang="en-GB" sz="2175" i="1">
                              <a:latin typeface="Cambria Math" panose="02040503050406030204" pitchFamily="18" charset="0"/>
                              <a:ea typeface="SimSun" panose="02010600030101010101" pitchFamily="2" charset="-122"/>
                            </a:rPr>
                            <m:t>𝑦</m:t>
                          </m:r>
                        </m:sub>
                      </m:sSub>
                      <m:r>
                        <a:rPr lang="en-GB" sz="2175" i="1">
                          <a:latin typeface="Cambria Math" panose="02040503050406030204" pitchFamily="18" charset="0"/>
                          <a:ea typeface="SimSun" panose="02010600030101010101" pitchFamily="2" charset="-122"/>
                        </a:rPr>
                        <m:t>=3</m:t>
                      </m:r>
                      <m:r>
                        <a:rPr lang="en-GB" sz="2175" i="1">
                          <a:latin typeface="Cambria Math" panose="02040503050406030204" pitchFamily="18" charset="0"/>
                          <a:ea typeface="Times New Roman" panose="02020603050405020304" pitchFamily="18" charset="0"/>
                        </a:rPr>
                        <m:t>⋅</m:t>
                      </m:r>
                      <m:r>
                        <a:rPr lang="en-GB" sz="2175" i="1">
                          <a:latin typeface="Cambria Math" panose="02040503050406030204" pitchFamily="18" charset="0"/>
                          <a:ea typeface="SimSun" panose="02010600030101010101" pitchFamily="2" charset="-122"/>
                        </a:rPr>
                        <m:t>0.0354</m:t>
                      </m:r>
                      <m:r>
                        <a:rPr lang="en-GB" sz="2175" i="1">
                          <a:latin typeface="Cambria Math" panose="02040503050406030204" pitchFamily="18" charset="0"/>
                          <a:ea typeface="Times New Roman" panose="02020603050405020304" pitchFamily="18" charset="0"/>
                        </a:rPr>
                        <m:t>=0.106</m:t>
                      </m:r>
                    </m:oMath>
                  </m:oMathPara>
                </a14:m>
                <a:endParaRPr lang="en-US" sz="2175" dirty="0">
                  <a:ea typeface="SimSun" panose="02010600030101010101" pitchFamily="2" charset="-122"/>
                </a:endParaRPr>
              </a:p>
              <a:p>
                <a:pPr marL="0" indent="0">
                  <a:buNone/>
                </a:pPr>
                <a:endParaRPr lang="en-US" dirty="0"/>
              </a:p>
            </p:txBody>
          </p:sp>
        </mc:Choice>
        <mc:Fallback xmlns="">
          <p:sp>
            <p:nvSpPr>
              <p:cNvPr id="4" name="Content Placeholder 3">
                <a:extLst>
                  <a:ext uri="{FF2B5EF4-FFF2-40B4-BE49-F238E27FC236}">
                    <a16:creationId xmlns:a16="http://schemas.microsoft.com/office/drawing/2014/main" id="{24DEB3DB-3CDA-EB40-6041-FBAB6C1FF084}"/>
                  </a:ext>
                </a:extLst>
              </p:cNvPr>
              <p:cNvSpPr>
                <a:spLocks noGrp="1" noRot="1" noChangeAspect="1" noMove="1" noResize="1" noEditPoints="1" noAdjustHandles="1" noChangeArrowheads="1" noChangeShapeType="1" noTextEdit="1"/>
              </p:cNvSpPr>
              <p:nvPr>
                <p:ph sz="half" idx="2"/>
              </p:nvPr>
            </p:nvSpPr>
            <p:spPr>
              <a:xfrm>
                <a:off x="4081750" y="1700041"/>
                <a:ext cx="4433600" cy="4222214"/>
              </a:xfrm>
              <a:blipFill>
                <a:blip r:embed="rId3"/>
                <a:stretch>
                  <a:fillRect/>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5536B7A0-2572-198E-8A38-EFBE01127E02}"/>
              </a:ext>
            </a:extLst>
          </p:cNvPr>
          <p:cNvSpPr txBox="1"/>
          <p:nvPr/>
        </p:nvSpPr>
        <p:spPr>
          <a:xfrm>
            <a:off x="4104000" y="5726907"/>
            <a:ext cx="4762800" cy="276999"/>
          </a:xfrm>
          <a:prstGeom prst="rect">
            <a:avLst/>
          </a:prstGeom>
          <a:noFill/>
        </p:spPr>
        <p:txBody>
          <a:bodyPr wrap="square">
            <a:spAutoFit/>
          </a:bodyPr>
          <a:lstStyle/>
          <a:p>
            <a:r>
              <a:rPr lang="en-US" sz="1200" dirty="0">
                <a:solidFill>
                  <a:srgbClr val="002060"/>
                </a:solidFill>
              </a:rPr>
              <a:t>To run the program, go to “Example 2” in </a:t>
            </a:r>
            <a:r>
              <a:rPr lang="en-US" sz="1200" dirty="0" err="1">
                <a:latin typeface="-apple-system"/>
                <a:hlinkClick r:id="rId4" tooltip="UncertaintyPropagation.mlx"/>
              </a:rPr>
              <a:t>UncertaintyPropagation.mlx</a:t>
            </a:r>
            <a:endParaRPr lang="en-US" sz="1200" dirty="0">
              <a:solidFill>
                <a:srgbClr val="002060"/>
              </a:solidFill>
            </a:endParaRPr>
          </a:p>
        </p:txBody>
      </p:sp>
    </p:spTree>
    <p:extLst>
      <p:ext uri="{BB962C8B-B14F-4D97-AF65-F5344CB8AC3E}">
        <p14:creationId xmlns:p14="http://schemas.microsoft.com/office/powerpoint/2010/main" val="34289619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ACD2A-2FCA-349C-5983-89645CF4C38F}"/>
              </a:ext>
            </a:extLst>
          </p:cNvPr>
          <p:cNvSpPr>
            <a:spLocks noGrp="1"/>
          </p:cNvSpPr>
          <p:nvPr>
            <p:ph type="title"/>
          </p:nvPr>
        </p:nvSpPr>
        <p:spPr/>
        <p:txBody>
          <a:bodyPr/>
          <a:lstStyle/>
          <a:p>
            <a:r>
              <a:rPr lang="en-CA" dirty="0"/>
              <a:t>Power spectrum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E343B8-BA81-CD5A-F727-F491915DD137}"/>
                  </a:ext>
                </a:extLst>
              </p:cNvPr>
              <p:cNvSpPr>
                <a:spLocks noGrp="1"/>
              </p:cNvSpPr>
              <p:nvPr>
                <p:ph idx="1"/>
              </p:nvPr>
            </p:nvSpPr>
            <p:spPr/>
            <p:txBody>
              <a:bodyPr/>
              <a:lstStyle/>
              <a:p>
                <a:pPr>
                  <a:spcBef>
                    <a:spcPts val="450"/>
                  </a:spcBef>
                  <a:spcAft>
                    <a:spcPts val="450"/>
                  </a:spcAft>
                </a:pPr>
                <a:r>
                  <a:rPr lang="en-US" dirty="0"/>
                  <a:t>If x(t) is a signal of interest and </a:t>
                </a:r>
                <a14:m>
                  <m:oMath xmlns:m="http://schemas.openxmlformats.org/officeDocument/2006/math">
                    <m:r>
                      <a:rPr lang="en-US" i="1" dirty="0" smtClean="0">
                        <a:latin typeface="Cambria Math" panose="02040503050406030204" pitchFamily="18" charset="0"/>
                      </a:rPr>
                      <m:t>𝑋</m:t>
                    </m:r>
                    <m:r>
                      <a:rPr lang="en-CA" b="0" i="1" dirty="0" smtClean="0">
                        <a:latin typeface="Cambria Math" panose="02040503050406030204" pitchFamily="18" charset="0"/>
                      </a:rPr>
                      <m:t>(</m:t>
                    </m:r>
                    <m:r>
                      <a:rPr lang="en-CA" b="0" i="1" dirty="0" smtClean="0">
                        <a:latin typeface="Cambria Math" panose="02040503050406030204" pitchFamily="18" charset="0"/>
                      </a:rPr>
                      <m:t>𝑘</m:t>
                    </m:r>
                    <m:r>
                      <a:rPr lang="en-CA" b="0" i="1" dirty="0" smtClean="0">
                        <a:latin typeface="Cambria Math" panose="02040503050406030204" pitchFamily="18" charset="0"/>
                      </a:rPr>
                      <m:t>)</m:t>
                    </m:r>
                  </m:oMath>
                </a14:m>
                <a:r>
                  <a:rPr lang="en-US" dirty="0"/>
                  <a:t> is its Discrete Fourier transform (DFT), then the power spectrum of a signal is defined to be </a:t>
                </a:r>
                <a:endParaRPr lang="en-CA" i="1" dirty="0">
                  <a:latin typeface="Cambria Math" panose="02040503050406030204" pitchFamily="18" charset="0"/>
                </a:endParaRPr>
              </a:p>
              <a:p>
                <a:pPr marL="0" indent="0" algn="ctr">
                  <a:spcBef>
                    <a:spcPts val="450"/>
                  </a:spcBef>
                  <a:spcAft>
                    <a:spcPts val="450"/>
                  </a:spcAft>
                  <a:buNone/>
                </a:pPr>
                <a14:m>
                  <m:oMath xmlns:m="http://schemas.openxmlformats.org/officeDocument/2006/math">
                    <m:r>
                      <a:rPr lang="en-CA" b="0" i="1" dirty="0" smtClean="0">
                        <a:latin typeface="Cambria Math" panose="02040503050406030204" pitchFamily="18" charset="0"/>
                      </a:rPr>
                      <m:t>𝑆</m:t>
                    </m:r>
                    <m:r>
                      <a:rPr lang="en-CA" b="0" i="1" dirty="0" smtClean="0">
                        <a:latin typeface="Cambria Math" panose="02040503050406030204" pitchFamily="18" charset="0"/>
                      </a:rPr>
                      <m:t>(</m:t>
                    </m:r>
                    <m:r>
                      <a:rPr lang="en-CA" b="0" i="1" dirty="0" smtClean="0">
                        <a:latin typeface="Cambria Math" panose="02040503050406030204" pitchFamily="18" charset="0"/>
                      </a:rPr>
                      <m:t>𝑘</m:t>
                    </m:r>
                    <m:r>
                      <a:rPr lang="en-CA" b="0"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i="1" dirty="0" smtClean="0">
                            <a:latin typeface="Cambria Math" panose="02040503050406030204" pitchFamily="18" charset="0"/>
                          </a:rPr>
                          <m:t>𝑁</m:t>
                        </m:r>
                      </m:den>
                    </m:f>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d>
                          <m:dPr>
                            <m:begChr m:val="|"/>
                            <m:endChr m:val="|"/>
                            <m:ctrlPr>
                              <a:rPr lang="en-US" i="1" dirty="0" err="1" smtClean="0">
                                <a:latin typeface="Cambria Math" panose="02040503050406030204" pitchFamily="18" charset="0"/>
                              </a:rPr>
                            </m:ctrlPr>
                          </m:dPr>
                          <m:e>
                            <m:r>
                              <a:rPr lang="en-US" i="1" dirty="0" err="1" smtClean="0">
                                <a:latin typeface="Cambria Math" panose="02040503050406030204" pitchFamily="18" charset="0"/>
                              </a:rPr>
                              <m:t>𝑋</m:t>
                            </m:r>
                            <m:r>
                              <a:rPr lang="en-CA" b="0" i="1" dirty="0" smtClean="0">
                                <a:latin typeface="Cambria Math" panose="02040503050406030204" pitchFamily="18" charset="0"/>
                              </a:rPr>
                              <m:t>(</m:t>
                            </m:r>
                            <m:r>
                              <a:rPr lang="en-CA" b="0" i="1" dirty="0" smtClean="0">
                                <a:latin typeface="Cambria Math" panose="02040503050406030204" pitchFamily="18" charset="0"/>
                              </a:rPr>
                              <m:t>𝑘</m:t>
                            </m:r>
                            <m:r>
                              <a:rPr lang="en-CA" b="0" i="1" dirty="0" smtClean="0">
                                <a:latin typeface="Cambria Math" panose="02040503050406030204" pitchFamily="18" charset="0"/>
                              </a:rPr>
                              <m:t>)</m:t>
                            </m:r>
                          </m:e>
                        </m:d>
                      </m:e>
                      <m:sup>
                        <m:r>
                          <a:rPr lang="en-US" i="1" dirty="0" smtClean="0">
                            <a:latin typeface="Cambria Math" panose="02040503050406030204" pitchFamily="18" charset="0"/>
                          </a:rPr>
                          <m:t>2</m:t>
                        </m:r>
                      </m:sup>
                    </m:sSup>
                    <m:r>
                      <a:rPr lang="en-US" i="1" dirty="0" smtClean="0">
                        <a:latin typeface="Cambria Math" panose="02040503050406030204" pitchFamily="18" charset="0"/>
                      </a:rPr>
                      <m:t> </m:t>
                    </m:r>
                  </m:oMath>
                </a14:m>
                <a:r>
                  <a:rPr lang="en-US" dirty="0"/>
                  <a:t> </a:t>
                </a:r>
              </a:p>
              <a:p>
                <a:pPr>
                  <a:spcBef>
                    <a:spcPts val="450"/>
                  </a:spcBef>
                  <a:spcAft>
                    <a:spcPts val="450"/>
                  </a:spcAft>
                </a:pPr>
                <a:r>
                  <a:rPr lang="en-US" dirty="0"/>
                  <a:t>The signal power is related to the power spectrum:</a:t>
                </a:r>
              </a:p>
              <a:p>
                <a:pPr marL="0" indent="0" algn="ctr">
                  <a:spcBef>
                    <a:spcPts val="450"/>
                  </a:spcBef>
                  <a:spcAft>
                    <a:spcPts val="450"/>
                  </a:spcAft>
                  <a:buNone/>
                </a:pPr>
                <a14:m>
                  <m:oMath xmlns:m="http://schemas.openxmlformats.org/officeDocument/2006/math">
                    <m:r>
                      <m:rPr>
                        <m:nor/>
                      </m:rPr>
                      <a:rPr lang="pt-BR" dirty="0"/>
                      <m:t>1/</m:t>
                    </m:r>
                    <m:r>
                      <m:rPr>
                        <m:nor/>
                      </m:rPr>
                      <a:rPr lang="pt-BR" dirty="0"/>
                      <m:t>N</m:t>
                    </m:r>
                    <m:nary>
                      <m:naryPr>
                        <m:chr m:val="∑"/>
                        <m:ctrlPr>
                          <a:rPr lang="pt-BR" b="0" i="1" smtClean="0">
                            <a:latin typeface="Cambria Math" panose="02040503050406030204" pitchFamily="18" charset="0"/>
                          </a:rPr>
                        </m:ctrlPr>
                      </m:naryPr>
                      <m:sub>
                        <m:r>
                          <m:rPr>
                            <m:brk m:alnAt="23"/>
                          </m:rPr>
                          <a:rPr lang="en-CA" b="0" i="1" smtClean="0">
                            <a:latin typeface="Cambria Math" panose="02040503050406030204" pitchFamily="18" charset="0"/>
                          </a:rPr>
                          <m:t>𝑛</m:t>
                        </m:r>
                        <m:r>
                          <a:rPr lang="pt-BR" b="0" i="1" smtClean="0">
                            <a:latin typeface="Cambria Math" panose="02040503050406030204" pitchFamily="18" charset="0"/>
                          </a:rPr>
                          <m:t>=</m:t>
                        </m:r>
                        <m:r>
                          <a:rPr lang="en-CA" b="0" i="1" smtClean="0">
                            <a:latin typeface="Cambria Math" panose="02040503050406030204" pitchFamily="18" charset="0"/>
                          </a:rPr>
                          <m:t>0</m:t>
                        </m:r>
                      </m:sub>
                      <m:sup>
                        <m:r>
                          <a:rPr lang="en-CA" b="0" i="1" smtClean="0">
                            <a:latin typeface="Cambria Math" panose="02040503050406030204" pitchFamily="18" charset="0"/>
                          </a:rPr>
                          <m:t>𝑁</m:t>
                        </m:r>
                        <m:r>
                          <a:rPr lang="en-CA" b="0" i="1" smtClean="0">
                            <a:latin typeface="Cambria Math" panose="02040503050406030204" pitchFamily="18" charset="0"/>
                          </a:rPr>
                          <m:t>−1</m:t>
                        </m:r>
                      </m:sup>
                      <m:e>
                        <m:r>
                          <a:rPr lang="en-CA" b="0" i="1" smtClean="0">
                            <a:latin typeface="Cambria Math" panose="02040503050406030204" pitchFamily="18" charset="0"/>
                          </a:rPr>
                          <m:t>𝑥</m:t>
                        </m:r>
                        <m:sSup>
                          <m:sSupPr>
                            <m:ctrlPr>
                              <a:rPr lang="en-CA" b="0" i="1" smtClean="0">
                                <a:latin typeface="Cambria Math" panose="02040503050406030204" pitchFamily="18" charset="0"/>
                              </a:rPr>
                            </m:ctrlPr>
                          </m:sSupPr>
                          <m:e>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𝑛</m:t>
                                </m:r>
                              </m:e>
                            </m:d>
                          </m:e>
                          <m:sup>
                            <m:r>
                              <a:rPr lang="en-CA" b="0" i="1" smtClean="0">
                                <a:latin typeface="Cambria Math" panose="02040503050406030204" pitchFamily="18" charset="0"/>
                              </a:rPr>
                              <m:t>2</m:t>
                            </m:r>
                          </m:sup>
                        </m:sSup>
                        <m:r>
                          <a:rPr lang="en-CA" b="0" i="1" smtClean="0">
                            <a:latin typeface="Cambria Math" panose="02040503050406030204" pitchFamily="18" charset="0"/>
                          </a:rPr>
                          <m:t>=</m:t>
                        </m:r>
                        <m:r>
                          <a:rPr lang="pt-BR" b="0" i="1" smtClean="0">
                            <a:latin typeface="Cambria Math" panose="02040503050406030204" pitchFamily="18" charset="0"/>
                          </a:rPr>
                          <m:t> </m:t>
                        </m:r>
                      </m:e>
                    </m:nary>
                  </m:oMath>
                </a14:m>
                <a:r>
                  <a:rPr lang="en-US" dirty="0"/>
                  <a:t> </a:t>
                </a:r>
                <a14:m>
                  <m:oMath xmlns:m="http://schemas.openxmlformats.org/officeDocument/2006/math">
                    <m:r>
                      <m:rPr>
                        <m:nor/>
                      </m:rPr>
                      <a:rPr lang="pt-BR" dirty="0"/>
                      <m:t>1/</m:t>
                    </m:r>
                    <m:r>
                      <m:rPr>
                        <m:nor/>
                      </m:rPr>
                      <a:rPr lang="pt-BR" dirty="0"/>
                      <m:t>N</m:t>
                    </m:r>
                    <m:nary>
                      <m:naryPr>
                        <m:chr m:val="∑"/>
                        <m:ctrlPr>
                          <a:rPr lang="pt-BR" i="1">
                            <a:latin typeface="Cambria Math" panose="02040503050406030204" pitchFamily="18" charset="0"/>
                          </a:rPr>
                        </m:ctrlPr>
                      </m:naryPr>
                      <m:sub>
                        <m:r>
                          <a:rPr lang="en-CA" b="0" i="1" smtClean="0">
                            <a:latin typeface="Cambria Math" panose="02040503050406030204" pitchFamily="18" charset="0"/>
                          </a:rPr>
                          <m:t>𝑘</m:t>
                        </m:r>
                        <m:r>
                          <a:rPr lang="pt-BR" i="1">
                            <a:latin typeface="Cambria Math" panose="02040503050406030204" pitchFamily="18" charset="0"/>
                          </a:rPr>
                          <m:t>=</m:t>
                        </m:r>
                        <m:r>
                          <a:rPr lang="en-CA" i="1">
                            <a:latin typeface="Cambria Math" panose="02040503050406030204" pitchFamily="18" charset="0"/>
                          </a:rPr>
                          <m:t>0</m:t>
                        </m:r>
                      </m:sub>
                      <m:sup>
                        <m:r>
                          <a:rPr lang="en-CA" i="1">
                            <a:latin typeface="Cambria Math" panose="02040503050406030204" pitchFamily="18" charset="0"/>
                          </a:rPr>
                          <m:t>𝑁</m:t>
                        </m:r>
                        <m:r>
                          <a:rPr lang="en-CA" i="1">
                            <a:latin typeface="Cambria Math" panose="02040503050406030204" pitchFamily="18" charset="0"/>
                          </a:rPr>
                          <m:t>−1</m:t>
                        </m:r>
                      </m:sup>
                      <m:e>
                        <m:r>
                          <a:rPr lang="en-CA" b="0" i="1" smtClean="0">
                            <a:latin typeface="Cambria Math" panose="02040503050406030204" pitchFamily="18" charset="0"/>
                          </a:rPr>
                          <m:t>𝑆</m:t>
                        </m:r>
                        <m:sSup>
                          <m:sSupPr>
                            <m:ctrlPr>
                              <a:rPr lang="en-CA" i="1">
                                <a:latin typeface="Cambria Math" panose="02040503050406030204" pitchFamily="18" charset="0"/>
                              </a:rPr>
                            </m:ctrlPr>
                          </m:sSupPr>
                          <m:e>
                            <m:r>
                              <a:rPr lang="en-CA" b="0" i="1" smtClean="0">
                                <a:latin typeface="Cambria Math" panose="02040503050406030204" pitchFamily="18" charset="0"/>
                              </a:rPr>
                              <m:t>(</m:t>
                            </m:r>
                            <m:r>
                              <a:rPr lang="en-CA" b="0" i="1" smtClean="0">
                                <a:latin typeface="Cambria Math" panose="02040503050406030204" pitchFamily="18" charset="0"/>
                              </a:rPr>
                              <m:t>𝑘</m:t>
                            </m:r>
                            <m:r>
                              <a:rPr lang="en-CA" i="1" smtClean="0">
                                <a:latin typeface="Cambria Math" panose="02040503050406030204" pitchFamily="18" charset="0"/>
                              </a:rPr>
                              <m:t>)</m:t>
                            </m:r>
                          </m:e>
                          <m:sup>
                            <m:r>
                              <a:rPr lang="en-CA" i="1">
                                <a:latin typeface="Cambria Math" panose="02040503050406030204" pitchFamily="18" charset="0"/>
                              </a:rPr>
                              <m:t>2</m:t>
                            </m:r>
                          </m:sup>
                        </m:sSup>
                        <m:r>
                          <a:rPr lang="pt-BR" i="1">
                            <a:latin typeface="Cambria Math" panose="02040503050406030204" pitchFamily="18" charset="0"/>
                          </a:rPr>
                          <m:t> </m:t>
                        </m:r>
                      </m:e>
                    </m:nary>
                  </m:oMath>
                </a14:m>
                <a:endParaRPr lang="en-US" dirty="0"/>
              </a:p>
            </p:txBody>
          </p:sp>
        </mc:Choice>
        <mc:Fallback xmlns="">
          <p:sp>
            <p:nvSpPr>
              <p:cNvPr id="3" name="Content Placeholder 2">
                <a:extLst>
                  <a:ext uri="{FF2B5EF4-FFF2-40B4-BE49-F238E27FC236}">
                    <a16:creationId xmlns:a16="http://schemas.microsoft.com/office/drawing/2014/main" id="{DCE343B8-BA81-CD5A-F727-F491915DD137}"/>
                  </a:ext>
                </a:extLst>
              </p:cNvPr>
              <p:cNvSpPr>
                <a:spLocks noGrp="1" noRot="1" noChangeAspect="1" noMove="1" noResize="1" noEditPoints="1" noAdjustHandles="1" noChangeArrowheads="1" noChangeShapeType="1" noTextEdit="1"/>
              </p:cNvSpPr>
              <p:nvPr>
                <p:ph idx="1"/>
              </p:nvPr>
            </p:nvSpPr>
            <p:spPr>
              <a:blipFill>
                <a:blip r:embed="rId3"/>
                <a:stretch>
                  <a:fillRect l="-1043" t="-1261"/>
                </a:stretch>
              </a:blipFill>
            </p:spPr>
            <p:txBody>
              <a:bodyPr/>
              <a:lstStyle/>
              <a:p>
                <a:r>
                  <a:rPr lang="en-US">
                    <a:noFill/>
                  </a:rPr>
                  <a:t> </a:t>
                </a:r>
              </a:p>
            </p:txBody>
          </p:sp>
        </mc:Fallback>
      </mc:AlternateContent>
    </p:spTree>
    <p:extLst>
      <p:ext uri="{BB962C8B-B14F-4D97-AF65-F5344CB8AC3E}">
        <p14:creationId xmlns:p14="http://schemas.microsoft.com/office/powerpoint/2010/main" val="33787652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93022-4DD8-59A5-F291-A16DBBB552EA}"/>
              </a:ext>
            </a:extLst>
          </p:cNvPr>
          <p:cNvSpPr>
            <a:spLocks noGrp="1"/>
          </p:cNvSpPr>
          <p:nvPr>
            <p:ph type="title"/>
          </p:nvPr>
        </p:nvSpPr>
        <p:spPr/>
        <p:txBody>
          <a:bodyPr/>
          <a:lstStyle/>
          <a:p>
            <a:r>
              <a:rPr lang="en-CA" dirty="0"/>
              <a:t>Short-time Fourier transform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AC117-01F6-2638-6D66-30D87D3D8446}"/>
                  </a:ext>
                </a:extLst>
              </p:cNvPr>
              <p:cNvSpPr>
                <a:spLocks noGrp="1"/>
              </p:cNvSpPr>
              <p:nvPr>
                <p:ph sz="half" idx="1"/>
              </p:nvPr>
            </p:nvSpPr>
            <p:spPr>
              <a:xfrm>
                <a:off x="628650" y="2226469"/>
                <a:ext cx="4290580" cy="3263504"/>
              </a:xfrm>
            </p:spPr>
            <p:txBody>
              <a:bodyPr>
                <a:normAutofit fontScale="92500" lnSpcReduction="10000"/>
              </a:bodyPr>
              <a:lstStyle/>
              <a:p>
                <a:r>
                  <a:rPr lang="en-US" sz="1800" dirty="0"/>
                  <a:t>The short-time Fourier Transform (STFT) is the Fourier transform of a segment of the signal. </a:t>
                </a:r>
              </a:p>
              <a:p>
                <a:r>
                  <a:rPr lang="en-US" sz="1800" dirty="0"/>
                  <a:t>It shows frequency content of the signal over time: </a:t>
                </a:r>
                <a14:m>
                  <m:oMath xmlns:m="http://schemas.openxmlformats.org/officeDocument/2006/math">
                    <m:r>
                      <a:rPr lang="en-CA" sz="1800" i="1">
                        <a:latin typeface="Cambria Math" panose="02040503050406030204" pitchFamily="18" charset="0"/>
                      </a:rPr>
                      <m:t>𝑋</m:t>
                    </m:r>
                    <m:r>
                      <a:rPr lang="en-CA" sz="1800" i="1">
                        <a:latin typeface="Cambria Math" panose="02040503050406030204" pitchFamily="18" charset="0"/>
                      </a:rPr>
                      <m:t>(</m:t>
                    </m:r>
                    <m:sSub>
                      <m:sSubPr>
                        <m:ctrlPr>
                          <a:rPr lang="el-GR" sz="1800" i="1">
                            <a:latin typeface="Cambria Math" panose="02040503050406030204" pitchFamily="18" charset="0"/>
                          </a:rPr>
                        </m:ctrlPr>
                      </m:sSubPr>
                      <m:e>
                        <m:r>
                          <a:rPr lang="el-GR" sz="1800" i="1">
                            <a:latin typeface="Cambria Math" panose="02040503050406030204" pitchFamily="18" charset="0"/>
                          </a:rPr>
                          <m:t>𝜔</m:t>
                        </m:r>
                      </m:e>
                      <m:sub>
                        <m:r>
                          <a:rPr lang="en-CA" sz="1800" i="1">
                            <a:latin typeface="Cambria Math" panose="02040503050406030204" pitchFamily="18" charset="0"/>
                          </a:rPr>
                          <m:t>𝑘</m:t>
                        </m:r>
                      </m:sub>
                    </m:sSub>
                    <m:r>
                      <a:rPr lang="en-CA" sz="1800" i="1">
                        <a:latin typeface="Cambria Math" panose="02040503050406030204" pitchFamily="18" charset="0"/>
                      </a:rPr>
                      <m:t> , </m:t>
                    </m:r>
                    <m:r>
                      <a:rPr lang="en-CA" sz="1800" i="1">
                        <a:latin typeface="Cambria Math" panose="02040503050406030204" pitchFamily="18" charset="0"/>
                      </a:rPr>
                      <m:t>𝑚</m:t>
                    </m:r>
                    <m:r>
                      <a:rPr lang="en-CA" sz="1800" i="1">
                        <a:latin typeface="Cambria Math" panose="02040503050406030204" pitchFamily="18" charset="0"/>
                      </a:rPr>
                      <m:t>)</m:t>
                    </m:r>
                  </m:oMath>
                </a14:m>
                <a:r>
                  <a:rPr lang="en-US" sz="1800" dirty="0"/>
                  <a:t> or </a:t>
                </a:r>
                <a14:m>
                  <m:oMath xmlns:m="http://schemas.openxmlformats.org/officeDocument/2006/math">
                    <m:r>
                      <a:rPr lang="en-CA" sz="1800" i="1">
                        <a:latin typeface="Cambria Math" panose="02040503050406030204" pitchFamily="18" charset="0"/>
                      </a:rPr>
                      <m:t>𝑋</m:t>
                    </m:r>
                    <m:r>
                      <a:rPr lang="en-CA" sz="1800" i="1">
                        <a:latin typeface="Cambria Math" panose="02040503050406030204" pitchFamily="18" charset="0"/>
                      </a:rPr>
                      <m:t>(</m:t>
                    </m:r>
                    <m:r>
                      <a:rPr lang="en-CA" sz="1800" i="1">
                        <a:latin typeface="Cambria Math" panose="02040503050406030204" pitchFamily="18" charset="0"/>
                      </a:rPr>
                      <m:t>𝑘</m:t>
                    </m:r>
                    <m:r>
                      <a:rPr lang="en-CA" sz="1800" i="1">
                        <a:latin typeface="Cambria Math" panose="02040503050406030204" pitchFamily="18" charset="0"/>
                      </a:rPr>
                      <m:t>, </m:t>
                    </m:r>
                    <m:r>
                      <a:rPr lang="en-CA" sz="1800" i="1">
                        <a:latin typeface="Cambria Math" panose="02040503050406030204" pitchFamily="18" charset="0"/>
                      </a:rPr>
                      <m:t>𝑚</m:t>
                    </m:r>
                    <m:r>
                      <a:rPr lang="en-CA" sz="1800" i="1">
                        <a:latin typeface="Cambria Math" panose="02040503050406030204" pitchFamily="18" charset="0"/>
                      </a:rPr>
                      <m:t>) </m:t>
                    </m:r>
                  </m:oMath>
                </a14:m>
                <a:endParaRPr lang="en-US" sz="1800" dirty="0"/>
              </a:p>
              <a:p>
                <a:r>
                  <a:rPr lang="en-US" sz="1800" dirty="0"/>
                  <a:t>The DFT of the short part of the signal that starts at sample </a:t>
                </a:r>
                <a14:m>
                  <m:oMath xmlns:m="http://schemas.openxmlformats.org/officeDocument/2006/math">
                    <m:r>
                      <a:rPr lang="en-CA" sz="1800" i="1">
                        <a:latin typeface="Cambria Math" panose="02040503050406030204" pitchFamily="18" charset="0"/>
                      </a:rPr>
                      <m:t>𝑚</m:t>
                    </m:r>
                  </m:oMath>
                </a14:m>
                <a:r>
                  <a:rPr lang="en-US" sz="1800" dirty="0"/>
                  <a:t> windowed by a window </a:t>
                </a:r>
                <a14:m>
                  <m:oMath xmlns:m="http://schemas.openxmlformats.org/officeDocument/2006/math">
                    <m:r>
                      <a:rPr lang="en-CA" sz="1800" i="1">
                        <a:latin typeface="Cambria Math" panose="02040503050406030204" pitchFamily="18" charset="0"/>
                      </a:rPr>
                      <m:t>𝑤</m:t>
                    </m:r>
                    <m:r>
                      <a:rPr lang="en-CA" sz="1800" i="1">
                        <a:latin typeface="Cambria Math" panose="02040503050406030204" pitchFamily="18" charset="0"/>
                      </a:rPr>
                      <m:t> </m:t>
                    </m:r>
                  </m:oMath>
                </a14:m>
                <a:r>
                  <a:rPr lang="en-US" sz="1800" dirty="0"/>
                  <a:t> which length is N samples, evaluated at frequency </a:t>
                </a:r>
                <a14:m>
                  <m:oMath xmlns:m="http://schemas.openxmlformats.org/officeDocument/2006/math">
                    <m:sSub>
                      <m:sSubPr>
                        <m:ctrlPr>
                          <a:rPr lang="el-GR" sz="1800" i="1">
                            <a:latin typeface="Cambria Math" panose="02040503050406030204" pitchFamily="18" charset="0"/>
                          </a:rPr>
                        </m:ctrlPr>
                      </m:sSubPr>
                      <m:e>
                        <m:r>
                          <a:rPr lang="el-GR" sz="1800" i="1">
                            <a:latin typeface="Cambria Math" panose="02040503050406030204" pitchFamily="18" charset="0"/>
                          </a:rPr>
                          <m:t>𝜔</m:t>
                        </m:r>
                      </m:e>
                      <m:sub>
                        <m:r>
                          <a:rPr lang="en-CA" sz="1800" i="1">
                            <a:latin typeface="Cambria Math" panose="02040503050406030204" pitchFamily="18" charset="0"/>
                          </a:rPr>
                          <m:t>𝑘</m:t>
                        </m:r>
                      </m:sub>
                    </m:sSub>
                    <m:r>
                      <m:rPr>
                        <m:nor/>
                      </m:rPr>
                      <a:rPr lang="en-CA" sz="1800"/>
                      <m:t>=2</m:t>
                    </m:r>
                    <m:r>
                      <m:rPr>
                        <m:nor/>
                      </m:rPr>
                      <a:rPr lang="en-US" sz="1800" dirty="0"/>
                      <m:t>π</m:t>
                    </m:r>
                    <m:r>
                      <m:rPr>
                        <m:nor/>
                      </m:rPr>
                      <a:rPr lang="en-CA" sz="1800" dirty="0"/>
                      <m:t>k</m:t>
                    </m:r>
                    <m:r>
                      <m:rPr>
                        <m:nor/>
                      </m:rPr>
                      <a:rPr lang="en-CA" sz="1800" dirty="0"/>
                      <m:t>/</m:t>
                    </m:r>
                    <m:r>
                      <m:rPr>
                        <m:nor/>
                      </m:rPr>
                      <a:rPr lang="en-CA" sz="1800" dirty="0"/>
                      <m:t>N</m:t>
                    </m:r>
                    <m:r>
                      <m:rPr>
                        <m:nor/>
                      </m:rPr>
                      <a:rPr lang="en-CA" sz="1800" dirty="0"/>
                      <m:t>.</m:t>
                    </m:r>
                  </m:oMath>
                </a14:m>
                <a:endParaRPr lang="en-US" sz="1800" dirty="0"/>
              </a:p>
              <a:p>
                <a:r>
                  <a:rPr lang="en-US" sz="1800" dirty="0"/>
                  <a:t>Spectrogram=</a:t>
                </a:r>
                <a14:m>
                  <m:oMath xmlns:m="http://schemas.openxmlformats.org/officeDocument/2006/math">
                    <m:r>
                      <a:rPr lang="en-CA" sz="1800" i="1">
                        <a:latin typeface="Cambria Math" panose="02040503050406030204" pitchFamily="18" charset="0"/>
                      </a:rPr>
                      <m:t>20</m:t>
                    </m:r>
                    <m:func>
                      <m:funcPr>
                        <m:ctrlPr>
                          <a:rPr lang="en-CA" sz="1800" i="1">
                            <a:latin typeface="Cambria Math" panose="02040503050406030204" pitchFamily="18" charset="0"/>
                          </a:rPr>
                        </m:ctrlPr>
                      </m:funcPr>
                      <m:fName>
                        <m:sSub>
                          <m:sSubPr>
                            <m:ctrlPr>
                              <a:rPr lang="en-CA" sz="1800" i="1">
                                <a:latin typeface="Cambria Math" panose="02040503050406030204" pitchFamily="18" charset="0"/>
                              </a:rPr>
                            </m:ctrlPr>
                          </m:sSubPr>
                          <m:e>
                            <m:r>
                              <m:rPr>
                                <m:sty m:val="p"/>
                              </m:rPr>
                              <a:rPr lang="en-CA" sz="1800">
                                <a:latin typeface="Cambria Math" panose="02040503050406030204" pitchFamily="18" charset="0"/>
                              </a:rPr>
                              <m:t>log</m:t>
                            </m:r>
                          </m:e>
                          <m:sub>
                            <m:r>
                              <a:rPr lang="en-CA" sz="1800" i="1">
                                <a:latin typeface="Cambria Math" panose="02040503050406030204" pitchFamily="18" charset="0"/>
                              </a:rPr>
                              <m:t>10</m:t>
                            </m:r>
                          </m:sub>
                        </m:sSub>
                      </m:fName>
                      <m:e>
                        <m:r>
                          <a:rPr lang="en-CA" sz="1800" i="1">
                            <a:latin typeface="Cambria Math" panose="02040503050406030204" pitchFamily="18" charset="0"/>
                          </a:rPr>
                          <m:t>|</m:t>
                        </m:r>
                        <m:r>
                          <a:rPr lang="en-CA" sz="1800" i="1">
                            <a:latin typeface="Cambria Math" panose="02040503050406030204" pitchFamily="18" charset="0"/>
                          </a:rPr>
                          <m:t>𝑆𝑇𝐹𝑇</m:t>
                        </m:r>
                        <m:r>
                          <a:rPr lang="en-CA" sz="1800" i="1">
                            <a:latin typeface="Cambria Math" panose="02040503050406030204" pitchFamily="18" charset="0"/>
                          </a:rPr>
                          <m:t>|</m:t>
                        </m:r>
                      </m:e>
                    </m:func>
                  </m:oMath>
                </a14:m>
                <a:endParaRPr lang="en-US" sz="1800" dirty="0"/>
              </a:p>
            </p:txBody>
          </p:sp>
        </mc:Choice>
        <mc:Fallback xmlns="">
          <p:sp>
            <p:nvSpPr>
              <p:cNvPr id="3" name="Content Placeholder 2">
                <a:extLst>
                  <a:ext uri="{FF2B5EF4-FFF2-40B4-BE49-F238E27FC236}">
                    <a16:creationId xmlns:a16="http://schemas.microsoft.com/office/drawing/2014/main" id="{CF2AC117-01F6-2638-6D66-30D87D3D8446}"/>
                  </a:ext>
                </a:extLst>
              </p:cNvPr>
              <p:cNvSpPr>
                <a:spLocks noGrp="1" noRot="1" noChangeAspect="1" noMove="1" noResize="1" noEditPoints="1" noAdjustHandles="1" noChangeArrowheads="1" noChangeShapeType="1" noTextEdit="1"/>
              </p:cNvSpPr>
              <p:nvPr>
                <p:ph sz="half" idx="1"/>
              </p:nvPr>
            </p:nvSpPr>
            <p:spPr>
              <a:xfrm>
                <a:off x="628650" y="2226469"/>
                <a:ext cx="4290580" cy="3263504"/>
              </a:xfrm>
              <a:blipFill>
                <a:blip r:embed="rId2"/>
                <a:stretch>
                  <a:fillRect l="-852" t="-1306" r="-71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A404F93-E0C0-24A9-AADA-083CB9353979}"/>
                  </a:ext>
                </a:extLst>
              </p:cNvPr>
              <p:cNvSpPr txBox="1"/>
              <p:nvPr/>
            </p:nvSpPr>
            <p:spPr>
              <a:xfrm>
                <a:off x="4573707" y="2056333"/>
                <a:ext cx="4570293" cy="7415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500" i="1">
                          <a:latin typeface="Cambria Math" panose="02040503050406030204" pitchFamily="18" charset="0"/>
                        </a:rPr>
                        <m:t>𝑋</m:t>
                      </m:r>
                      <m:d>
                        <m:dPr>
                          <m:ctrlPr>
                            <a:rPr lang="en-CA" sz="1500" i="1">
                              <a:latin typeface="Cambria Math" panose="02040503050406030204" pitchFamily="18" charset="0"/>
                            </a:rPr>
                          </m:ctrlPr>
                        </m:dPr>
                        <m:e>
                          <m:r>
                            <a:rPr lang="en-CA" sz="1500" i="1">
                              <a:latin typeface="Cambria Math" panose="02040503050406030204" pitchFamily="18" charset="0"/>
                            </a:rPr>
                            <m:t>𝑘</m:t>
                          </m:r>
                          <m:r>
                            <a:rPr lang="en-CA" sz="1500" i="1">
                              <a:latin typeface="Cambria Math" panose="02040503050406030204" pitchFamily="18" charset="0"/>
                            </a:rPr>
                            <m:t>, </m:t>
                          </m:r>
                          <m:r>
                            <a:rPr lang="en-CA" sz="1500" i="1">
                              <a:latin typeface="Cambria Math" panose="02040503050406030204" pitchFamily="18" charset="0"/>
                            </a:rPr>
                            <m:t>𝑚</m:t>
                          </m:r>
                        </m:e>
                      </m:d>
                      <m:r>
                        <a:rPr lang="en-CA" sz="1500" i="1">
                          <a:latin typeface="Cambria Math" panose="02040503050406030204" pitchFamily="18" charset="0"/>
                        </a:rPr>
                        <m:t>=</m:t>
                      </m:r>
                      <m:nary>
                        <m:naryPr>
                          <m:chr m:val="∑"/>
                          <m:ctrlPr>
                            <a:rPr lang="pt-BR" sz="1500" i="1">
                              <a:latin typeface="Cambria Math" panose="02040503050406030204" pitchFamily="18" charset="0"/>
                            </a:rPr>
                          </m:ctrlPr>
                        </m:naryPr>
                        <m:sub>
                          <m:r>
                            <m:rPr>
                              <m:brk m:alnAt="23"/>
                            </m:rPr>
                            <a:rPr lang="en-CA" sz="1500" i="1">
                              <a:latin typeface="Cambria Math" panose="02040503050406030204" pitchFamily="18" charset="0"/>
                            </a:rPr>
                            <m:t>𝑛</m:t>
                          </m:r>
                          <m:r>
                            <a:rPr lang="pt-BR" sz="1500" i="1">
                              <a:latin typeface="Cambria Math" panose="02040503050406030204" pitchFamily="18" charset="0"/>
                            </a:rPr>
                            <m:t>=</m:t>
                          </m:r>
                          <m:r>
                            <a:rPr lang="en-CA" sz="1500" i="1">
                              <a:latin typeface="Cambria Math" panose="02040503050406030204" pitchFamily="18" charset="0"/>
                            </a:rPr>
                            <m:t>0</m:t>
                          </m:r>
                        </m:sub>
                        <m:sup>
                          <m:r>
                            <a:rPr lang="en-CA" sz="1500" i="1">
                              <a:latin typeface="Cambria Math" panose="02040503050406030204" pitchFamily="18" charset="0"/>
                            </a:rPr>
                            <m:t>𝑁</m:t>
                          </m:r>
                          <m:r>
                            <a:rPr lang="en-CA" sz="1500" i="1">
                              <a:latin typeface="Cambria Math" panose="02040503050406030204" pitchFamily="18" charset="0"/>
                            </a:rPr>
                            <m:t>−1</m:t>
                          </m:r>
                        </m:sup>
                        <m:e>
                          <m:r>
                            <a:rPr lang="en-CA" sz="1500" i="1">
                              <a:latin typeface="Cambria Math" panose="02040503050406030204" pitchFamily="18" charset="0"/>
                            </a:rPr>
                            <m:t>𝑤</m:t>
                          </m:r>
                          <m:d>
                            <m:dPr>
                              <m:begChr m:val="["/>
                              <m:endChr m:val="]"/>
                              <m:ctrlPr>
                                <a:rPr lang="en-CA" sz="1500" i="1">
                                  <a:latin typeface="Cambria Math" panose="02040503050406030204" pitchFamily="18" charset="0"/>
                                </a:rPr>
                              </m:ctrlPr>
                            </m:dPr>
                            <m:e>
                              <m:r>
                                <a:rPr lang="en-CA" sz="1500" i="1">
                                  <a:latin typeface="Cambria Math" panose="02040503050406030204" pitchFamily="18" charset="0"/>
                                </a:rPr>
                                <m:t>𝑛</m:t>
                              </m:r>
                            </m:e>
                          </m:d>
                          <m:r>
                            <a:rPr lang="en-CA" sz="1500" i="1">
                              <a:latin typeface="Cambria Math" panose="02040503050406030204" pitchFamily="18" charset="0"/>
                            </a:rPr>
                            <m:t>𝑥</m:t>
                          </m:r>
                          <m:r>
                            <a:rPr lang="en-CA" sz="1500" i="1">
                              <a:latin typeface="Cambria Math" panose="02040503050406030204" pitchFamily="18" charset="0"/>
                            </a:rPr>
                            <m:t>[</m:t>
                          </m:r>
                          <m:r>
                            <a:rPr lang="en-CA" sz="1500" i="1">
                              <a:latin typeface="Cambria Math" panose="02040503050406030204" pitchFamily="18" charset="0"/>
                            </a:rPr>
                            <m:t>𝑛</m:t>
                          </m:r>
                          <m:r>
                            <a:rPr lang="en-CA" sz="1500" i="1">
                              <a:latin typeface="Cambria Math" panose="02040503050406030204" pitchFamily="18" charset="0"/>
                            </a:rPr>
                            <m:t>+</m:t>
                          </m:r>
                          <m:r>
                            <a:rPr lang="en-CA" sz="1500" i="1">
                              <a:latin typeface="Cambria Math" panose="02040503050406030204" pitchFamily="18" charset="0"/>
                            </a:rPr>
                            <m:t>𝑚𝐻</m:t>
                          </m:r>
                          <m:r>
                            <a:rPr lang="en-CA" sz="1500" i="1">
                              <a:latin typeface="Cambria Math" panose="02040503050406030204" pitchFamily="18" charset="0"/>
                            </a:rPr>
                            <m:t>]</m:t>
                          </m:r>
                          <m:sSup>
                            <m:sSupPr>
                              <m:ctrlPr>
                                <a:rPr lang="pt-BR" sz="1500" i="1">
                                  <a:latin typeface="Cambria Math" panose="02040503050406030204" pitchFamily="18" charset="0"/>
                                </a:rPr>
                              </m:ctrlPr>
                            </m:sSupPr>
                            <m:e>
                              <m:r>
                                <a:rPr lang="en-CA" sz="1500" i="1">
                                  <a:latin typeface="Cambria Math" panose="02040503050406030204" pitchFamily="18" charset="0"/>
                                </a:rPr>
                                <m:t>𝑒</m:t>
                              </m:r>
                            </m:e>
                            <m:sup>
                              <m:r>
                                <a:rPr lang="pt-BR" sz="1500" i="1">
                                  <a:latin typeface="Cambria Math" panose="02040503050406030204" pitchFamily="18" charset="0"/>
                                </a:rPr>
                                <m:t>−</m:t>
                              </m:r>
                              <m:r>
                                <a:rPr lang="en-CA" sz="1500" i="1">
                                  <a:latin typeface="Cambria Math" panose="02040503050406030204" pitchFamily="18" charset="0"/>
                                </a:rPr>
                                <m:t>𝑗</m:t>
                              </m:r>
                              <m:r>
                                <a:rPr lang="en-CA" sz="1500" i="1">
                                  <a:latin typeface="Cambria Math" panose="02040503050406030204" pitchFamily="18" charset="0"/>
                                </a:rPr>
                                <m:t>2</m:t>
                              </m:r>
                              <m:r>
                                <a:rPr lang="en-CA" sz="1500" i="1">
                                  <a:latin typeface="Cambria Math" panose="02040503050406030204" pitchFamily="18" charset="0"/>
                                </a:rPr>
                                <m:t>𝜋</m:t>
                              </m:r>
                              <m:r>
                                <a:rPr lang="pt-BR" sz="1500" i="1">
                                  <a:latin typeface="Cambria Math" panose="02040503050406030204" pitchFamily="18" charset="0"/>
                                </a:rPr>
                                <m:t>𝑘</m:t>
                              </m:r>
                              <m:r>
                                <a:rPr lang="en-CA" sz="1500" i="1">
                                  <a:latin typeface="Cambria Math" panose="02040503050406030204" pitchFamily="18" charset="0"/>
                                </a:rPr>
                                <m:t>𝑛</m:t>
                              </m:r>
                              <m:r>
                                <a:rPr lang="en-CA" sz="1500" i="1">
                                  <a:latin typeface="Cambria Math" panose="02040503050406030204" pitchFamily="18" charset="0"/>
                                </a:rPr>
                                <m:t>/</m:t>
                              </m:r>
                              <m:r>
                                <a:rPr lang="en-CA" sz="1500" i="1">
                                  <a:latin typeface="Cambria Math" panose="02040503050406030204" pitchFamily="18" charset="0"/>
                                </a:rPr>
                                <m:t>𝑁</m:t>
                              </m:r>
                            </m:sup>
                          </m:sSup>
                        </m:e>
                      </m:nary>
                      <m:r>
                        <a:rPr lang="en-CA" sz="1500" i="1">
                          <a:latin typeface="Cambria Math" panose="02040503050406030204" pitchFamily="18" charset="0"/>
                        </a:rPr>
                        <m:t> </m:t>
                      </m:r>
                    </m:oMath>
                  </m:oMathPara>
                </a14:m>
                <a:endParaRPr lang="en-US" sz="1500" dirty="0"/>
              </a:p>
            </p:txBody>
          </p:sp>
        </mc:Choice>
        <mc:Fallback xmlns="">
          <p:sp>
            <p:nvSpPr>
              <p:cNvPr id="8" name="TextBox 7">
                <a:extLst>
                  <a:ext uri="{FF2B5EF4-FFF2-40B4-BE49-F238E27FC236}">
                    <a16:creationId xmlns:a16="http://schemas.microsoft.com/office/drawing/2014/main" id="{4A404F93-E0C0-24A9-AADA-083CB9353979}"/>
                  </a:ext>
                </a:extLst>
              </p:cNvPr>
              <p:cNvSpPr txBox="1">
                <a:spLocks noRot="1" noChangeAspect="1" noMove="1" noResize="1" noEditPoints="1" noAdjustHandles="1" noChangeArrowheads="1" noChangeShapeType="1" noTextEdit="1"/>
              </p:cNvSpPr>
              <p:nvPr/>
            </p:nvSpPr>
            <p:spPr>
              <a:xfrm>
                <a:off x="4573707" y="2056333"/>
                <a:ext cx="4570293" cy="741550"/>
              </a:xfrm>
              <a:prstGeom prst="rect">
                <a:avLst/>
              </a:prstGeom>
              <a:blipFill>
                <a:blip r:embed="rId3"/>
                <a:stretch>
                  <a:fillRect/>
                </a:stretch>
              </a:blipFill>
            </p:spPr>
            <p:txBody>
              <a:bodyPr/>
              <a:lstStyle/>
              <a:p>
                <a:r>
                  <a:rPr lang="en-CA">
                    <a:noFill/>
                  </a:rPr>
                  <a:t> </a:t>
                </a:r>
              </a:p>
            </p:txBody>
          </p:sp>
        </mc:Fallback>
      </mc:AlternateContent>
      <p:grpSp>
        <p:nvGrpSpPr>
          <p:cNvPr id="25" name="Group 24">
            <a:extLst>
              <a:ext uri="{FF2B5EF4-FFF2-40B4-BE49-F238E27FC236}">
                <a16:creationId xmlns:a16="http://schemas.microsoft.com/office/drawing/2014/main" id="{68762708-4D10-13F3-2257-73FCA9A8C458}"/>
              </a:ext>
            </a:extLst>
          </p:cNvPr>
          <p:cNvGrpSpPr/>
          <p:nvPr/>
        </p:nvGrpSpPr>
        <p:grpSpPr>
          <a:xfrm>
            <a:off x="5086936" y="2944392"/>
            <a:ext cx="3771620" cy="1201710"/>
            <a:chOff x="6738706" y="4926869"/>
            <a:chExt cx="5028827" cy="1602279"/>
          </a:xfrm>
        </p:grpSpPr>
        <p:sp>
          <p:nvSpPr>
            <p:cNvPr id="9" name="Flowchart: Summing Junction 8">
              <a:extLst>
                <a:ext uri="{FF2B5EF4-FFF2-40B4-BE49-F238E27FC236}">
                  <a16:creationId xmlns:a16="http://schemas.microsoft.com/office/drawing/2014/main" id="{89A1E580-7437-3FD0-8036-492976395EE3}"/>
                </a:ext>
              </a:extLst>
            </p:cNvPr>
            <p:cNvSpPr/>
            <p:nvPr/>
          </p:nvSpPr>
          <p:spPr>
            <a:xfrm>
              <a:off x="8038531" y="5117892"/>
              <a:ext cx="423081" cy="417608"/>
            </a:xfrm>
            <a:prstGeom prst="flowChartSummingJunc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cxnSp>
          <p:nvCxnSpPr>
            <p:cNvPr id="11" name="Straight Arrow Connector 10">
              <a:extLst>
                <a:ext uri="{FF2B5EF4-FFF2-40B4-BE49-F238E27FC236}">
                  <a16:creationId xmlns:a16="http://schemas.microsoft.com/office/drawing/2014/main" id="{8F3B748C-A00F-7A47-FC7D-F6A27409FE52}"/>
                </a:ext>
              </a:extLst>
            </p:cNvPr>
            <p:cNvCxnSpPr>
              <a:endCxn id="9" idx="2"/>
            </p:cNvCxnSpPr>
            <p:nvPr/>
          </p:nvCxnSpPr>
          <p:spPr>
            <a:xfrm flipV="1">
              <a:off x="7096836" y="5326696"/>
              <a:ext cx="941695" cy="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296CCD8-3E59-BCF9-F2AF-E1DB41CF9043}"/>
                </a:ext>
              </a:extLst>
            </p:cNvPr>
            <p:cNvSpPr txBox="1"/>
            <p:nvPr/>
          </p:nvSpPr>
          <p:spPr>
            <a:xfrm>
              <a:off x="9264950" y="4982596"/>
              <a:ext cx="1289243" cy="73866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CA" sz="1500" dirty="0"/>
                <a:t>Compute</a:t>
              </a:r>
            </a:p>
            <a:p>
              <a:pPr algn="ctr"/>
              <a:r>
                <a:rPr lang="en-CA" sz="1500" dirty="0"/>
                <a:t>DFT</a:t>
              </a:r>
              <a:endParaRPr lang="en-US" sz="1500" dirty="0"/>
            </a:p>
          </p:txBody>
        </p:sp>
        <p:cxnSp>
          <p:nvCxnSpPr>
            <p:cNvPr id="13" name="Straight Arrow Connector 12">
              <a:extLst>
                <a:ext uri="{FF2B5EF4-FFF2-40B4-BE49-F238E27FC236}">
                  <a16:creationId xmlns:a16="http://schemas.microsoft.com/office/drawing/2014/main" id="{764B3E37-243B-29BF-17A7-7C5B77FA1573}"/>
                </a:ext>
              </a:extLst>
            </p:cNvPr>
            <p:cNvCxnSpPr/>
            <p:nvPr/>
          </p:nvCxnSpPr>
          <p:spPr>
            <a:xfrm flipV="1">
              <a:off x="8443983" y="5305762"/>
              <a:ext cx="941695" cy="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DC2D78C-7759-BB58-D238-311EFE199BDA}"/>
                </a:ext>
              </a:extLst>
            </p:cNvPr>
            <p:cNvCxnSpPr/>
            <p:nvPr/>
          </p:nvCxnSpPr>
          <p:spPr>
            <a:xfrm flipV="1">
              <a:off x="10412105" y="5296201"/>
              <a:ext cx="941695" cy="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843EC45-1E24-366C-177D-88D355D59ACB}"/>
                </a:ext>
              </a:extLst>
            </p:cNvPr>
            <p:cNvCxnSpPr>
              <a:cxnSpLocks/>
            </p:cNvCxnSpPr>
            <p:nvPr/>
          </p:nvCxnSpPr>
          <p:spPr>
            <a:xfrm flipV="1">
              <a:off x="8259170" y="5535500"/>
              <a:ext cx="0" cy="613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E85E32E-3843-4534-7978-4F9C5058A20B}"/>
                    </a:ext>
                  </a:extLst>
                </p:cNvPr>
                <p:cNvSpPr txBox="1"/>
                <p:nvPr/>
              </p:nvSpPr>
              <p:spPr>
                <a:xfrm>
                  <a:off x="6738706" y="4957364"/>
                  <a:ext cx="1415385" cy="7318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500" i="1">
                            <a:latin typeface="Cambria Math" panose="02040503050406030204" pitchFamily="18" charset="0"/>
                          </a:rPr>
                          <m:t>𝑥</m:t>
                        </m:r>
                        <m:r>
                          <a:rPr lang="en-CA" sz="1500" i="1">
                            <a:latin typeface="Cambria Math" panose="02040503050406030204" pitchFamily="18" charset="0"/>
                          </a:rPr>
                          <m:t>[</m:t>
                        </m:r>
                        <m:r>
                          <a:rPr lang="en-CA" sz="1500" i="1">
                            <a:latin typeface="Cambria Math" panose="02040503050406030204" pitchFamily="18" charset="0"/>
                          </a:rPr>
                          <m:t>𝑛</m:t>
                        </m:r>
                        <m:r>
                          <a:rPr lang="en-CA" sz="1500" i="1">
                            <a:latin typeface="Cambria Math" panose="02040503050406030204" pitchFamily="18" charset="0"/>
                          </a:rPr>
                          <m:t>+</m:t>
                        </m:r>
                        <m:r>
                          <a:rPr lang="en-CA" sz="1500" i="1">
                            <a:latin typeface="Cambria Math" panose="02040503050406030204" pitchFamily="18" charset="0"/>
                          </a:rPr>
                          <m:t>𝑚𝐻</m:t>
                        </m:r>
                        <m:r>
                          <a:rPr lang="en-CA" sz="1500" i="1">
                            <a:latin typeface="Cambria Math" panose="02040503050406030204" pitchFamily="18" charset="0"/>
                          </a:rPr>
                          <m:t>]</m:t>
                        </m:r>
                      </m:oMath>
                    </m:oMathPara>
                  </a14:m>
                  <a:endParaRPr lang="en-US" sz="1500" dirty="0"/>
                </a:p>
              </p:txBody>
            </p:sp>
          </mc:Choice>
          <mc:Fallback xmlns="">
            <p:sp>
              <p:nvSpPr>
                <p:cNvPr id="18" name="TextBox 17">
                  <a:extLst>
                    <a:ext uri="{FF2B5EF4-FFF2-40B4-BE49-F238E27FC236}">
                      <a16:creationId xmlns:a16="http://schemas.microsoft.com/office/drawing/2014/main" id="{DE85E32E-3843-4534-7978-4F9C5058A20B}"/>
                    </a:ext>
                  </a:extLst>
                </p:cNvPr>
                <p:cNvSpPr txBox="1">
                  <a:spLocks noRot="1" noChangeAspect="1" noMove="1" noResize="1" noEditPoints="1" noAdjustHandles="1" noChangeArrowheads="1" noChangeShapeType="1" noTextEdit="1"/>
                </p:cNvSpPr>
                <p:nvPr/>
              </p:nvSpPr>
              <p:spPr>
                <a:xfrm>
                  <a:off x="6738706" y="4957364"/>
                  <a:ext cx="1415385" cy="731824"/>
                </a:xfrm>
                <a:prstGeom prst="rect">
                  <a:avLst/>
                </a:prstGeom>
                <a:blipFill>
                  <a:blip r:embed="rId4"/>
                  <a:stretch>
                    <a:fillRect b="-666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A6C2465-7814-F348-CA96-93552FC30A04}"/>
                    </a:ext>
                  </a:extLst>
                </p:cNvPr>
                <p:cNvSpPr txBox="1"/>
                <p:nvPr/>
              </p:nvSpPr>
              <p:spPr>
                <a:xfrm>
                  <a:off x="7689659" y="6098261"/>
                  <a:ext cx="1151245"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500" i="1">
                            <a:latin typeface="Cambria Math" panose="02040503050406030204" pitchFamily="18" charset="0"/>
                          </a:rPr>
                          <m:t>𝑤</m:t>
                        </m:r>
                        <m:r>
                          <a:rPr lang="en-CA" sz="1500" i="1">
                            <a:latin typeface="Cambria Math" panose="02040503050406030204" pitchFamily="18" charset="0"/>
                          </a:rPr>
                          <m:t>[</m:t>
                        </m:r>
                        <m:r>
                          <a:rPr lang="en-CA" sz="1500" i="1">
                            <a:latin typeface="Cambria Math" panose="02040503050406030204" pitchFamily="18" charset="0"/>
                          </a:rPr>
                          <m:t>𝑛</m:t>
                        </m:r>
                        <m:r>
                          <a:rPr lang="en-CA" sz="1500" i="1">
                            <a:latin typeface="Cambria Math" panose="02040503050406030204" pitchFamily="18" charset="0"/>
                          </a:rPr>
                          <m:t>]</m:t>
                        </m:r>
                      </m:oMath>
                    </m:oMathPara>
                  </a14:m>
                  <a:endParaRPr lang="en-US" sz="1500" dirty="0"/>
                </a:p>
              </p:txBody>
            </p:sp>
          </mc:Choice>
          <mc:Fallback xmlns="">
            <p:sp>
              <p:nvSpPr>
                <p:cNvPr id="19" name="TextBox 18">
                  <a:extLst>
                    <a:ext uri="{FF2B5EF4-FFF2-40B4-BE49-F238E27FC236}">
                      <a16:creationId xmlns:a16="http://schemas.microsoft.com/office/drawing/2014/main" id="{EA6C2465-7814-F348-CA96-93552FC30A04}"/>
                    </a:ext>
                  </a:extLst>
                </p:cNvPr>
                <p:cNvSpPr txBox="1">
                  <a:spLocks noRot="1" noChangeAspect="1" noMove="1" noResize="1" noEditPoints="1" noAdjustHandles="1" noChangeArrowheads="1" noChangeShapeType="1" noTextEdit="1"/>
                </p:cNvSpPr>
                <p:nvPr/>
              </p:nvSpPr>
              <p:spPr>
                <a:xfrm>
                  <a:off x="7689659" y="6098261"/>
                  <a:ext cx="1151245" cy="430887"/>
                </a:xfrm>
                <a:prstGeom prst="rect">
                  <a:avLst/>
                </a:prstGeom>
                <a:blipFill>
                  <a:blip r:embed="rId5"/>
                  <a:stretch>
                    <a:fillRect b="-1320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8097FE0-E77A-9441-7490-183B02B7620B}"/>
                    </a:ext>
                  </a:extLst>
                </p:cNvPr>
                <p:cNvSpPr txBox="1"/>
                <p:nvPr/>
              </p:nvSpPr>
              <p:spPr>
                <a:xfrm>
                  <a:off x="10433465" y="4926869"/>
                  <a:ext cx="1334068" cy="430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500" i="1">
                            <a:latin typeface="Cambria Math" panose="02040503050406030204" pitchFamily="18" charset="0"/>
                          </a:rPr>
                          <m:t>𝑋</m:t>
                        </m:r>
                        <m:d>
                          <m:dPr>
                            <m:ctrlPr>
                              <a:rPr lang="en-CA" sz="1500" i="1">
                                <a:latin typeface="Cambria Math" panose="02040503050406030204" pitchFamily="18" charset="0"/>
                              </a:rPr>
                            </m:ctrlPr>
                          </m:dPr>
                          <m:e>
                            <m:r>
                              <a:rPr lang="en-CA" sz="1500" i="1">
                                <a:latin typeface="Cambria Math" panose="02040503050406030204" pitchFamily="18" charset="0"/>
                              </a:rPr>
                              <m:t>𝑘</m:t>
                            </m:r>
                            <m:r>
                              <a:rPr lang="en-CA" sz="1500" i="1">
                                <a:latin typeface="Cambria Math" panose="02040503050406030204" pitchFamily="18" charset="0"/>
                              </a:rPr>
                              <m:t>, </m:t>
                            </m:r>
                            <m:r>
                              <a:rPr lang="en-CA" sz="1500" i="1">
                                <a:latin typeface="Cambria Math" panose="02040503050406030204" pitchFamily="18" charset="0"/>
                              </a:rPr>
                              <m:t>𝑚</m:t>
                            </m:r>
                          </m:e>
                        </m:d>
                      </m:oMath>
                    </m:oMathPara>
                  </a14:m>
                  <a:endParaRPr lang="en-US" sz="1500" dirty="0"/>
                </a:p>
              </p:txBody>
            </p:sp>
          </mc:Choice>
          <mc:Fallback xmlns="">
            <p:sp>
              <p:nvSpPr>
                <p:cNvPr id="21" name="TextBox 20">
                  <a:extLst>
                    <a:ext uri="{FF2B5EF4-FFF2-40B4-BE49-F238E27FC236}">
                      <a16:creationId xmlns:a16="http://schemas.microsoft.com/office/drawing/2014/main" id="{78097FE0-E77A-9441-7490-183B02B7620B}"/>
                    </a:ext>
                  </a:extLst>
                </p:cNvPr>
                <p:cNvSpPr txBox="1">
                  <a:spLocks noRot="1" noChangeAspect="1" noMove="1" noResize="1" noEditPoints="1" noAdjustHandles="1" noChangeArrowheads="1" noChangeShapeType="1" noTextEdit="1"/>
                </p:cNvSpPr>
                <p:nvPr/>
              </p:nvSpPr>
              <p:spPr>
                <a:xfrm>
                  <a:off x="10433465" y="4926869"/>
                  <a:ext cx="1334068" cy="430886"/>
                </a:xfrm>
                <a:prstGeom prst="rect">
                  <a:avLst/>
                </a:prstGeom>
                <a:blipFill>
                  <a:blip r:embed="rId6"/>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ED38A68-54AF-7F13-CCF7-AC230EBD0B9C}"/>
                  </a:ext>
                </a:extLst>
              </p:cNvPr>
              <p:cNvSpPr txBox="1"/>
              <p:nvPr/>
            </p:nvSpPr>
            <p:spPr>
              <a:xfrm>
                <a:off x="5047222" y="4355016"/>
                <a:ext cx="4037921" cy="1477328"/>
              </a:xfrm>
              <a:prstGeom prst="rect">
                <a:avLst/>
              </a:prstGeom>
              <a:noFill/>
            </p:spPr>
            <p:txBody>
              <a:bodyPr wrap="square">
                <a:spAutoFit/>
              </a:bodyPr>
              <a:lstStyle/>
              <a:p>
                <a:pPr marL="257175" indent="-257175">
                  <a:buFont typeface="Arial" panose="020B0604020202020204" pitchFamily="34" charset="0"/>
                  <a:buChar char="•"/>
                </a:pPr>
                <a14:m>
                  <m:oMath xmlns:m="http://schemas.openxmlformats.org/officeDocument/2006/math">
                    <m:r>
                      <a:rPr lang="en-US" sz="1800" i="1" dirty="0">
                        <a:latin typeface="Cambria Math" panose="02040503050406030204" pitchFamily="18" charset="0"/>
                      </a:rPr>
                      <m:t>[</m:t>
                    </m:r>
                    <m:r>
                      <a:rPr lang="en-US" sz="1800" i="1" dirty="0">
                        <a:latin typeface="Cambria Math" panose="02040503050406030204" pitchFamily="18" charset="0"/>
                      </a:rPr>
                      <m:t>𝑥</m:t>
                    </m:r>
                    <m:r>
                      <a:rPr lang="en-US" sz="1800" i="1" dirty="0">
                        <a:latin typeface="Cambria Math" panose="02040503050406030204" pitchFamily="18" charset="0"/>
                      </a:rPr>
                      <m:t>(0 + </m:t>
                    </m:r>
                    <m:r>
                      <a:rPr lang="en-US" sz="1800" i="1" dirty="0" err="1">
                        <a:latin typeface="Cambria Math" panose="02040503050406030204" pitchFamily="18" charset="0"/>
                      </a:rPr>
                      <m:t>𝑚𝐻</m:t>
                    </m:r>
                    <m:r>
                      <a:rPr lang="en-US" sz="1800" i="1" dirty="0">
                        <a:latin typeface="Cambria Math" panose="02040503050406030204" pitchFamily="18" charset="0"/>
                      </a:rPr>
                      <m:t>) : </m:t>
                    </m:r>
                    <m:r>
                      <a:rPr lang="en-US" sz="1800" i="1" dirty="0">
                        <a:latin typeface="Cambria Math" panose="02040503050406030204" pitchFamily="18" charset="0"/>
                      </a:rPr>
                      <m:t>𝑥</m:t>
                    </m:r>
                    <m:r>
                      <a:rPr lang="en-US" sz="1800" i="1" dirty="0">
                        <a:latin typeface="Cambria Math" panose="02040503050406030204" pitchFamily="18" charset="0"/>
                      </a:rPr>
                      <m:t>(</m:t>
                    </m:r>
                    <m:r>
                      <a:rPr lang="en-US" sz="1800" i="1" dirty="0">
                        <a:latin typeface="Cambria Math" panose="02040503050406030204" pitchFamily="18" charset="0"/>
                      </a:rPr>
                      <m:t>𝑁</m:t>
                    </m:r>
                    <m:r>
                      <a:rPr lang="en-US" sz="1800" i="1" dirty="0">
                        <a:latin typeface="Cambria Math" panose="02040503050406030204" pitchFamily="18" charset="0"/>
                      </a:rPr>
                      <m:t> − 1 + </m:t>
                    </m:r>
                    <m:r>
                      <a:rPr lang="en-US" sz="1800" i="1" dirty="0" err="1">
                        <a:latin typeface="Cambria Math" panose="02040503050406030204" pitchFamily="18" charset="0"/>
                      </a:rPr>
                      <m:t>𝑚𝐻</m:t>
                    </m:r>
                    <m:r>
                      <a:rPr lang="en-US" sz="1800" i="1" dirty="0">
                        <a:latin typeface="Cambria Math" panose="02040503050406030204" pitchFamily="18" charset="0"/>
                      </a:rPr>
                      <m:t>)] </m:t>
                    </m:r>
                  </m:oMath>
                </a14:m>
                <a:r>
                  <a:rPr lang="en-US" sz="1800" dirty="0"/>
                  <a:t>is a segment of </a:t>
                </a:r>
                <a14:m>
                  <m:oMath xmlns:m="http://schemas.openxmlformats.org/officeDocument/2006/math">
                    <m:r>
                      <a:rPr lang="en-US" sz="1800" i="1" dirty="0">
                        <a:latin typeface="Cambria Math" panose="02040503050406030204" pitchFamily="18" charset="0"/>
                      </a:rPr>
                      <m:t>𝑥</m:t>
                    </m:r>
                  </m:oMath>
                </a14:m>
                <a:r>
                  <a:rPr lang="en-US" sz="1800" dirty="0"/>
                  <a:t> </a:t>
                </a:r>
              </a:p>
              <a:p>
                <a:pPr marL="257175" indent="-257175">
                  <a:buFont typeface="Arial" panose="020B0604020202020204" pitchFamily="34" charset="0"/>
                  <a:buChar char="•"/>
                </a:pPr>
                <a14:m>
                  <m:oMath xmlns:m="http://schemas.openxmlformats.org/officeDocument/2006/math">
                    <m:r>
                      <a:rPr lang="en-US" sz="1800" i="1" dirty="0">
                        <a:latin typeface="Cambria Math" panose="02040503050406030204" pitchFamily="18" charset="0"/>
                      </a:rPr>
                      <m:t>𝐻</m:t>
                    </m:r>
                    <m:r>
                      <a:rPr lang="en-US" sz="1800" i="1" dirty="0">
                        <a:latin typeface="Cambria Math" panose="02040503050406030204" pitchFamily="18" charset="0"/>
                      </a:rPr>
                      <m:t> ≥ 0 </m:t>
                    </m:r>
                  </m:oMath>
                </a14:m>
                <a:r>
                  <a:rPr lang="en-US" sz="1800" dirty="0"/>
                  <a:t>is called hop size, which is a shift parameter. </a:t>
                </a:r>
              </a:p>
              <a:p>
                <a:pPr marL="257175" indent="-257175">
                  <a:buFont typeface="Arial" panose="020B0604020202020204" pitchFamily="34" charset="0"/>
                  <a:buChar char="•"/>
                </a:pPr>
                <a14:m>
                  <m:oMath xmlns:m="http://schemas.openxmlformats.org/officeDocument/2006/math">
                    <m:r>
                      <a:rPr lang="en-US" sz="1800" i="1" dirty="0">
                        <a:latin typeface="Cambria Math" panose="02040503050406030204" pitchFamily="18" charset="0"/>
                      </a:rPr>
                      <m:t>𝑚</m:t>
                    </m:r>
                  </m:oMath>
                </a14:m>
                <a:r>
                  <a:rPr lang="en-US" sz="1800" dirty="0"/>
                  <a:t> is the frame index</a:t>
                </a:r>
              </a:p>
            </p:txBody>
          </p:sp>
        </mc:Choice>
        <mc:Fallback xmlns="">
          <p:sp>
            <p:nvSpPr>
              <p:cNvPr id="5" name="TextBox 4">
                <a:extLst>
                  <a:ext uri="{FF2B5EF4-FFF2-40B4-BE49-F238E27FC236}">
                    <a16:creationId xmlns:a16="http://schemas.microsoft.com/office/drawing/2014/main" id="{3ED38A68-54AF-7F13-CCF7-AC230EBD0B9C}"/>
                  </a:ext>
                </a:extLst>
              </p:cNvPr>
              <p:cNvSpPr txBox="1">
                <a:spLocks noRot="1" noChangeAspect="1" noMove="1" noResize="1" noEditPoints="1" noAdjustHandles="1" noChangeArrowheads="1" noChangeShapeType="1" noTextEdit="1"/>
              </p:cNvSpPr>
              <p:nvPr/>
            </p:nvSpPr>
            <p:spPr>
              <a:xfrm>
                <a:off x="5047222" y="4355016"/>
                <a:ext cx="4037921" cy="1477328"/>
              </a:xfrm>
              <a:prstGeom prst="rect">
                <a:avLst/>
              </a:prstGeom>
              <a:blipFill>
                <a:blip r:embed="rId7"/>
                <a:stretch>
                  <a:fillRect l="-1057" t="-2058" r="-906" b="-5350"/>
                </a:stretch>
              </a:blipFill>
            </p:spPr>
            <p:txBody>
              <a:bodyPr/>
              <a:lstStyle/>
              <a:p>
                <a:r>
                  <a:rPr lang="en-CA">
                    <a:noFill/>
                  </a:rPr>
                  <a:t> </a:t>
                </a:r>
              </a:p>
            </p:txBody>
          </p:sp>
        </mc:Fallback>
      </mc:AlternateContent>
    </p:spTree>
    <p:extLst>
      <p:ext uri="{BB962C8B-B14F-4D97-AF65-F5344CB8AC3E}">
        <p14:creationId xmlns:p14="http://schemas.microsoft.com/office/powerpoint/2010/main" val="7169623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B4DED-2400-A472-1EB3-5511E0476CC8}"/>
              </a:ext>
            </a:extLst>
          </p:cNvPr>
          <p:cNvSpPr>
            <a:spLocks noGrp="1"/>
          </p:cNvSpPr>
          <p:nvPr>
            <p:ph type="title"/>
          </p:nvPr>
        </p:nvSpPr>
        <p:spPr/>
        <p:txBody>
          <a:bodyPr/>
          <a:lstStyle/>
          <a:p>
            <a:r>
              <a:rPr lang="en-US" dirty="0"/>
              <a:t>Hardware block diagram of the BP device</a:t>
            </a:r>
          </a:p>
        </p:txBody>
      </p:sp>
      <p:pic>
        <p:nvPicPr>
          <p:cNvPr id="11" name="Content Placeholder 10" descr="Diagram&#10;&#10;Description automatically generated">
            <a:extLst>
              <a:ext uri="{FF2B5EF4-FFF2-40B4-BE49-F238E27FC236}">
                <a16:creationId xmlns:a16="http://schemas.microsoft.com/office/drawing/2014/main" id="{5CA4D985-CC25-8F45-3BC8-442A84B29C6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55654" y="2226469"/>
            <a:ext cx="5432693" cy="3263504"/>
          </a:xfrm>
        </p:spPr>
      </p:pic>
    </p:spTree>
    <p:extLst>
      <p:ext uri="{BB962C8B-B14F-4D97-AF65-F5344CB8AC3E}">
        <p14:creationId xmlns:p14="http://schemas.microsoft.com/office/powerpoint/2010/main" val="26693592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10A4-E8B4-5C67-52B2-23A80449252A}"/>
              </a:ext>
            </a:extLst>
          </p:cNvPr>
          <p:cNvSpPr>
            <a:spLocks noGrp="1"/>
          </p:cNvSpPr>
          <p:nvPr>
            <p:ph type="title"/>
          </p:nvPr>
        </p:nvSpPr>
        <p:spPr/>
        <p:txBody>
          <a:bodyPr/>
          <a:lstStyle/>
          <a:p>
            <a:r>
              <a:rPr lang="en-US" dirty="0"/>
              <a:t>A circuit model of the </a:t>
            </a:r>
            <a:r>
              <a:rPr lang="en-US" dirty="0" err="1"/>
              <a:t>oscillometric</a:t>
            </a:r>
            <a:r>
              <a:rPr lang="en-US" dirty="0"/>
              <a:t> system</a:t>
            </a:r>
          </a:p>
        </p:txBody>
      </p:sp>
      <p:pic>
        <p:nvPicPr>
          <p:cNvPr id="15" name="Content Placeholder 14" descr="Diagram, schematic&#10;&#10;Description automatically generated">
            <a:extLst>
              <a:ext uri="{FF2B5EF4-FFF2-40B4-BE49-F238E27FC236}">
                <a16:creationId xmlns:a16="http://schemas.microsoft.com/office/drawing/2014/main" id="{FA03526E-BE21-0280-66C2-8BC2E12B0C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787352"/>
            <a:ext cx="7886700" cy="2141738"/>
          </a:xfrm>
        </p:spPr>
      </p:pic>
    </p:spTree>
    <p:extLst>
      <p:ext uri="{BB962C8B-B14F-4D97-AF65-F5344CB8AC3E}">
        <p14:creationId xmlns:p14="http://schemas.microsoft.com/office/powerpoint/2010/main" val="10607428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DB41-FBE7-9650-924B-F6E6EC7D56C1}"/>
              </a:ext>
            </a:extLst>
          </p:cNvPr>
          <p:cNvSpPr>
            <a:spLocks noGrp="1"/>
          </p:cNvSpPr>
          <p:nvPr>
            <p:ph type="title"/>
          </p:nvPr>
        </p:nvSpPr>
        <p:spPr/>
        <p:txBody>
          <a:bodyPr/>
          <a:lstStyle/>
          <a:p>
            <a:r>
              <a:rPr lang="en-CA" dirty="0"/>
              <a:t>Probabilistic modeling of the problem</a:t>
            </a:r>
          </a:p>
        </p:txBody>
      </p:sp>
      <p:sp>
        <p:nvSpPr>
          <p:cNvPr id="8" name="Content Placeholder 7">
            <a:extLst>
              <a:ext uri="{FF2B5EF4-FFF2-40B4-BE49-F238E27FC236}">
                <a16:creationId xmlns:a16="http://schemas.microsoft.com/office/drawing/2014/main" id="{6A4A434F-C3DE-9CFE-31A0-BFDB040DCC34}"/>
              </a:ext>
            </a:extLst>
          </p:cNvPr>
          <p:cNvSpPr>
            <a:spLocks noGrp="1"/>
          </p:cNvSpPr>
          <p:nvPr>
            <p:ph idx="1"/>
          </p:nvPr>
        </p:nvSpPr>
        <p:spPr/>
        <p:txBody>
          <a:bodyPr/>
          <a:lstStyle/>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with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pm.Model</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as Q_2_model:</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mean =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pm.Normal</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('Mu', mu=299.9,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sd</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=1)</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std =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pm.Uniform</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('Sigma', lower=0, upper=2)</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y=</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pm.Normal</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y_estimate</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mu=mean,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sd</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=std, observed=Speed)</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start =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pm.find_MAP</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step =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pm.NUTS</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trace0 =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pm.sample</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(2000, step, start,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random_seed</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=123,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progressbar</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=True)</a:t>
            </a:r>
          </a:p>
          <a:p>
            <a:pPr marL="0" indent="0">
              <a:spcBef>
                <a:spcPts val="0"/>
              </a:spcBef>
              <a:spcAft>
                <a:spcPts val="0"/>
              </a:spcAft>
              <a:buNone/>
            </a:pP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CA" sz="1200" kern="100" dirty="0" err="1">
                <a:effectLst/>
                <a:latin typeface="Calibri" panose="020F0502020204030204" pitchFamily="34" charset="0"/>
                <a:ea typeface="Calibri" panose="020F0502020204030204" pitchFamily="34" charset="0"/>
                <a:cs typeface="Times New Roman" panose="02020603050405020304" pitchFamily="18" charset="0"/>
              </a:rPr>
              <a:t>pm.traceplot</a:t>
            </a:r>
            <a:r>
              <a:rPr lang="en-CA" sz="1200" kern="100" dirty="0">
                <a:effectLst/>
                <a:latin typeface="Calibri" panose="020F0502020204030204" pitchFamily="34" charset="0"/>
                <a:ea typeface="Calibri" panose="020F0502020204030204" pitchFamily="34" charset="0"/>
                <a:cs typeface="Times New Roman" panose="02020603050405020304" pitchFamily="18" charset="0"/>
              </a:rPr>
              <a:t>(trace0)</a:t>
            </a:r>
            <a:endParaRPr lang="en-CA"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pic>
        <p:nvPicPr>
          <p:cNvPr id="4102" name="Picture 6">
            <a:extLst>
              <a:ext uri="{FF2B5EF4-FFF2-40B4-BE49-F238E27FC236}">
                <a16:creationId xmlns:a16="http://schemas.microsoft.com/office/drawing/2014/main" id="{CD4C1166-186B-EC07-47C8-8B425688C5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419" y="3687418"/>
            <a:ext cx="8153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D54C060-180E-17CF-5D18-5B13E3A29A14}"/>
              </a:ext>
            </a:extLst>
          </p:cNvPr>
          <p:cNvPicPr>
            <a:picLocks noChangeAspect="1"/>
          </p:cNvPicPr>
          <p:nvPr/>
        </p:nvPicPr>
        <p:blipFill>
          <a:blip r:embed="rId3"/>
          <a:stretch>
            <a:fillRect/>
          </a:stretch>
        </p:blipFill>
        <p:spPr>
          <a:xfrm>
            <a:off x="3895730" y="1700808"/>
            <a:ext cx="5169166" cy="819192"/>
          </a:xfrm>
          <a:prstGeom prst="rect">
            <a:avLst/>
          </a:prstGeom>
        </p:spPr>
      </p:pic>
    </p:spTree>
    <p:extLst>
      <p:ext uri="{BB962C8B-B14F-4D97-AF65-F5344CB8AC3E}">
        <p14:creationId xmlns:p14="http://schemas.microsoft.com/office/powerpoint/2010/main" val="4541465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AB5F2-E1B9-7359-C7C3-E0CD5DC3AB65}"/>
              </a:ext>
            </a:extLst>
          </p:cNvPr>
          <p:cNvSpPr>
            <a:spLocks noGrp="1"/>
          </p:cNvSpPr>
          <p:nvPr>
            <p:ph type="title"/>
          </p:nvPr>
        </p:nvSpPr>
        <p:spPr/>
        <p:txBody>
          <a:bodyPr/>
          <a:lstStyle/>
          <a:p>
            <a:r>
              <a:rPr lang="en-CA" dirty="0"/>
              <a:t>Probabilistic programming</a:t>
            </a:r>
          </a:p>
        </p:txBody>
      </p:sp>
      <p:sp>
        <p:nvSpPr>
          <p:cNvPr id="3" name="Content Placeholder 2">
            <a:extLst>
              <a:ext uri="{FF2B5EF4-FFF2-40B4-BE49-F238E27FC236}">
                <a16:creationId xmlns:a16="http://schemas.microsoft.com/office/drawing/2014/main" id="{681C3A5F-8258-B486-C165-DABBA57BBA83}"/>
              </a:ext>
            </a:extLst>
          </p:cNvPr>
          <p:cNvSpPr>
            <a:spLocks noGrp="1"/>
          </p:cNvSpPr>
          <p:nvPr>
            <p:ph idx="1"/>
          </p:nvPr>
        </p:nvSpPr>
        <p:spPr/>
        <p:txBody>
          <a:bodyPr/>
          <a:lstStyle/>
          <a:p>
            <a:pPr algn="l">
              <a:buFont typeface="Arial" panose="020B0604020202020204" pitchFamily="34" charset="0"/>
              <a:buChar char="•"/>
            </a:pPr>
            <a:r>
              <a:rPr lang="en-CA" b="0" i="0" dirty="0">
                <a:effectLst/>
                <a:highlight>
                  <a:srgbClr val="FFFFFF"/>
                </a:highlight>
                <a:latin typeface="var(--jp-content-font-family)"/>
              </a:rPr>
              <a:t>Probabilistic Programming  is the field which unifies general purpose modelling with probabilistic modeling. It helps create systems which help make decisions when uncertainty is present. </a:t>
            </a:r>
            <a:endParaRPr lang="en-CA" dirty="0">
              <a:highlight>
                <a:srgbClr val="FFFFFF"/>
              </a:highlight>
              <a:latin typeface="var(--jp-content-font-family)"/>
            </a:endParaRPr>
          </a:p>
          <a:p>
            <a:pPr algn="l">
              <a:buFont typeface="Arial" panose="020B0604020202020204" pitchFamily="34" charset="0"/>
              <a:buChar char="•"/>
            </a:pPr>
            <a:r>
              <a:rPr lang="en-CA" b="0" i="0" dirty="0">
                <a:effectLst/>
                <a:highlight>
                  <a:srgbClr val="FFFFFF"/>
                </a:highlight>
                <a:latin typeface="var(--jp-content-font-family)"/>
              </a:rPr>
              <a:t>Probabilistic Programming Languages (PPL)  are high level programming languages which have been designed to define probabilistic models followed by automatically solving those models. They are very expressive and adjustable. Some examples of these are - Stan, PyMC5</a:t>
            </a:r>
          </a:p>
          <a:p>
            <a:pPr algn="l"/>
            <a:r>
              <a:rPr lang="en-CA" b="0" i="0" dirty="0">
                <a:effectLst/>
                <a:highlight>
                  <a:srgbClr val="FFFFFF"/>
                </a:highlight>
                <a:latin typeface="var(--jp-content-font-family)"/>
              </a:rPr>
              <a:t>Probabilistic Programming languages do all the heavy lifting for us through their inference algorithms, which keep on readjusting the associated probabilities every time new data comes in. This can vastly reduce the time and effort associated with implementing new models and understanding data.</a:t>
            </a:r>
          </a:p>
          <a:p>
            <a:endParaRPr lang="en-CA" dirty="0"/>
          </a:p>
        </p:txBody>
      </p:sp>
    </p:spTree>
    <p:extLst>
      <p:ext uri="{BB962C8B-B14F-4D97-AF65-F5344CB8AC3E}">
        <p14:creationId xmlns:p14="http://schemas.microsoft.com/office/powerpoint/2010/main" val="4131412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B135B6-DB8D-A66A-08DC-B5E943548358}"/>
              </a:ext>
            </a:extLst>
          </p:cNvPr>
          <p:cNvSpPr>
            <a:spLocks noGrp="1"/>
          </p:cNvSpPr>
          <p:nvPr>
            <p:ph type="title"/>
          </p:nvPr>
        </p:nvSpPr>
        <p:spPr/>
        <p:txBody>
          <a:bodyPr/>
          <a:lstStyle/>
          <a:p>
            <a:r>
              <a:rPr lang="en-CA" dirty="0"/>
              <a:t>About this workshop</a:t>
            </a:r>
          </a:p>
        </p:txBody>
      </p:sp>
      <p:sp>
        <p:nvSpPr>
          <p:cNvPr id="6" name="Content Placeholder 5">
            <a:extLst>
              <a:ext uri="{FF2B5EF4-FFF2-40B4-BE49-F238E27FC236}">
                <a16:creationId xmlns:a16="http://schemas.microsoft.com/office/drawing/2014/main" id="{1D741070-CA31-4A6B-6E18-F761A5CDE7F1}"/>
              </a:ext>
            </a:extLst>
          </p:cNvPr>
          <p:cNvSpPr>
            <a:spLocks noGrp="1"/>
          </p:cNvSpPr>
          <p:nvPr>
            <p:ph idx="1"/>
          </p:nvPr>
        </p:nvSpPr>
        <p:spPr>
          <a:xfrm>
            <a:off x="395536" y="1700807"/>
            <a:ext cx="8084230" cy="4096143"/>
          </a:xfrm>
        </p:spPr>
        <p:txBody>
          <a:bodyPr/>
          <a:lstStyle/>
          <a:p>
            <a:r>
              <a:rPr lang="en-CA" sz="1400" b="0" i="0" u="none" strike="noStrike" baseline="0" dirty="0">
                <a:latin typeface="+mn-lt"/>
              </a:rPr>
              <a:t>Professionals and researchers interested in quantifying uncertainties in complex systems. </a:t>
            </a:r>
          </a:p>
          <a:p>
            <a:r>
              <a:rPr lang="en-US" sz="1400" dirty="0">
                <a:effectLst/>
                <a:latin typeface="+mn-lt"/>
                <a:ea typeface="Calibri" panose="020F0502020204030204" pitchFamily="34" charset="0"/>
                <a:cs typeface="Times New Roman" panose="02020603050405020304" pitchFamily="18" charset="0"/>
              </a:rPr>
              <a:t>Workshop Objectives:</a:t>
            </a:r>
            <a:endParaRPr lang="en-CA" sz="1400" dirty="0">
              <a:effectLst/>
              <a:latin typeface="+mn-lt"/>
              <a:ea typeface="Calibri" panose="020F0502020204030204" pitchFamily="34" charset="0"/>
              <a:cs typeface="Times New Roman" panose="02020603050405020304" pitchFamily="18" charset="0"/>
            </a:endParaRPr>
          </a:p>
          <a:p>
            <a:pPr marL="800100" lvl="1" indent="-342900">
              <a:buFont typeface="+mj-lt"/>
              <a:buAutoNum type="arabicPeriod"/>
            </a:pPr>
            <a:r>
              <a:rPr lang="en-CA" sz="1400" b="0" i="0" u="none" strike="noStrike" baseline="0" dirty="0">
                <a:latin typeface="+mn-lt"/>
              </a:rPr>
              <a:t>End-to-End System Modeling:</a:t>
            </a:r>
          </a:p>
          <a:p>
            <a:pPr lvl="1"/>
            <a:r>
              <a:rPr lang="en-CA" sz="1400" b="0" i="0" u="none" strike="noStrike" baseline="0" dirty="0">
                <a:latin typeface="+mn-lt"/>
              </a:rPr>
              <a:t>Explore the unique approach of end-to-end models, encompassing the transducer-human body interface, circuits, and signal processing algorithms.</a:t>
            </a:r>
          </a:p>
          <a:p>
            <a:pPr lvl="1"/>
            <a:r>
              <a:rPr lang="en-CA" sz="1400" b="0" i="0" u="none" strike="noStrike" baseline="0" dirty="0">
                <a:latin typeface="+mn-lt"/>
              </a:rPr>
              <a:t>Understand how physiological parameters and design choices impact device performance.</a:t>
            </a:r>
          </a:p>
          <a:p>
            <a:pPr marL="457200" lvl="1" indent="0">
              <a:buNone/>
            </a:pPr>
            <a:r>
              <a:rPr lang="en-CA" sz="1400" b="0" i="0" u="none" strike="noStrike" baseline="0" dirty="0">
                <a:latin typeface="+mn-lt"/>
              </a:rPr>
              <a:t>2. Hands-On Simulation:</a:t>
            </a:r>
          </a:p>
          <a:p>
            <a:pPr lvl="1"/>
            <a:r>
              <a:rPr lang="en-CA" sz="1400" b="0" i="0" u="none" strike="noStrike" baseline="0" dirty="0">
                <a:latin typeface="+mn-lt"/>
              </a:rPr>
              <a:t>Demonstrate the use of basic </a:t>
            </a:r>
            <a:r>
              <a:rPr lang="en-CA" sz="1400" b="0" i="0" u="none" strike="noStrike" baseline="0" dirty="0" err="1">
                <a:latin typeface="+mn-lt"/>
              </a:rPr>
              <a:t>Matlab</a:t>
            </a:r>
            <a:r>
              <a:rPr lang="en-CA" sz="1400" b="0" i="0" u="none" strike="noStrike" baseline="0" dirty="0">
                <a:latin typeface="+mn-lt"/>
              </a:rPr>
              <a:t>®/Simulink® functionalities to explore system behavior.</a:t>
            </a:r>
          </a:p>
          <a:p>
            <a:pPr lvl="1"/>
            <a:r>
              <a:rPr lang="en-CA" sz="1400" b="0" i="0" u="none" strike="noStrike" baseline="0" dirty="0">
                <a:latin typeface="+mn-lt"/>
              </a:rPr>
              <a:t>Provide participants with hands-on experience by sharing relevant code for simulation.</a:t>
            </a:r>
          </a:p>
          <a:p>
            <a:pPr marL="457200" lvl="1" indent="0">
              <a:buNone/>
            </a:pPr>
            <a:r>
              <a:rPr lang="en-CA" sz="1400" b="0" i="0" u="none" strike="noStrike" baseline="0" dirty="0">
                <a:latin typeface="+mn-lt"/>
              </a:rPr>
              <a:t>3. Introduction to Uncertainty Quantification and Sensitivity Analysis:</a:t>
            </a:r>
          </a:p>
          <a:p>
            <a:pPr lvl="1"/>
            <a:r>
              <a:rPr lang="en-CA" sz="1400" b="0" i="0" u="none" strike="noStrike" baseline="0" dirty="0">
                <a:latin typeface="+mn-lt"/>
              </a:rPr>
              <a:t>Understand how to evaluate different design choices through uncertainty quantification and sensitivity analysis.</a:t>
            </a:r>
          </a:p>
          <a:p>
            <a:pPr lvl="1"/>
            <a:r>
              <a:rPr lang="en-CA" sz="1400" b="0" i="0" u="none" strike="noStrike" baseline="0" dirty="0">
                <a:latin typeface="+mn-lt"/>
              </a:rPr>
              <a:t>Discuss the crucial role of these analyses in designing robust and reliable monitoring devices.</a:t>
            </a:r>
          </a:p>
        </p:txBody>
      </p:sp>
    </p:spTree>
    <p:extLst>
      <p:ext uri="{BB962C8B-B14F-4D97-AF65-F5344CB8AC3E}">
        <p14:creationId xmlns:p14="http://schemas.microsoft.com/office/powerpoint/2010/main" val="3457728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EEA8-A9CF-C59A-CC7E-3267E0F01BEA}"/>
              </a:ext>
            </a:extLst>
          </p:cNvPr>
          <p:cNvSpPr>
            <a:spLocks noGrp="1"/>
          </p:cNvSpPr>
          <p:nvPr>
            <p:ph type="title"/>
          </p:nvPr>
        </p:nvSpPr>
        <p:spPr/>
        <p:txBody>
          <a:bodyPr/>
          <a:lstStyle/>
          <a:p>
            <a:r>
              <a:rPr lang="en-CA" dirty="0"/>
              <a:t>Resources for this workshop</a:t>
            </a:r>
          </a:p>
        </p:txBody>
      </p:sp>
      <p:sp>
        <p:nvSpPr>
          <p:cNvPr id="3" name="Content Placeholder 2">
            <a:extLst>
              <a:ext uri="{FF2B5EF4-FFF2-40B4-BE49-F238E27FC236}">
                <a16:creationId xmlns:a16="http://schemas.microsoft.com/office/drawing/2014/main" id="{1E206A37-1CD7-6881-1F01-F0A10A8B7150}"/>
              </a:ext>
            </a:extLst>
          </p:cNvPr>
          <p:cNvSpPr>
            <a:spLocks noGrp="1"/>
          </p:cNvSpPr>
          <p:nvPr>
            <p:ph sz="half" idx="1"/>
          </p:nvPr>
        </p:nvSpPr>
        <p:spPr/>
        <p:txBody>
          <a:bodyPr/>
          <a:lstStyle/>
          <a:p>
            <a:r>
              <a:rPr lang="en-CA" sz="1800" dirty="0"/>
              <a:t>Book: Pervasive Cardiovascular and Respiratory monitoring devices: Model-based Design</a:t>
            </a:r>
          </a:p>
          <a:p>
            <a:r>
              <a:rPr lang="en-CA" sz="1800" dirty="0"/>
              <a:t>Simulation and modeling of biomedical devices</a:t>
            </a:r>
          </a:p>
          <a:p>
            <a:r>
              <a:rPr lang="en-CA" sz="1800" dirty="0"/>
              <a:t>Uncertainty quantification and sensitivity analysis</a:t>
            </a:r>
          </a:p>
          <a:p>
            <a:endParaRPr lang="en-CA" sz="2000" dirty="0"/>
          </a:p>
          <a:p>
            <a:endParaRPr lang="en-CA" sz="2000" dirty="0"/>
          </a:p>
        </p:txBody>
      </p:sp>
      <p:sp>
        <p:nvSpPr>
          <p:cNvPr id="4" name="Content Placeholder 3">
            <a:extLst>
              <a:ext uri="{FF2B5EF4-FFF2-40B4-BE49-F238E27FC236}">
                <a16:creationId xmlns:a16="http://schemas.microsoft.com/office/drawing/2014/main" id="{274F267F-536C-DB47-A610-638E46B95F38}"/>
              </a:ext>
            </a:extLst>
          </p:cNvPr>
          <p:cNvSpPr>
            <a:spLocks noGrp="1"/>
          </p:cNvSpPr>
          <p:nvPr>
            <p:ph sz="half" idx="2"/>
          </p:nvPr>
        </p:nvSpPr>
        <p:spPr/>
        <p:txBody>
          <a:bodyPr/>
          <a:lstStyle/>
          <a:p>
            <a:pPr algn="l">
              <a:buFont typeface="Arial" panose="020B0604020202020204" pitchFamily="34" charset="0"/>
              <a:buChar char="•"/>
            </a:pPr>
            <a:r>
              <a:rPr lang="en-CA" sz="2000" b="0" i="0" dirty="0">
                <a:solidFill>
                  <a:srgbClr val="000000"/>
                </a:solidFill>
                <a:effectLst/>
                <a:highlight>
                  <a:srgbClr val="FFFFFF"/>
                </a:highlight>
                <a:latin typeface="Calibri" panose="020F0502020204030204" pitchFamily="34" charset="0"/>
              </a:rPr>
              <a:t>Resources for this tutorial</a:t>
            </a:r>
          </a:p>
          <a:p>
            <a:pPr lvl="1">
              <a:buFont typeface="Arial" panose="020B0604020202020204" pitchFamily="34" charset="0"/>
              <a:buChar char="•"/>
            </a:pPr>
            <a:r>
              <a:rPr lang="en-CA" sz="1800" dirty="0">
                <a:effectLst/>
                <a:latin typeface="Calibri" panose="020F0502020204030204" pitchFamily="34" charset="0"/>
                <a:hlinkClick r:id="rId2"/>
              </a:rPr>
              <a:t>https://github.com/Health-Devices/EMBC_Bolic</a:t>
            </a:r>
            <a:endParaRPr lang="en-CA" sz="1800" dirty="0">
              <a:effectLst/>
              <a:latin typeface="Calibri" panose="020F0502020204030204" pitchFamily="34" charset="0"/>
            </a:endParaRPr>
          </a:p>
          <a:p>
            <a:pPr lvl="1">
              <a:buFont typeface="Arial" panose="020B0604020202020204" pitchFamily="34" charset="0"/>
              <a:buChar char="•"/>
            </a:pPr>
            <a:r>
              <a:rPr lang="en-CA" sz="1800" b="0" i="0" dirty="0" err="1">
                <a:solidFill>
                  <a:srgbClr val="000000"/>
                </a:solidFill>
                <a:highlight>
                  <a:srgbClr val="FFFFFF"/>
                </a:highlight>
                <a:latin typeface="Calibri" panose="020F0502020204030204" pitchFamily="34" charset="0"/>
              </a:rPr>
              <a:t>Matlab</a:t>
            </a:r>
            <a:r>
              <a:rPr lang="en-CA" sz="1800" b="0" i="0" dirty="0">
                <a:solidFill>
                  <a:srgbClr val="000000"/>
                </a:solidFill>
                <a:highlight>
                  <a:srgbClr val="FFFFFF"/>
                </a:highlight>
                <a:latin typeface="Calibri" panose="020F0502020204030204" pitchFamily="34" charset="0"/>
              </a:rPr>
              <a:t> Online only for several days </a:t>
            </a:r>
            <a:r>
              <a:rPr lang="en-CA" sz="1800" dirty="0">
                <a:solidFill>
                  <a:srgbClr val="000000"/>
                </a:solidFill>
                <a:highlight>
                  <a:srgbClr val="FFFFFF"/>
                </a:highlight>
                <a:latin typeface="Calibri" panose="020F0502020204030204" pitchFamily="34" charset="0"/>
              </a:rPr>
              <a:t>after the tutorial: </a:t>
            </a:r>
            <a:r>
              <a:rPr lang="en-US" sz="1800" u="sng" dirty="0">
                <a:solidFill>
                  <a:srgbClr val="0563C1"/>
                </a:solidFill>
                <a:effectLst/>
                <a:latin typeface="Aptos" panose="020B0004020202020204" pitchFamily="34" charset="0"/>
                <a:ea typeface="Calibri" panose="020F0502020204030204" pitchFamily="34" charset="0"/>
                <a:cs typeface="Arial" panose="020B0604020202020204" pitchFamily="34" charset="0"/>
                <a:hlinkClick r:id="rId3"/>
              </a:rPr>
              <a:t>https://www.mathworks.com/licensecenter/classroom/4469902/</a:t>
            </a:r>
            <a:endParaRPr lang="en-CA" sz="1600" b="0" i="0" dirty="0">
              <a:solidFill>
                <a:srgbClr val="000000"/>
              </a:solidFill>
              <a:effectLst/>
              <a:highlight>
                <a:srgbClr val="FFFFFF"/>
              </a:highlight>
              <a:latin typeface="Calibri" panose="020F0502020204030204" pitchFamily="34" charset="0"/>
            </a:endParaRPr>
          </a:p>
          <a:p>
            <a:pPr algn="l">
              <a:buFont typeface="Arial" panose="020B0604020202020204" pitchFamily="34" charset="0"/>
              <a:buChar char="•"/>
            </a:pPr>
            <a:r>
              <a:rPr lang="en-CA" sz="2000" b="0" i="0" dirty="0">
                <a:solidFill>
                  <a:srgbClr val="000000"/>
                </a:solidFill>
                <a:effectLst/>
                <a:highlight>
                  <a:srgbClr val="FFFFFF"/>
                </a:highlight>
                <a:latin typeface="Calibri" panose="020F0502020204030204" pitchFamily="34" charset="0"/>
              </a:rPr>
              <a:t>Book resources:</a:t>
            </a:r>
          </a:p>
          <a:p>
            <a:pPr lvl="1">
              <a:buFont typeface="Arial" panose="020B0604020202020204" pitchFamily="34" charset="0"/>
              <a:buChar char="•"/>
            </a:pPr>
            <a:r>
              <a:rPr lang="en-CA" sz="1800" b="0" i="0" dirty="0">
                <a:solidFill>
                  <a:srgbClr val="000000"/>
                </a:solidFill>
                <a:effectLst/>
                <a:highlight>
                  <a:srgbClr val="FFFFFF"/>
                </a:highlight>
                <a:latin typeface="Calibri" panose="020F0502020204030204" pitchFamily="34" charset="0"/>
              </a:rPr>
              <a:t>To download all </a:t>
            </a:r>
            <a:r>
              <a:rPr lang="en-CA" sz="1800" b="0" i="0" dirty="0" err="1">
                <a:solidFill>
                  <a:srgbClr val="000000"/>
                </a:solidFill>
                <a:effectLst/>
                <a:highlight>
                  <a:srgbClr val="FFFFFF"/>
                </a:highlight>
                <a:latin typeface="Calibri" panose="020F0502020204030204" pitchFamily="34" charset="0"/>
              </a:rPr>
              <a:t>Matlab</a:t>
            </a:r>
            <a:r>
              <a:rPr lang="en-CA" sz="1800" b="0" i="0" dirty="0">
                <a:solidFill>
                  <a:srgbClr val="000000"/>
                </a:solidFill>
                <a:effectLst/>
                <a:highlight>
                  <a:srgbClr val="FFFFFF"/>
                </a:highlight>
                <a:latin typeface="Calibri" panose="020F0502020204030204" pitchFamily="34" charset="0"/>
              </a:rPr>
              <a:t> code and </a:t>
            </a:r>
            <a:r>
              <a:rPr lang="en-CA" sz="1800" b="0" i="0" dirty="0" err="1">
                <a:solidFill>
                  <a:srgbClr val="000000"/>
                </a:solidFill>
                <a:effectLst/>
                <a:highlight>
                  <a:srgbClr val="FFFFFF"/>
                </a:highlight>
                <a:latin typeface="Calibri" panose="020F0502020204030204" pitchFamily="34" charset="0"/>
              </a:rPr>
              <a:t>Simscape</a:t>
            </a:r>
            <a:r>
              <a:rPr lang="en-CA" sz="1800" b="0" i="0" dirty="0">
                <a:solidFill>
                  <a:srgbClr val="000000"/>
                </a:solidFill>
                <a:effectLst/>
                <a:highlight>
                  <a:srgbClr val="FFFFFF"/>
                </a:highlight>
                <a:latin typeface="Calibri" panose="020F0502020204030204" pitchFamily="34" charset="0"/>
              </a:rPr>
              <a:t> models, please go to </a:t>
            </a:r>
            <a:r>
              <a:rPr lang="en-CA" sz="1800" b="0" i="0" dirty="0">
                <a:solidFill>
                  <a:srgbClr val="000000"/>
                </a:solidFill>
                <a:effectLst/>
                <a:highlight>
                  <a:srgbClr val="FFFFFF"/>
                </a:highlight>
                <a:latin typeface="Calibri" panose="020F0502020204030204" pitchFamily="34" charset="0"/>
                <a:hlinkClick r:id="rId4"/>
              </a:rPr>
              <a:t>Book GitHub Site</a:t>
            </a:r>
            <a:r>
              <a:rPr lang="en-CA" sz="1800" b="0" i="0" dirty="0">
                <a:solidFill>
                  <a:srgbClr val="000000"/>
                </a:solidFill>
                <a:effectLst/>
                <a:highlight>
                  <a:srgbClr val="FFFFFF"/>
                </a:highlight>
                <a:latin typeface="Calibri" panose="020F0502020204030204" pitchFamily="34" charset="0"/>
              </a:rPr>
              <a:t>.</a:t>
            </a:r>
          </a:p>
          <a:p>
            <a:pPr lvl="1">
              <a:buFont typeface="Arial" panose="020B0604020202020204" pitchFamily="34" charset="0"/>
              <a:buChar char="•"/>
            </a:pPr>
            <a:r>
              <a:rPr lang="en-CA" sz="1800" b="0" i="0" dirty="0">
                <a:solidFill>
                  <a:srgbClr val="000000"/>
                </a:solidFill>
                <a:effectLst/>
                <a:highlight>
                  <a:srgbClr val="FFFFFF"/>
                </a:highlight>
                <a:latin typeface="Calibri" panose="020F0502020204030204" pitchFamily="34" charset="0"/>
              </a:rPr>
              <a:t>To see HTML version of the code, please go to </a:t>
            </a:r>
            <a:r>
              <a:rPr lang="en-CA" sz="1800" b="0" i="0" dirty="0">
                <a:solidFill>
                  <a:srgbClr val="000000"/>
                </a:solidFill>
                <a:effectLst/>
                <a:highlight>
                  <a:srgbClr val="FFFFFF"/>
                </a:highlight>
                <a:latin typeface="Calibri" panose="020F0502020204030204" pitchFamily="34" charset="0"/>
                <a:hlinkClick r:id="rId5"/>
              </a:rPr>
              <a:t>Book's HTML </a:t>
            </a:r>
            <a:r>
              <a:rPr lang="en-CA" sz="1800" b="0" i="0" dirty="0" err="1">
                <a:solidFill>
                  <a:srgbClr val="000000"/>
                </a:solidFill>
                <a:effectLst/>
                <a:highlight>
                  <a:srgbClr val="FFFFFF"/>
                </a:highlight>
                <a:latin typeface="Calibri" panose="020F0502020204030204" pitchFamily="34" charset="0"/>
                <a:hlinkClick r:id="rId5"/>
              </a:rPr>
              <a:t>Matlab</a:t>
            </a:r>
            <a:r>
              <a:rPr lang="en-CA" sz="1800" b="0" i="0" dirty="0">
                <a:solidFill>
                  <a:srgbClr val="000000"/>
                </a:solidFill>
                <a:effectLst/>
                <a:highlight>
                  <a:srgbClr val="FFFFFF"/>
                </a:highlight>
                <a:latin typeface="Calibri" panose="020F0502020204030204" pitchFamily="34" charset="0"/>
                <a:hlinkClick r:id="rId5"/>
              </a:rPr>
              <a:t> Live Editor Files</a:t>
            </a:r>
            <a:r>
              <a:rPr lang="en-CA" sz="1800" b="0" i="0" dirty="0">
                <a:solidFill>
                  <a:srgbClr val="000000"/>
                </a:solidFill>
                <a:effectLst/>
                <a:highlight>
                  <a:srgbClr val="FFFFFF"/>
                </a:highlight>
                <a:latin typeface="Calibri" panose="020F0502020204030204" pitchFamily="34" charset="0"/>
              </a:rPr>
              <a:t>.</a:t>
            </a:r>
          </a:p>
        </p:txBody>
      </p:sp>
      <p:pic>
        <p:nvPicPr>
          <p:cNvPr id="2050" name="Picture 2" descr="Book">
            <a:extLst>
              <a:ext uri="{FF2B5EF4-FFF2-40B4-BE49-F238E27FC236}">
                <a16:creationId xmlns:a16="http://schemas.microsoft.com/office/drawing/2014/main" id="{0EE33C99-28E6-3116-054B-7C3F423C85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9923" y="4280516"/>
            <a:ext cx="1841385" cy="2259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879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B894-2DD2-500B-3A23-34CFAC5D5EA1}"/>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2479049F-6FDC-939F-164B-7EE65C090F28}"/>
              </a:ext>
            </a:extLst>
          </p:cNvPr>
          <p:cNvSpPr>
            <a:spLocks noGrp="1"/>
          </p:cNvSpPr>
          <p:nvPr>
            <p:ph idx="1"/>
          </p:nvPr>
        </p:nvSpPr>
        <p:spPr/>
        <p:txBody>
          <a:bodyPr/>
          <a:lstStyle/>
          <a:p>
            <a:r>
              <a:rPr lang="en-CA" sz="1600" b="1" dirty="0">
                <a:latin typeface="Vedrana"/>
              </a:rPr>
              <a:t>Introduction (10 min)</a:t>
            </a:r>
          </a:p>
          <a:p>
            <a:r>
              <a:rPr lang="en-CA" sz="1600" i="0" u="none" strike="noStrike" baseline="0" dirty="0">
                <a:latin typeface="Vedrana"/>
              </a:rPr>
              <a:t>Part 1: Errors and uncertainty quantification (</a:t>
            </a:r>
            <a:r>
              <a:rPr lang="en-CA" sz="1600" dirty="0">
                <a:latin typeface="Vedrana"/>
              </a:rPr>
              <a:t>30</a:t>
            </a:r>
            <a:r>
              <a:rPr lang="en-CA" sz="1600" i="0" u="none" strike="noStrike" baseline="0" dirty="0">
                <a:latin typeface="Vedrana"/>
              </a:rPr>
              <a:t> min)</a:t>
            </a:r>
          </a:p>
          <a:p>
            <a:pPr lvl="1"/>
            <a:r>
              <a:rPr lang="en-CA" sz="1600" b="0" i="0" u="none" strike="noStrike" baseline="0" dirty="0">
                <a:latin typeface="Vedrana"/>
              </a:rPr>
              <a:t>Definitions of errors and agreement</a:t>
            </a:r>
          </a:p>
          <a:p>
            <a:pPr lvl="1"/>
            <a:r>
              <a:rPr lang="en-CA" sz="1600" dirty="0">
                <a:latin typeface="Vedrana"/>
              </a:rPr>
              <a:t>Uncertainty quantification</a:t>
            </a:r>
            <a:endParaRPr lang="en-CA" sz="1600" b="1" i="0" u="none" strike="noStrike" baseline="0" dirty="0">
              <a:latin typeface="Vedrana"/>
            </a:endParaRPr>
          </a:p>
          <a:p>
            <a:r>
              <a:rPr lang="en-CA" sz="1600" dirty="0">
                <a:latin typeface="Vedrana"/>
              </a:rPr>
              <a:t>Part 2: U</a:t>
            </a:r>
            <a:r>
              <a:rPr lang="en-CA" sz="1600" i="0" u="none" strike="noStrike" baseline="0" dirty="0">
                <a:latin typeface="Vedrana"/>
              </a:rPr>
              <a:t>ncertainty propagation and sensitivity analysis </a:t>
            </a:r>
            <a:r>
              <a:rPr lang="en-CA" sz="1600" b="0" i="0" u="none" strike="noStrike" baseline="0" dirty="0">
                <a:latin typeface="Vedrana"/>
              </a:rPr>
              <a:t>(45 min)</a:t>
            </a:r>
          </a:p>
          <a:p>
            <a:pPr lvl="1"/>
            <a:r>
              <a:rPr lang="en-CA" sz="1600" dirty="0">
                <a:latin typeface="Vedrana"/>
              </a:rPr>
              <a:t>Workflow that includes model, parameter estimation, uncertainty propagation and sensitivity analysis</a:t>
            </a:r>
            <a:endParaRPr lang="en-CA" sz="1600" b="0" i="0" u="none" strike="noStrike" baseline="0" dirty="0">
              <a:latin typeface="Vedrana"/>
            </a:endParaRPr>
          </a:p>
          <a:p>
            <a:pPr lvl="1"/>
            <a:r>
              <a:rPr lang="en-CA" sz="1600" b="0" i="0" u="none" strike="noStrike" baseline="0" dirty="0">
                <a:latin typeface="Vedrana"/>
              </a:rPr>
              <a:t>Uncertainty propagation based on perturbation and Monte Carlo sampling</a:t>
            </a:r>
          </a:p>
          <a:p>
            <a:r>
              <a:rPr lang="en-CA" sz="1600" dirty="0">
                <a:latin typeface="Vedrana"/>
              </a:rPr>
              <a:t>Part 3: Modeling biomedical systems </a:t>
            </a:r>
            <a:r>
              <a:rPr lang="en-CA" sz="1600" b="0" i="0" u="none" strike="noStrike" baseline="0" dirty="0">
                <a:latin typeface="Vedrana"/>
              </a:rPr>
              <a:t>(60 min)</a:t>
            </a:r>
          </a:p>
          <a:p>
            <a:pPr lvl="1"/>
            <a:r>
              <a:rPr lang="en-CA" sz="1600" dirty="0">
                <a:latin typeface="Vedrana"/>
              </a:rPr>
              <a:t>Modeling signal generation, noise and assessing signal quality</a:t>
            </a:r>
          </a:p>
          <a:p>
            <a:r>
              <a:rPr lang="en-CA" sz="1600" b="0" i="0" u="none" strike="noStrike" baseline="0" dirty="0">
                <a:latin typeface="Vedrana"/>
              </a:rPr>
              <a:t>Part 4: Uncertainty propagation/sensitivity analysis through more complex models (45 min)</a:t>
            </a:r>
          </a:p>
          <a:p>
            <a:pPr lvl="1"/>
            <a:r>
              <a:rPr lang="en-CA" sz="1600" b="0" i="0" u="none" strike="noStrike" baseline="0" dirty="0">
                <a:latin typeface="Vedrana"/>
              </a:rPr>
              <a:t>Modeling continuous blood pressure devices </a:t>
            </a:r>
          </a:p>
          <a:p>
            <a:pPr lvl="1"/>
            <a:r>
              <a:rPr lang="en-CA" sz="1600" dirty="0">
                <a:latin typeface="Vedrana"/>
              </a:rPr>
              <a:t>Modeling </a:t>
            </a:r>
            <a:r>
              <a:rPr lang="en-CA" sz="1600" b="0" i="0" u="none" strike="noStrike" baseline="0" dirty="0" err="1">
                <a:latin typeface="Vedrana"/>
              </a:rPr>
              <a:t>oscillometric</a:t>
            </a:r>
            <a:r>
              <a:rPr lang="en-CA" sz="1600" b="0" i="0" u="none" strike="noStrike" baseline="0" dirty="0">
                <a:latin typeface="Vedrana"/>
              </a:rPr>
              <a:t> algorithms</a:t>
            </a:r>
          </a:p>
          <a:p>
            <a:r>
              <a:rPr lang="en-CA" sz="1600" b="0" i="0" u="none" strike="noStrike" baseline="0" dirty="0">
                <a:latin typeface="Vedrana"/>
              </a:rPr>
              <a:t>Part 5: Conclusion </a:t>
            </a:r>
            <a:r>
              <a:rPr lang="en-CA" sz="1600" dirty="0">
                <a:latin typeface="Vedrana"/>
              </a:rPr>
              <a:t>(10 min)</a:t>
            </a:r>
            <a:endParaRPr lang="en-CA" sz="1600" b="0" i="0" u="none" strike="noStrike" baseline="0" dirty="0">
              <a:latin typeface="Vedrana"/>
            </a:endParaRPr>
          </a:p>
        </p:txBody>
      </p:sp>
    </p:spTree>
    <p:extLst>
      <p:ext uri="{BB962C8B-B14F-4D97-AF65-F5344CB8AC3E}">
        <p14:creationId xmlns:p14="http://schemas.microsoft.com/office/powerpoint/2010/main" val="72103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137AB-D75A-DA28-3F85-28A5384B4483}"/>
              </a:ext>
            </a:extLst>
          </p:cNvPr>
          <p:cNvSpPr>
            <a:spLocks noGrp="1"/>
          </p:cNvSpPr>
          <p:nvPr>
            <p:ph type="title"/>
          </p:nvPr>
        </p:nvSpPr>
        <p:spPr>
          <a:xfrm>
            <a:off x="685800" y="381000"/>
            <a:ext cx="7772400" cy="914400"/>
          </a:xfrm>
        </p:spPr>
        <p:txBody>
          <a:bodyPr/>
          <a:lstStyle/>
          <a:p>
            <a:r>
              <a:rPr lang="en-CA" dirty="0"/>
              <a:t>Questions that we will try to address</a:t>
            </a:r>
          </a:p>
        </p:txBody>
      </p:sp>
      <p:sp>
        <p:nvSpPr>
          <p:cNvPr id="4" name="Content Placeholder 3">
            <a:extLst>
              <a:ext uri="{FF2B5EF4-FFF2-40B4-BE49-F238E27FC236}">
                <a16:creationId xmlns:a16="http://schemas.microsoft.com/office/drawing/2014/main" id="{A4974CC3-3E6B-97EF-5607-F8CA81D0A5B9}"/>
              </a:ext>
            </a:extLst>
          </p:cNvPr>
          <p:cNvSpPr>
            <a:spLocks noGrp="1"/>
          </p:cNvSpPr>
          <p:nvPr>
            <p:ph sz="half" idx="2"/>
          </p:nvPr>
        </p:nvSpPr>
        <p:spPr>
          <a:xfrm>
            <a:off x="685800" y="1524000"/>
            <a:ext cx="7772400" cy="3886200"/>
          </a:xfrm>
        </p:spPr>
        <p:txBody>
          <a:bodyPr/>
          <a:lstStyle/>
          <a:p>
            <a:pPr marL="0" indent="0">
              <a:buNone/>
            </a:pPr>
            <a:r>
              <a:rPr lang="en-CA" sz="1800" dirty="0"/>
              <a:t>Part 1</a:t>
            </a:r>
          </a:p>
          <a:p>
            <a:r>
              <a:rPr lang="en-CA" sz="1800" dirty="0"/>
              <a:t>What is error?</a:t>
            </a:r>
          </a:p>
          <a:p>
            <a:r>
              <a:rPr lang="en-CA" sz="1800" dirty="0"/>
              <a:t>What is accuracy and precision?</a:t>
            </a:r>
          </a:p>
          <a:p>
            <a:r>
              <a:rPr lang="en-CA" sz="1800" dirty="0"/>
              <a:t>What is agreement in paired measurements?</a:t>
            </a:r>
          </a:p>
          <a:p>
            <a:r>
              <a:rPr lang="en-CA" sz="1800" dirty="0"/>
              <a:t>How can we quantify uncertainty?</a:t>
            </a:r>
          </a:p>
          <a:p>
            <a:pPr lvl="1"/>
            <a:r>
              <a:rPr lang="en-CA" sz="1800" dirty="0"/>
              <a:t>Confidence intervals</a:t>
            </a:r>
          </a:p>
          <a:p>
            <a:pPr marL="0" indent="0">
              <a:buNone/>
            </a:pPr>
            <a:r>
              <a:rPr lang="en-CA" sz="1800" dirty="0"/>
              <a:t>Part 2</a:t>
            </a:r>
          </a:p>
          <a:p>
            <a:r>
              <a:rPr lang="en-CA" sz="1800" dirty="0"/>
              <a:t>What is uncertainty propagation?</a:t>
            </a:r>
          </a:p>
          <a:p>
            <a:r>
              <a:rPr lang="en-CA" sz="1800" dirty="0"/>
              <a:t>What is sensitivity analysis and how is it different from uncertainty quantification?</a:t>
            </a:r>
          </a:p>
          <a:p>
            <a:pPr marL="0" indent="0">
              <a:buNone/>
            </a:pPr>
            <a:endParaRPr lang="en-CA" dirty="0"/>
          </a:p>
        </p:txBody>
      </p:sp>
    </p:spTree>
    <p:extLst>
      <p:ext uri="{BB962C8B-B14F-4D97-AF65-F5344CB8AC3E}">
        <p14:creationId xmlns:p14="http://schemas.microsoft.com/office/powerpoint/2010/main" val="225862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7505-2A58-4955-3DDC-AA0491E3AB1A}"/>
              </a:ext>
            </a:extLst>
          </p:cNvPr>
          <p:cNvSpPr>
            <a:spLocks noGrp="1"/>
          </p:cNvSpPr>
          <p:nvPr>
            <p:ph type="title"/>
          </p:nvPr>
        </p:nvSpPr>
        <p:spPr>
          <a:xfrm>
            <a:off x="395535" y="433903"/>
            <a:ext cx="7774632" cy="864096"/>
          </a:xfrm>
        </p:spPr>
        <p:txBody>
          <a:bodyPr/>
          <a:lstStyle/>
          <a:p>
            <a:r>
              <a:rPr lang="en-CA" dirty="0"/>
              <a:t>What is uncertainty quantification?</a:t>
            </a:r>
          </a:p>
        </p:txBody>
      </p:sp>
      <p:sp>
        <p:nvSpPr>
          <p:cNvPr id="3" name="Content Placeholder 2">
            <a:extLst>
              <a:ext uri="{FF2B5EF4-FFF2-40B4-BE49-F238E27FC236}">
                <a16:creationId xmlns:a16="http://schemas.microsoft.com/office/drawing/2014/main" id="{81D2929B-75FD-AB89-4E84-DC79A450AC8C}"/>
              </a:ext>
            </a:extLst>
          </p:cNvPr>
          <p:cNvSpPr>
            <a:spLocks noGrp="1"/>
          </p:cNvSpPr>
          <p:nvPr>
            <p:ph idx="1"/>
          </p:nvPr>
        </p:nvSpPr>
        <p:spPr>
          <a:xfrm>
            <a:off x="395535" y="1390257"/>
            <a:ext cx="8351649" cy="3753544"/>
          </a:xfrm>
        </p:spPr>
        <p:txBody>
          <a:bodyPr/>
          <a:lstStyle/>
          <a:p>
            <a:pPr>
              <a:spcBef>
                <a:spcPts val="600"/>
              </a:spcBef>
              <a:spcAft>
                <a:spcPts val="600"/>
              </a:spcAft>
            </a:pPr>
            <a:r>
              <a:rPr lang="en-CA" sz="1600" dirty="0"/>
              <a:t>It is a science of quantitative characterization and estimation of uncertainties in both computational and real-world applications</a:t>
            </a:r>
          </a:p>
          <a:p>
            <a:pPr>
              <a:spcBef>
                <a:spcPts val="600"/>
              </a:spcBef>
              <a:spcAft>
                <a:spcPts val="600"/>
              </a:spcAft>
            </a:pPr>
            <a:r>
              <a:rPr lang="en-CA" sz="1600" dirty="0"/>
              <a:t>Sources of uncertainty: </a:t>
            </a:r>
          </a:p>
          <a:p>
            <a:pPr lvl="1">
              <a:spcBef>
                <a:spcPts val="600"/>
              </a:spcBef>
              <a:spcAft>
                <a:spcPts val="600"/>
              </a:spcAft>
            </a:pPr>
            <a:r>
              <a:rPr lang="en-CA" sz="1600" dirty="0"/>
              <a:t>noise in data, </a:t>
            </a:r>
          </a:p>
          <a:p>
            <a:pPr lvl="1">
              <a:spcBef>
                <a:spcPts val="600"/>
              </a:spcBef>
              <a:spcAft>
                <a:spcPts val="600"/>
              </a:spcAft>
            </a:pPr>
            <a:r>
              <a:rPr lang="en-CA" sz="1600" dirty="0"/>
              <a:t>model parameters, </a:t>
            </a:r>
          </a:p>
          <a:p>
            <a:pPr lvl="1">
              <a:spcBef>
                <a:spcPts val="600"/>
              </a:spcBef>
              <a:spcAft>
                <a:spcPts val="600"/>
              </a:spcAft>
            </a:pPr>
            <a:r>
              <a:rPr lang="en-CA" sz="1600" dirty="0"/>
              <a:t>lack of knowledge about the physics of the problem,</a:t>
            </a:r>
          </a:p>
          <a:p>
            <a:pPr lvl="1">
              <a:spcBef>
                <a:spcPts val="600"/>
              </a:spcBef>
              <a:spcAft>
                <a:spcPts val="600"/>
              </a:spcAft>
            </a:pPr>
            <a:r>
              <a:rPr lang="en-CA" sz="1600" dirty="0"/>
              <a:t>algorithmic (approximate solutions, numeric accuracy)</a:t>
            </a:r>
          </a:p>
          <a:p>
            <a:pPr>
              <a:spcBef>
                <a:spcPts val="600"/>
              </a:spcBef>
              <a:spcAft>
                <a:spcPts val="600"/>
              </a:spcAft>
            </a:pPr>
            <a:r>
              <a:rPr lang="en-CA" sz="1600" dirty="0"/>
              <a:t>Measurement uncertainty is the expression of statistical dispersion of the values attributed to the measurand.</a:t>
            </a:r>
          </a:p>
          <a:p>
            <a:pPr>
              <a:spcBef>
                <a:spcPts val="600"/>
              </a:spcBef>
              <a:spcAft>
                <a:spcPts val="600"/>
              </a:spcAft>
            </a:pPr>
            <a:r>
              <a:rPr lang="en-CA" sz="1600" dirty="0"/>
              <a:t>Measurement result is complete only when it is accompanied by an associated statement about the uncertainty</a:t>
            </a:r>
          </a:p>
          <a:p>
            <a:pPr>
              <a:spcBef>
                <a:spcPts val="600"/>
              </a:spcBef>
              <a:spcAft>
                <a:spcPts val="600"/>
              </a:spcAft>
            </a:pPr>
            <a:r>
              <a:rPr lang="en-CA" sz="1600" dirty="0"/>
              <a:t>Indirect measurements: there is a function or a model that converts a quantity value into the corresponding value of the measurand.</a:t>
            </a:r>
          </a:p>
        </p:txBody>
      </p:sp>
    </p:spTree>
    <p:extLst>
      <p:ext uri="{BB962C8B-B14F-4D97-AF65-F5344CB8AC3E}">
        <p14:creationId xmlns:p14="http://schemas.microsoft.com/office/powerpoint/2010/main" val="4249358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051759-366E-DAF0-6D87-241E22A1965D}"/>
              </a:ext>
            </a:extLst>
          </p:cNvPr>
          <p:cNvSpPr>
            <a:spLocks noGrp="1"/>
          </p:cNvSpPr>
          <p:nvPr>
            <p:ph type="title"/>
          </p:nvPr>
        </p:nvSpPr>
        <p:spPr/>
        <p:txBody>
          <a:bodyPr/>
          <a:lstStyle/>
          <a:p>
            <a:r>
              <a:rPr lang="en-CA" dirty="0"/>
              <a:t>What is the difference between measurement error and uncertainty?</a:t>
            </a:r>
            <a:endParaRPr lang="en-US" dirty="0"/>
          </a:p>
        </p:txBody>
      </p:sp>
      <p:sp>
        <p:nvSpPr>
          <p:cNvPr id="6" name="Content Placeholder 5">
            <a:extLst>
              <a:ext uri="{FF2B5EF4-FFF2-40B4-BE49-F238E27FC236}">
                <a16:creationId xmlns:a16="http://schemas.microsoft.com/office/drawing/2014/main" id="{CB11672D-47B6-782B-FF37-50CD61ADB5A7}"/>
              </a:ext>
            </a:extLst>
          </p:cNvPr>
          <p:cNvSpPr>
            <a:spLocks noGrp="1"/>
          </p:cNvSpPr>
          <p:nvPr>
            <p:ph idx="1"/>
          </p:nvPr>
        </p:nvSpPr>
        <p:spPr>
          <a:xfrm>
            <a:off x="446484" y="1961293"/>
            <a:ext cx="5929870" cy="4125742"/>
          </a:xfrm>
        </p:spPr>
        <p:txBody>
          <a:bodyPr>
            <a:normAutofit fontScale="85000" lnSpcReduction="10000"/>
          </a:bodyPr>
          <a:lstStyle/>
          <a:p>
            <a:pPr>
              <a:spcBef>
                <a:spcPts val="600"/>
              </a:spcBef>
            </a:pPr>
            <a:r>
              <a:rPr lang="en-CA" dirty="0"/>
              <a:t>All measurements have errors</a:t>
            </a:r>
          </a:p>
          <a:p>
            <a:pPr lvl="1">
              <a:spcBef>
                <a:spcPts val="600"/>
              </a:spcBef>
            </a:pPr>
            <a:r>
              <a:rPr lang="en-CA" dirty="0"/>
              <a:t>the limited accuracy of measurement instruments, </a:t>
            </a:r>
          </a:p>
          <a:p>
            <a:pPr lvl="1">
              <a:spcBef>
                <a:spcPts val="600"/>
              </a:spcBef>
            </a:pPr>
            <a:r>
              <a:rPr lang="en-CA" dirty="0"/>
              <a:t>the exceedingly high cost of performing accurate experiments and/or measurements, </a:t>
            </a:r>
          </a:p>
          <a:p>
            <a:pPr lvl="1">
              <a:spcBef>
                <a:spcPts val="600"/>
              </a:spcBef>
            </a:pPr>
            <a:r>
              <a:rPr lang="en-CA" dirty="0"/>
              <a:t>the lack of accurate models or the computational need of using simplified ones. </a:t>
            </a:r>
          </a:p>
          <a:p>
            <a:pPr>
              <a:spcBef>
                <a:spcPts val="600"/>
              </a:spcBef>
            </a:pPr>
            <a:r>
              <a:rPr lang="en-US" altLang="en-US" dirty="0"/>
              <a:t>An </a:t>
            </a:r>
            <a:r>
              <a:rPr lang="en-US" altLang="en-US" b="1" u="sng" dirty="0"/>
              <a:t>error</a:t>
            </a:r>
            <a:r>
              <a:rPr lang="en-US" altLang="en-US" b="1" dirty="0"/>
              <a:t> </a:t>
            </a:r>
            <a:r>
              <a:rPr lang="en-US" altLang="en-US" b="1" dirty="0">
                <a:sym typeface="Symbol" panose="05050102010706020507" pitchFamily="18" charset="2"/>
              </a:rPr>
              <a:t>e = </a:t>
            </a:r>
            <a:r>
              <a:rPr lang="en-CA" altLang="en-US" b="1" dirty="0">
                <a:sym typeface="Symbol" panose="05050102010706020507" pitchFamily="18" charset="2"/>
              </a:rPr>
              <a:t>measured value– “true” value</a:t>
            </a:r>
          </a:p>
          <a:p>
            <a:pPr>
              <a:spcBef>
                <a:spcPts val="600"/>
              </a:spcBef>
            </a:pPr>
            <a:r>
              <a:rPr lang="en-US" altLang="en-US" b="1" dirty="0">
                <a:sym typeface="Symbol" panose="05050102010706020507" pitchFamily="18" charset="2"/>
              </a:rPr>
              <a:t>An </a:t>
            </a:r>
            <a:r>
              <a:rPr lang="en-US" altLang="en-US" b="1" u="sng" dirty="0">
                <a:sym typeface="Symbol" panose="05050102010706020507" pitchFamily="18" charset="2"/>
              </a:rPr>
              <a:t>uncertainty</a:t>
            </a:r>
            <a:r>
              <a:rPr lang="en-US" altLang="en-US" b="1" dirty="0">
                <a:sym typeface="Symbol" panose="05050102010706020507" pitchFamily="18" charset="2"/>
              </a:rPr>
              <a:t> u is an estimate of an interval u that should contain an error. </a:t>
            </a:r>
          </a:p>
          <a:p>
            <a:pPr>
              <a:spcBef>
                <a:spcPts val="600"/>
              </a:spcBef>
            </a:pPr>
            <a:r>
              <a:rPr lang="en-CA" altLang="en-US" dirty="0">
                <a:sym typeface="Symbol" panose="05050102010706020507" pitchFamily="18" charset="2"/>
              </a:rPr>
              <a:t>Uncertainty quantification allows us to provide estimates of the quantity of interest that are not just single numbers (point estimates) but provide confidence intervals or some other statistical measure</a:t>
            </a:r>
            <a:endParaRPr lang="en-US" altLang="en-US" dirty="0">
              <a:sym typeface="Symbol" panose="05050102010706020507" pitchFamily="18" charset="2"/>
            </a:endParaRPr>
          </a:p>
          <a:p>
            <a:pPr>
              <a:spcBef>
                <a:spcPts val="600"/>
              </a:spcBef>
            </a:pPr>
            <a:endParaRPr lang="en-US" altLang="en-US" dirty="0">
              <a:sym typeface="Symbol" panose="05050102010706020507" pitchFamily="18" charset="2"/>
            </a:endParaRPr>
          </a:p>
          <a:p>
            <a:pPr>
              <a:spcBef>
                <a:spcPts val="600"/>
              </a:spcBef>
            </a:pPr>
            <a:endParaRPr lang="en-US" altLang="en-US" dirty="0"/>
          </a:p>
          <a:p>
            <a:pPr>
              <a:spcBef>
                <a:spcPts val="600"/>
              </a:spcBef>
            </a:pPr>
            <a:endParaRPr lang="en-GB" altLang="en-US" dirty="0">
              <a:sym typeface="Symbol" panose="05050102010706020507" pitchFamily="18" charset="2"/>
            </a:endParaRPr>
          </a:p>
          <a:p>
            <a:pPr>
              <a:spcBef>
                <a:spcPts val="600"/>
              </a:spcBef>
            </a:pPr>
            <a:endParaRPr lang="en-US" dirty="0"/>
          </a:p>
        </p:txBody>
      </p:sp>
      <p:pic>
        <p:nvPicPr>
          <p:cNvPr id="8" name="Picture 7">
            <a:extLst>
              <a:ext uri="{FF2B5EF4-FFF2-40B4-BE49-F238E27FC236}">
                <a16:creationId xmlns:a16="http://schemas.microsoft.com/office/drawing/2014/main" id="{839A79FD-09CF-1A1B-4E6B-82080207AF70}"/>
              </a:ext>
            </a:extLst>
          </p:cNvPr>
          <p:cNvPicPr>
            <a:picLocks noChangeAspect="1"/>
          </p:cNvPicPr>
          <p:nvPr/>
        </p:nvPicPr>
        <p:blipFill>
          <a:blip r:embed="rId2"/>
          <a:stretch>
            <a:fillRect/>
          </a:stretch>
        </p:blipFill>
        <p:spPr>
          <a:xfrm>
            <a:off x="6288656" y="1979464"/>
            <a:ext cx="2743200" cy="2044700"/>
          </a:xfrm>
          <a:prstGeom prst="rect">
            <a:avLst/>
          </a:prstGeom>
        </p:spPr>
      </p:pic>
    </p:spTree>
    <p:extLst>
      <p:ext uri="{BB962C8B-B14F-4D97-AF65-F5344CB8AC3E}">
        <p14:creationId xmlns:p14="http://schemas.microsoft.com/office/powerpoint/2010/main" val="1868432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1A4ED-90CB-AF0A-351D-9B836D803299}"/>
              </a:ext>
            </a:extLst>
          </p:cNvPr>
          <p:cNvSpPr>
            <a:spLocks noGrp="1"/>
          </p:cNvSpPr>
          <p:nvPr>
            <p:ph type="title"/>
          </p:nvPr>
        </p:nvSpPr>
        <p:spPr/>
        <p:txBody>
          <a:bodyPr/>
          <a:lstStyle/>
          <a:p>
            <a:r>
              <a:rPr lang="en-CA" dirty="0"/>
              <a:t>How can we express errors in paired measurements?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9C6F10-F3B7-4CC0-D82F-9BCE66372484}"/>
                  </a:ext>
                </a:extLst>
              </p:cNvPr>
              <p:cNvSpPr>
                <a:spLocks noGrp="1"/>
              </p:cNvSpPr>
              <p:nvPr>
                <p:ph idx="1"/>
              </p:nvPr>
            </p:nvSpPr>
            <p:spPr>
              <a:xfrm>
                <a:off x="628650" y="1638300"/>
                <a:ext cx="7886700" cy="4657397"/>
              </a:xfrm>
            </p:spPr>
            <p:txBody>
              <a:bodyPr>
                <a:normAutofit fontScale="55000" lnSpcReduction="20000"/>
              </a:bodyPr>
              <a:lstStyle/>
              <a:p>
                <a:pPr algn="just">
                  <a:lnSpc>
                    <a:spcPct val="120000"/>
                  </a:lnSpc>
                  <a:spcBef>
                    <a:spcPts val="450"/>
                  </a:spcBef>
                </a:pPr>
                <a:r>
                  <a:rPr lang="en-US" sz="2475" dirty="0">
                    <a:ea typeface="SimSun" panose="02010600030101010101" pitchFamily="2" charset="-122"/>
                  </a:rPr>
                  <a:t>For each measurement </a:t>
                </a:r>
                <a14:m>
                  <m:oMath xmlns:m="http://schemas.openxmlformats.org/officeDocument/2006/math">
                    <m:sSub>
                      <m:sSubPr>
                        <m:ctrlPr>
                          <a:rPr lang="en-US" sz="2475" i="1">
                            <a:latin typeface="Cambria Math" panose="02040503050406030204" pitchFamily="18" charset="0"/>
                            <a:ea typeface="SimSun" panose="02010600030101010101" pitchFamily="2" charset="-122"/>
                          </a:rPr>
                        </m:ctrlPr>
                      </m:sSubPr>
                      <m:e>
                        <m:r>
                          <a:rPr lang="en-US" sz="2475" i="1">
                            <a:latin typeface="Cambria Math" panose="02040503050406030204" pitchFamily="18" charset="0"/>
                            <a:ea typeface="SimSun" panose="02010600030101010101" pitchFamily="2" charset="-122"/>
                          </a:rPr>
                          <m:t>𝑦</m:t>
                        </m:r>
                      </m:e>
                      <m:sub>
                        <m:r>
                          <a:rPr lang="en-US" sz="2475" i="1">
                            <a:latin typeface="Cambria Math" panose="02040503050406030204" pitchFamily="18" charset="0"/>
                            <a:ea typeface="SimSun" panose="02010600030101010101" pitchFamily="2" charset="-122"/>
                          </a:rPr>
                          <m:t>𝑖</m:t>
                        </m:r>
                      </m:sub>
                    </m:sSub>
                  </m:oMath>
                </a14:m>
                <a:r>
                  <a:rPr lang="en-US" sz="2475" dirty="0">
                    <a:ea typeface="SimSun" panose="02010600030101010101" pitchFamily="2" charset="-122"/>
                  </a:rPr>
                  <a:t>, for </a:t>
                </a:r>
                <a14:m>
                  <m:oMath xmlns:m="http://schemas.openxmlformats.org/officeDocument/2006/math">
                    <m:r>
                      <a:rPr lang="en-US" sz="2475" i="1">
                        <a:latin typeface="Cambria Math" panose="02040503050406030204" pitchFamily="18" charset="0"/>
                        <a:ea typeface="SimSun" panose="02010600030101010101" pitchFamily="2" charset="-122"/>
                      </a:rPr>
                      <m:t>1&lt;</m:t>
                    </m:r>
                    <m:r>
                      <a:rPr lang="en-US" sz="2475" i="1">
                        <a:latin typeface="Cambria Math" panose="02040503050406030204" pitchFamily="18" charset="0"/>
                        <a:ea typeface="SimSun" panose="02010600030101010101" pitchFamily="2" charset="-122"/>
                      </a:rPr>
                      <m:t>𝑖</m:t>
                    </m:r>
                    <m:r>
                      <a:rPr lang="en-US" sz="2475" i="1">
                        <a:latin typeface="Cambria Math" panose="02040503050406030204" pitchFamily="18" charset="0"/>
                        <a:ea typeface="SimSun" panose="02010600030101010101" pitchFamily="2" charset="-122"/>
                      </a:rPr>
                      <m:t>&lt;</m:t>
                    </m:r>
                    <m:r>
                      <a:rPr lang="en-US" sz="2475" i="1">
                        <a:latin typeface="Cambria Math" panose="02040503050406030204" pitchFamily="18" charset="0"/>
                        <a:ea typeface="SimSun" panose="02010600030101010101" pitchFamily="2" charset="-122"/>
                      </a:rPr>
                      <m:t>𝑛</m:t>
                    </m:r>
                  </m:oMath>
                </a14:m>
                <a:r>
                  <a:rPr lang="en-US" sz="2475" dirty="0">
                    <a:ea typeface="SimSun" panose="02010600030101010101" pitchFamily="2" charset="-122"/>
                  </a:rPr>
                  <a:t>, using a new device we obtain one reference measurements </a:t>
                </a:r>
                <a14:m>
                  <m:oMath xmlns:m="http://schemas.openxmlformats.org/officeDocument/2006/math">
                    <m:sSub>
                      <m:sSubPr>
                        <m:ctrlPr>
                          <a:rPr lang="en-US" sz="2475" i="1">
                            <a:latin typeface="Cambria Math" panose="02040503050406030204" pitchFamily="18" charset="0"/>
                            <a:ea typeface="SimSun" panose="02010600030101010101" pitchFamily="2" charset="-122"/>
                          </a:rPr>
                        </m:ctrlPr>
                      </m:sSubPr>
                      <m:e>
                        <m:r>
                          <a:rPr lang="en-US" sz="2475" i="1">
                            <a:latin typeface="Cambria Math" panose="02040503050406030204" pitchFamily="18" charset="0"/>
                            <a:ea typeface="SimSun" panose="02010600030101010101" pitchFamily="2" charset="-122"/>
                          </a:rPr>
                          <m:t>𝑦</m:t>
                        </m:r>
                      </m:e>
                      <m:sub>
                        <m:r>
                          <a:rPr lang="en-US" sz="2475" i="1">
                            <a:latin typeface="Cambria Math" panose="02040503050406030204" pitchFamily="18" charset="0"/>
                            <a:ea typeface="SimSun" panose="02010600030101010101" pitchFamily="2" charset="-122"/>
                          </a:rPr>
                          <m:t>𝑅𝐸𝐹𝑖</m:t>
                        </m:r>
                      </m:sub>
                    </m:sSub>
                  </m:oMath>
                </a14:m>
                <a:r>
                  <a:rPr lang="en-US" sz="2475" dirty="0">
                    <a:ea typeface="SimSun" panose="02010600030101010101" pitchFamily="2" charset="-122"/>
                  </a:rPr>
                  <a:t>. </a:t>
                </a:r>
              </a:p>
              <a:p>
                <a:pPr algn="just">
                  <a:lnSpc>
                    <a:spcPct val="120000"/>
                  </a:lnSpc>
                  <a:spcBef>
                    <a:spcPts val="450"/>
                  </a:spcBef>
                </a:pPr>
                <a:r>
                  <a:rPr lang="en-GB" sz="2475" dirty="0">
                    <a:ea typeface="SimSun" panose="02010600030101010101" pitchFamily="2" charset="-122"/>
                  </a:rPr>
                  <a:t>The reference measurement device is the device that provides the </a:t>
                </a:r>
                <a:r>
                  <a:rPr lang="en-GB" sz="2475" b="1" dirty="0">
                    <a:ea typeface="SimSun" panose="02010600030101010101" pitchFamily="2" charset="-122"/>
                  </a:rPr>
                  <a:t>gold standard</a:t>
                </a:r>
                <a:r>
                  <a:rPr lang="en-GB" sz="2475" dirty="0">
                    <a:ea typeface="SimSun" panose="02010600030101010101" pitchFamily="2" charset="-122"/>
                  </a:rPr>
                  <a:t> measurements. The gold standard measurements represent the established standard method of measurement that is </a:t>
                </a:r>
                <a:r>
                  <a:rPr lang="en-GB" sz="2475" i="1" dirty="0">
                    <a:ea typeface="SimSun" panose="02010600030101010101" pitchFamily="2" charset="-122"/>
                  </a:rPr>
                  <a:t>not free </a:t>
                </a:r>
                <a:r>
                  <a:rPr lang="en-GB" sz="2475" dirty="0">
                    <a:ea typeface="SimSun" panose="02010600030101010101" pitchFamily="2" charset="-122"/>
                  </a:rPr>
                  <a:t>from errors.</a:t>
                </a:r>
                <a:endParaRPr lang="en-US" sz="2475" dirty="0">
                  <a:ea typeface="SimSun" panose="02010600030101010101" pitchFamily="2" charset="-122"/>
                </a:endParaRPr>
              </a:p>
              <a:p>
                <a:pPr algn="just">
                  <a:lnSpc>
                    <a:spcPct val="120000"/>
                  </a:lnSpc>
                  <a:spcBef>
                    <a:spcPts val="450"/>
                  </a:spcBef>
                </a:pPr>
                <a:r>
                  <a:rPr lang="en-US" sz="2475" dirty="0">
                    <a:ea typeface="SimSun" panose="02010600030101010101" pitchFamily="2" charset="-122"/>
                  </a:rPr>
                  <a:t>Performance metrics:</a:t>
                </a:r>
              </a:p>
              <a:p>
                <a:pPr lvl="1" algn="just">
                  <a:lnSpc>
                    <a:spcPct val="120000"/>
                  </a:lnSpc>
                  <a:spcBef>
                    <a:spcPts val="450"/>
                  </a:spcBef>
                </a:pPr>
                <a:r>
                  <a:rPr lang="en-US" sz="2550" b="1" dirty="0">
                    <a:ea typeface="SimSun" panose="02010600030101010101" pitchFamily="2" charset="-122"/>
                  </a:rPr>
                  <a:t>Mean error</a:t>
                </a:r>
                <a:r>
                  <a:rPr lang="en-US" sz="2550" dirty="0">
                    <a:ea typeface="SimSun" panose="02010600030101010101" pitchFamily="2" charset="-122"/>
                  </a:rPr>
                  <a:t>: </a:t>
                </a:r>
                <a14:m>
                  <m:oMath xmlns:m="http://schemas.openxmlformats.org/officeDocument/2006/math">
                    <m:r>
                      <m:rPr>
                        <m:sty m:val="p"/>
                      </m:rPr>
                      <a:rPr lang="en-US" sz="2550">
                        <a:latin typeface="Cambria Math" panose="02040503050406030204" pitchFamily="18" charset="0"/>
                        <a:ea typeface="SimSun" panose="02010600030101010101" pitchFamily="2" charset="-122"/>
                      </a:rPr>
                      <m:t>ME</m:t>
                    </m:r>
                    <m:r>
                      <a:rPr lang="en-US" sz="2550" i="1">
                        <a:latin typeface="Cambria Math" panose="02040503050406030204" pitchFamily="18" charset="0"/>
                        <a:ea typeface="SimSun" panose="02010600030101010101" pitchFamily="2" charset="-122"/>
                      </a:rPr>
                      <m:t>=</m:t>
                    </m:r>
                    <m:nary>
                      <m:naryPr>
                        <m:chr m:val="∑"/>
                        <m:limLoc m:val="undOvr"/>
                        <m:ctrlPr>
                          <a:rPr lang="en-US" sz="2550" i="1">
                            <a:latin typeface="Cambria Math" panose="02040503050406030204" pitchFamily="18" charset="0"/>
                            <a:ea typeface="SimSun" panose="02010600030101010101" pitchFamily="2" charset="-122"/>
                          </a:rPr>
                        </m:ctrlPr>
                      </m:naryPr>
                      <m:sub>
                        <m:r>
                          <a:rPr lang="en-US" sz="2550" i="1">
                            <a:latin typeface="Cambria Math" panose="02040503050406030204" pitchFamily="18" charset="0"/>
                            <a:ea typeface="SimSun" panose="02010600030101010101" pitchFamily="2" charset="-122"/>
                          </a:rPr>
                          <m:t>𝑖</m:t>
                        </m:r>
                        <m:r>
                          <a:rPr lang="en-US" sz="2550" i="1">
                            <a:latin typeface="Cambria Math" panose="02040503050406030204" pitchFamily="18" charset="0"/>
                            <a:ea typeface="SimSun" panose="02010600030101010101" pitchFamily="2" charset="-122"/>
                          </a:rPr>
                          <m:t>=1</m:t>
                        </m:r>
                      </m:sub>
                      <m:sup>
                        <m:r>
                          <a:rPr lang="en-US" sz="2550" i="1">
                            <a:latin typeface="Cambria Math" panose="02040503050406030204" pitchFamily="18" charset="0"/>
                            <a:ea typeface="SimSun" panose="02010600030101010101" pitchFamily="2" charset="-122"/>
                          </a:rPr>
                          <m:t>𝑛</m:t>
                        </m:r>
                      </m:sup>
                      <m:e>
                        <m:r>
                          <a:rPr lang="en-US" sz="2550" i="1">
                            <a:latin typeface="Cambria Math" panose="02040503050406030204" pitchFamily="18" charset="0"/>
                            <a:ea typeface="SimSun" panose="02010600030101010101" pitchFamily="2" charset="-122"/>
                          </a:rPr>
                          <m:t>(</m:t>
                        </m:r>
                      </m:e>
                    </m:nary>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𝑅𝐸𝐹𝑖</m:t>
                        </m:r>
                      </m:sub>
                    </m:sSub>
                    <m:r>
                      <a:rPr lang="en-US" sz="2550" i="1">
                        <a:latin typeface="Cambria Math" panose="02040503050406030204" pitchFamily="18" charset="0"/>
                        <a:ea typeface="SimSun" panose="02010600030101010101" pitchFamily="2" charset="-122"/>
                      </a:rPr>
                      <m:t>−</m:t>
                    </m:r>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𝑖</m:t>
                        </m:r>
                      </m:sub>
                    </m:sSub>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𝑛</m:t>
                    </m:r>
                  </m:oMath>
                </a14:m>
                <a:endParaRPr lang="en-US" sz="2550" dirty="0">
                  <a:ea typeface="SimSun" panose="02010600030101010101" pitchFamily="2" charset="-122"/>
                </a:endParaRPr>
              </a:p>
              <a:p>
                <a:pPr lvl="1" algn="just">
                  <a:lnSpc>
                    <a:spcPct val="120000"/>
                  </a:lnSpc>
                  <a:spcBef>
                    <a:spcPts val="450"/>
                  </a:spcBef>
                </a:pPr>
                <a:r>
                  <a:rPr lang="en-US" sz="2550" b="1" dirty="0">
                    <a:ea typeface="SimSun" panose="02010600030101010101" pitchFamily="2" charset="-122"/>
                  </a:rPr>
                  <a:t>Sum of squared errors</a:t>
                </a:r>
                <a:r>
                  <a:rPr lang="en-US" sz="2550" dirty="0">
                    <a:ea typeface="SimSun" panose="02010600030101010101" pitchFamily="2" charset="-122"/>
                  </a:rPr>
                  <a:t>: </a:t>
                </a:r>
                <a14:m>
                  <m:oMath xmlns:m="http://schemas.openxmlformats.org/officeDocument/2006/math">
                    <m:r>
                      <m:rPr>
                        <m:sty m:val="p"/>
                      </m:rPr>
                      <a:rPr lang="en-US" sz="2550">
                        <a:latin typeface="Cambria Math" panose="02040503050406030204" pitchFamily="18" charset="0"/>
                        <a:ea typeface="SimSun" panose="02010600030101010101" pitchFamily="2" charset="-122"/>
                      </a:rPr>
                      <m:t>SSE</m:t>
                    </m:r>
                    <m:r>
                      <a:rPr lang="en-US" sz="2550" i="1">
                        <a:latin typeface="Cambria Math" panose="02040503050406030204" pitchFamily="18" charset="0"/>
                        <a:ea typeface="SimSun" panose="02010600030101010101" pitchFamily="2" charset="-122"/>
                      </a:rPr>
                      <m:t>=</m:t>
                    </m:r>
                    <m:nary>
                      <m:naryPr>
                        <m:chr m:val="∑"/>
                        <m:limLoc m:val="undOvr"/>
                        <m:ctrlPr>
                          <a:rPr lang="en-US" sz="2550" i="1">
                            <a:latin typeface="Cambria Math" panose="02040503050406030204" pitchFamily="18" charset="0"/>
                            <a:ea typeface="SimSun" panose="02010600030101010101" pitchFamily="2" charset="-122"/>
                          </a:rPr>
                        </m:ctrlPr>
                      </m:naryPr>
                      <m:sub>
                        <m:r>
                          <a:rPr lang="en-US" sz="2550" i="1">
                            <a:latin typeface="Cambria Math" panose="02040503050406030204" pitchFamily="18" charset="0"/>
                            <a:ea typeface="SimSun" panose="02010600030101010101" pitchFamily="2" charset="-122"/>
                          </a:rPr>
                          <m:t>𝑖</m:t>
                        </m:r>
                        <m:r>
                          <a:rPr lang="en-US" sz="2550" i="1">
                            <a:latin typeface="Cambria Math" panose="02040503050406030204" pitchFamily="18" charset="0"/>
                            <a:ea typeface="SimSun" panose="02010600030101010101" pitchFamily="2" charset="-122"/>
                          </a:rPr>
                          <m:t>=1</m:t>
                        </m:r>
                      </m:sub>
                      <m:sup>
                        <m:r>
                          <a:rPr lang="en-US" sz="2550" i="1">
                            <a:latin typeface="Cambria Math" panose="02040503050406030204" pitchFamily="18" charset="0"/>
                            <a:ea typeface="SimSun" panose="02010600030101010101" pitchFamily="2" charset="-122"/>
                          </a:rPr>
                          <m:t>𝑛</m:t>
                        </m:r>
                      </m:sup>
                      <m:e>
                        <m:r>
                          <a:rPr lang="en-US" sz="2550" i="1">
                            <a:latin typeface="Cambria Math" panose="02040503050406030204" pitchFamily="18" charset="0"/>
                            <a:ea typeface="SimSun" panose="02010600030101010101" pitchFamily="2" charset="-122"/>
                          </a:rPr>
                          <m:t>(</m:t>
                        </m:r>
                      </m:e>
                    </m:nary>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𝑅𝐸𝐹𝑖</m:t>
                        </m:r>
                      </m:sub>
                    </m:sSub>
                    <m:r>
                      <a:rPr lang="en-US" sz="2550" i="1">
                        <a:latin typeface="Cambria Math" panose="02040503050406030204" pitchFamily="18" charset="0"/>
                        <a:ea typeface="SimSun" panose="02010600030101010101" pitchFamily="2" charset="-122"/>
                      </a:rPr>
                      <m:t>−</m:t>
                    </m:r>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𝑖</m:t>
                        </m:r>
                      </m:sub>
                    </m:sSub>
                    <m:sSup>
                      <m:sSupPr>
                        <m:ctrlPr>
                          <a:rPr lang="en-US" sz="2550" i="1">
                            <a:latin typeface="Cambria Math" panose="02040503050406030204" pitchFamily="18" charset="0"/>
                            <a:ea typeface="SimSun" panose="02010600030101010101" pitchFamily="2" charset="-122"/>
                          </a:rPr>
                        </m:ctrlPr>
                      </m:sSupPr>
                      <m:e>
                        <m:r>
                          <a:rPr lang="en-US" sz="2550" i="1">
                            <a:latin typeface="Cambria Math" panose="02040503050406030204" pitchFamily="18" charset="0"/>
                            <a:ea typeface="SimSun" panose="02010600030101010101" pitchFamily="2" charset="-122"/>
                          </a:rPr>
                          <m:t>)</m:t>
                        </m:r>
                      </m:e>
                      <m:sup>
                        <m:r>
                          <a:rPr lang="en-US" sz="2550" i="1">
                            <a:latin typeface="Cambria Math" panose="02040503050406030204" pitchFamily="18" charset="0"/>
                            <a:ea typeface="SimSun" panose="02010600030101010101" pitchFamily="2" charset="-122"/>
                          </a:rPr>
                          <m:t>2</m:t>
                        </m:r>
                      </m:sup>
                    </m:sSup>
                  </m:oMath>
                </a14:m>
                <a:r>
                  <a:rPr lang="en-US" sz="2550" dirty="0">
                    <a:ea typeface="SimSun" panose="02010600030101010101" pitchFamily="2" charset="-122"/>
                  </a:rPr>
                  <a:t>.</a:t>
                </a:r>
              </a:p>
              <a:p>
                <a:pPr lvl="1" algn="just">
                  <a:lnSpc>
                    <a:spcPct val="120000"/>
                  </a:lnSpc>
                  <a:spcBef>
                    <a:spcPts val="450"/>
                  </a:spcBef>
                </a:pPr>
                <a:r>
                  <a:rPr lang="en-US" sz="2550" b="1" dirty="0">
                    <a:ea typeface="SimSun" panose="02010600030101010101" pitchFamily="2" charset="-122"/>
                  </a:rPr>
                  <a:t>Mean square error</a:t>
                </a:r>
                <a:r>
                  <a:rPr lang="en-US" sz="2550" dirty="0">
                    <a:ea typeface="SimSun" panose="02010600030101010101" pitchFamily="2" charset="-122"/>
                  </a:rPr>
                  <a:t>: </a:t>
                </a:r>
                <a14:m>
                  <m:oMath xmlns:m="http://schemas.openxmlformats.org/officeDocument/2006/math">
                    <m:r>
                      <m:rPr>
                        <m:sty m:val="p"/>
                      </m:rPr>
                      <a:rPr lang="en-US" sz="2550">
                        <a:latin typeface="Cambria Math" panose="02040503050406030204" pitchFamily="18" charset="0"/>
                        <a:ea typeface="SimSun" panose="02010600030101010101" pitchFamily="2" charset="-122"/>
                      </a:rPr>
                      <m:t>MSE</m:t>
                    </m:r>
                    <m:r>
                      <a:rPr lang="en-US" sz="2550" i="1">
                        <a:latin typeface="Cambria Math" panose="02040503050406030204" pitchFamily="18" charset="0"/>
                        <a:ea typeface="SimSun" panose="02010600030101010101" pitchFamily="2" charset="-122"/>
                      </a:rPr>
                      <m:t>=</m:t>
                    </m:r>
                    <m:nary>
                      <m:naryPr>
                        <m:chr m:val="∑"/>
                        <m:limLoc m:val="undOvr"/>
                        <m:ctrlPr>
                          <a:rPr lang="en-US" sz="2550" i="1">
                            <a:latin typeface="Cambria Math" panose="02040503050406030204" pitchFamily="18" charset="0"/>
                            <a:ea typeface="SimSun" panose="02010600030101010101" pitchFamily="2" charset="-122"/>
                          </a:rPr>
                        </m:ctrlPr>
                      </m:naryPr>
                      <m:sub>
                        <m:r>
                          <a:rPr lang="en-US" sz="2550" i="1">
                            <a:latin typeface="Cambria Math" panose="02040503050406030204" pitchFamily="18" charset="0"/>
                            <a:ea typeface="SimSun" panose="02010600030101010101" pitchFamily="2" charset="-122"/>
                          </a:rPr>
                          <m:t>𝑖</m:t>
                        </m:r>
                        <m:r>
                          <a:rPr lang="en-US" sz="2550" i="1">
                            <a:latin typeface="Cambria Math" panose="02040503050406030204" pitchFamily="18" charset="0"/>
                            <a:ea typeface="SimSun" panose="02010600030101010101" pitchFamily="2" charset="-122"/>
                          </a:rPr>
                          <m:t>=1</m:t>
                        </m:r>
                      </m:sub>
                      <m:sup>
                        <m:r>
                          <a:rPr lang="en-US" sz="2550" i="1">
                            <a:latin typeface="Cambria Math" panose="02040503050406030204" pitchFamily="18" charset="0"/>
                            <a:ea typeface="SimSun" panose="02010600030101010101" pitchFamily="2" charset="-122"/>
                          </a:rPr>
                          <m:t>𝑛</m:t>
                        </m:r>
                      </m:sup>
                      <m:e>
                        <m:r>
                          <a:rPr lang="en-US" sz="2550" i="1">
                            <a:latin typeface="Cambria Math" panose="02040503050406030204" pitchFamily="18" charset="0"/>
                            <a:ea typeface="SimSun" panose="02010600030101010101" pitchFamily="2" charset="-122"/>
                          </a:rPr>
                          <m:t>(</m:t>
                        </m:r>
                      </m:e>
                    </m:nary>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𝑅𝐸𝐹𝑖</m:t>
                        </m:r>
                      </m:sub>
                    </m:sSub>
                    <m:r>
                      <a:rPr lang="en-US" sz="2550" i="1">
                        <a:latin typeface="Cambria Math" panose="02040503050406030204" pitchFamily="18" charset="0"/>
                        <a:ea typeface="SimSun" panose="02010600030101010101" pitchFamily="2" charset="-122"/>
                      </a:rPr>
                      <m:t>−</m:t>
                    </m:r>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𝑖</m:t>
                        </m:r>
                      </m:sub>
                    </m:sSub>
                    <m:sSup>
                      <m:sSupPr>
                        <m:ctrlPr>
                          <a:rPr lang="en-US" sz="2550" i="1">
                            <a:latin typeface="Cambria Math" panose="02040503050406030204" pitchFamily="18" charset="0"/>
                            <a:ea typeface="SimSun" panose="02010600030101010101" pitchFamily="2" charset="-122"/>
                          </a:rPr>
                        </m:ctrlPr>
                      </m:sSupPr>
                      <m:e>
                        <m:r>
                          <a:rPr lang="en-US" sz="2550" i="1">
                            <a:latin typeface="Cambria Math" panose="02040503050406030204" pitchFamily="18" charset="0"/>
                            <a:ea typeface="SimSun" panose="02010600030101010101" pitchFamily="2" charset="-122"/>
                          </a:rPr>
                          <m:t>)</m:t>
                        </m:r>
                      </m:e>
                      <m:sup>
                        <m:r>
                          <a:rPr lang="en-US" sz="2550" i="1">
                            <a:latin typeface="Cambria Math" panose="02040503050406030204" pitchFamily="18" charset="0"/>
                            <a:ea typeface="SimSun" panose="02010600030101010101" pitchFamily="2" charset="-122"/>
                          </a:rPr>
                          <m:t>2</m:t>
                        </m:r>
                      </m:sup>
                    </m:sSup>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𝑛</m:t>
                    </m:r>
                  </m:oMath>
                </a14:m>
                <a:r>
                  <a:rPr lang="en-US" sz="2550" dirty="0">
                    <a:ea typeface="SimSun" panose="02010600030101010101" pitchFamily="2" charset="-122"/>
                  </a:rPr>
                  <a:t>. An advantage of using this metric is that it is easy to use. Disadvantages include that it does not consider the direction of error and is sensitive to outliers.</a:t>
                </a:r>
              </a:p>
              <a:p>
                <a:pPr lvl="1" algn="just">
                  <a:lnSpc>
                    <a:spcPct val="120000"/>
                  </a:lnSpc>
                  <a:spcBef>
                    <a:spcPts val="450"/>
                  </a:spcBef>
                </a:pPr>
                <a:r>
                  <a:rPr lang="en-US" sz="2550" b="1" dirty="0">
                    <a:ea typeface="SimSun" panose="02010600030101010101" pitchFamily="2" charset="-122"/>
                  </a:rPr>
                  <a:t>Root mean square error</a:t>
                </a:r>
                <a:r>
                  <a:rPr lang="en-US" sz="2550" dirty="0">
                    <a:ea typeface="SimSun" panose="02010600030101010101" pitchFamily="2" charset="-122"/>
                  </a:rPr>
                  <a:t>: </a:t>
                </a:r>
                <a14:m>
                  <m:oMath xmlns:m="http://schemas.openxmlformats.org/officeDocument/2006/math">
                    <m:r>
                      <m:rPr>
                        <m:sty m:val="p"/>
                      </m:rPr>
                      <a:rPr lang="en-US" sz="2550">
                        <a:latin typeface="Cambria Math" panose="02040503050406030204" pitchFamily="18" charset="0"/>
                        <a:ea typeface="SimSun" panose="02010600030101010101" pitchFamily="2" charset="-122"/>
                      </a:rPr>
                      <m:t>RMSE</m:t>
                    </m:r>
                    <m:r>
                      <a:rPr lang="en-US" sz="2550" i="1">
                        <a:latin typeface="Cambria Math" panose="02040503050406030204" pitchFamily="18" charset="0"/>
                        <a:ea typeface="SimSun" panose="02010600030101010101" pitchFamily="2" charset="-122"/>
                      </a:rPr>
                      <m:t>=</m:t>
                    </m:r>
                    <m:rad>
                      <m:radPr>
                        <m:degHide m:val="on"/>
                        <m:ctrlPr>
                          <a:rPr lang="en-US" sz="2550" i="1">
                            <a:latin typeface="Cambria Math" panose="02040503050406030204" pitchFamily="18" charset="0"/>
                            <a:ea typeface="SimSun" panose="02010600030101010101" pitchFamily="2" charset="-122"/>
                          </a:rPr>
                        </m:ctrlPr>
                      </m:radPr>
                      <m:deg/>
                      <m:e>
                        <m:r>
                          <m:rPr>
                            <m:sty m:val="p"/>
                          </m:rPr>
                          <a:rPr lang="en-US" sz="2550">
                            <a:latin typeface="Cambria Math" panose="02040503050406030204" pitchFamily="18" charset="0"/>
                            <a:ea typeface="SimSun" panose="02010600030101010101" pitchFamily="2" charset="-122"/>
                          </a:rPr>
                          <m:t>MSE</m:t>
                        </m:r>
                      </m:e>
                    </m:rad>
                  </m:oMath>
                </a14:m>
                <a:r>
                  <a:rPr lang="en-US" sz="2550" dirty="0">
                    <a:ea typeface="SimSun" panose="02010600030101010101" pitchFamily="2" charset="-122"/>
                  </a:rPr>
                  <a:t>. The advantage is that the error has the same units as the quantity of interest. </a:t>
                </a:r>
              </a:p>
              <a:p>
                <a:pPr lvl="1" algn="just">
                  <a:lnSpc>
                    <a:spcPct val="120000"/>
                  </a:lnSpc>
                  <a:spcBef>
                    <a:spcPts val="450"/>
                  </a:spcBef>
                </a:pPr>
                <a14:m>
                  <m:oMath xmlns:m="http://schemas.openxmlformats.org/officeDocument/2006/math">
                    <m:sSup>
                      <m:sSupPr>
                        <m:ctrlPr>
                          <a:rPr lang="en-US" sz="2550" b="1" i="1">
                            <a:latin typeface="Cambria Math" panose="02040503050406030204" pitchFamily="18" charset="0"/>
                            <a:ea typeface="SimSun" panose="02010600030101010101" pitchFamily="2" charset="-122"/>
                          </a:rPr>
                        </m:ctrlPr>
                      </m:sSupPr>
                      <m:e>
                        <m:r>
                          <a:rPr lang="en-US" sz="2550" b="1" i="1">
                            <a:latin typeface="Cambria Math" panose="02040503050406030204" pitchFamily="18" charset="0"/>
                            <a:ea typeface="SimSun" panose="02010600030101010101" pitchFamily="2" charset="-122"/>
                          </a:rPr>
                          <m:t>𝑹</m:t>
                        </m:r>
                      </m:e>
                      <m:sup>
                        <m:r>
                          <a:rPr lang="en-US" sz="2550" b="1" i="1">
                            <a:latin typeface="Cambria Math" panose="02040503050406030204" pitchFamily="18" charset="0"/>
                            <a:ea typeface="SimSun" panose="02010600030101010101" pitchFamily="2" charset="-122"/>
                          </a:rPr>
                          <m:t>𝟐</m:t>
                        </m:r>
                      </m:sup>
                    </m:sSup>
                  </m:oMath>
                </a14:m>
                <a:r>
                  <a:rPr lang="en-US" sz="2550" dirty="0">
                    <a:ea typeface="SimSun" panose="02010600030101010101" pitchFamily="2" charset="-122"/>
                  </a:rPr>
                  <a:t>: </a:t>
                </a:r>
                <a14:m>
                  <m:oMath xmlns:m="http://schemas.openxmlformats.org/officeDocument/2006/math">
                    <m:sSup>
                      <m:sSupPr>
                        <m:ctrlPr>
                          <a:rPr lang="en-US" sz="2550" i="1">
                            <a:latin typeface="Cambria Math" panose="02040503050406030204" pitchFamily="18" charset="0"/>
                            <a:ea typeface="SimSun" panose="02010600030101010101" pitchFamily="2" charset="-122"/>
                          </a:rPr>
                        </m:ctrlPr>
                      </m:sSupPr>
                      <m:e>
                        <m:r>
                          <a:rPr lang="en-US" sz="2550" i="1">
                            <a:latin typeface="Cambria Math" panose="02040503050406030204" pitchFamily="18" charset="0"/>
                            <a:ea typeface="SimSun" panose="02010600030101010101" pitchFamily="2" charset="-122"/>
                          </a:rPr>
                          <m:t>𝑅</m:t>
                        </m:r>
                      </m:e>
                      <m:sup>
                        <m:r>
                          <a:rPr lang="en-US" sz="2550" i="1">
                            <a:latin typeface="Cambria Math" panose="02040503050406030204" pitchFamily="18" charset="0"/>
                            <a:ea typeface="SimSun" panose="02010600030101010101" pitchFamily="2" charset="-122"/>
                          </a:rPr>
                          <m:t>2</m:t>
                        </m:r>
                      </m:sup>
                    </m:sSup>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1</m:t>
                    </m:r>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𝑀𝑆𝐸</m:t>
                    </m:r>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𝑣𝑎𝑟</m:t>
                    </m:r>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𝑦</m:t>
                    </m:r>
                    <m:r>
                      <a:rPr lang="en-US" sz="2550" i="1">
                        <a:latin typeface="Cambria Math" panose="02040503050406030204" pitchFamily="18" charset="0"/>
                        <a:ea typeface="SimSun" panose="02010600030101010101" pitchFamily="2" charset="-122"/>
                      </a:rPr>
                      <m:t>))</m:t>
                    </m:r>
                  </m:oMath>
                </a14:m>
                <a:endParaRPr lang="en-US" sz="2550" dirty="0">
                  <a:ea typeface="SimSun" panose="02010600030101010101" pitchFamily="2" charset="-122"/>
                </a:endParaRPr>
              </a:p>
              <a:p>
                <a:pPr lvl="1" algn="just">
                  <a:lnSpc>
                    <a:spcPct val="120000"/>
                  </a:lnSpc>
                  <a:spcBef>
                    <a:spcPts val="450"/>
                  </a:spcBef>
                </a:pPr>
                <a:r>
                  <a:rPr lang="en-US" sz="2550" b="1" dirty="0">
                    <a:ea typeface="SimSun" panose="02010600030101010101" pitchFamily="2" charset="-122"/>
                  </a:rPr>
                  <a:t>Mean absolute error </a:t>
                </a:r>
                <a:r>
                  <a:rPr lang="en-US" sz="2550" dirty="0">
                    <a:ea typeface="SimSun" panose="02010600030101010101" pitchFamily="2" charset="-122"/>
                  </a:rPr>
                  <a:t>(MAE) or deviation (MAD): </a:t>
                </a:r>
                <a14:m>
                  <m:oMath xmlns:m="http://schemas.openxmlformats.org/officeDocument/2006/math">
                    <m:r>
                      <m:rPr>
                        <m:sty m:val="p"/>
                      </m:rPr>
                      <a:rPr lang="en-US" sz="2550">
                        <a:latin typeface="Cambria Math" panose="02040503050406030204" pitchFamily="18" charset="0"/>
                        <a:ea typeface="SimSun" panose="02010600030101010101" pitchFamily="2" charset="-122"/>
                      </a:rPr>
                      <m:t>MAD</m:t>
                    </m:r>
                    <m:r>
                      <a:rPr lang="en-US" sz="2550" i="1">
                        <a:latin typeface="Cambria Math" panose="02040503050406030204" pitchFamily="18" charset="0"/>
                        <a:ea typeface="SimSun" panose="02010600030101010101" pitchFamily="2" charset="-122"/>
                      </a:rPr>
                      <m:t>=(</m:t>
                    </m:r>
                    <m:nary>
                      <m:naryPr>
                        <m:chr m:val="∑"/>
                        <m:limLoc m:val="undOvr"/>
                        <m:ctrlPr>
                          <a:rPr lang="en-US" sz="2550" i="1">
                            <a:latin typeface="Cambria Math" panose="02040503050406030204" pitchFamily="18" charset="0"/>
                            <a:ea typeface="SimSun" panose="02010600030101010101" pitchFamily="2" charset="-122"/>
                          </a:rPr>
                        </m:ctrlPr>
                      </m:naryPr>
                      <m:sub>
                        <m:r>
                          <a:rPr lang="en-US" sz="2550" i="1">
                            <a:latin typeface="Cambria Math" panose="02040503050406030204" pitchFamily="18" charset="0"/>
                            <a:ea typeface="SimSun" panose="02010600030101010101" pitchFamily="2" charset="-122"/>
                          </a:rPr>
                          <m:t>𝑖</m:t>
                        </m:r>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1</m:t>
                        </m:r>
                      </m:sub>
                      <m:sup>
                        <m:r>
                          <a:rPr lang="en-US" sz="2550" i="1">
                            <a:latin typeface="Cambria Math" panose="02040503050406030204" pitchFamily="18" charset="0"/>
                            <a:ea typeface="SimSun" panose="02010600030101010101" pitchFamily="2" charset="-122"/>
                          </a:rPr>
                          <m:t>𝑛</m:t>
                        </m:r>
                      </m:sup>
                      <m:e>
                        <m:r>
                          <a:rPr lang="en-US" sz="2550" i="1">
                            <a:latin typeface="Cambria Math" panose="02040503050406030204" pitchFamily="18" charset="0"/>
                            <a:ea typeface="SimSun" panose="02010600030101010101" pitchFamily="2" charset="-122"/>
                          </a:rPr>
                          <m:t>|</m:t>
                        </m:r>
                      </m:e>
                    </m:nary>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𝑅𝐸𝐹𝑖</m:t>
                        </m:r>
                      </m:sub>
                    </m:sSub>
                    <m:r>
                      <a:rPr lang="en-US" sz="2550" i="1">
                        <a:latin typeface="Cambria Math" panose="02040503050406030204" pitchFamily="18" charset="0"/>
                        <a:ea typeface="SimSun" panose="02010600030101010101" pitchFamily="2" charset="-122"/>
                      </a:rPr>
                      <m:t>−</m:t>
                    </m:r>
                    <m:sSub>
                      <m:sSubPr>
                        <m:ctrlPr>
                          <a:rPr lang="en-US" sz="2550" i="1">
                            <a:latin typeface="Cambria Math" panose="02040503050406030204" pitchFamily="18" charset="0"/>
                            <a:ea typeface="SimSun" panose="02010600030101010101" pitchFamily="2" charset="-122"/>
                          </a:rPr>
                        </m:ctrlPr>
                      </m:sSubPr>
                      <m:e>
                        <m:r>
                          <a:rPr lang="en-US" sz="2550" i="1">
                            <a:latin typeface="Cambria Math" panose="02040503050406030204" pitchFamily="18" charset="0"/>
                            <a:ea typeface="SimSun" panose="02010600030101010101" pitchFamily="2" charset="-122"/>
                          </a:rPr>
                          <m:t>𝑦</m:t>
                        </m:r>
                      </m:e>
                      <m:sub>
                        <m:r>
                          <a:rPr lang="en-US" sz="2550" i="1">
                            <a:latin typeface="Cambria Math" panose="02040503050406030204" pitchFamily="18" charset="0"/>
                            <a:ea typeface="SimSun" panose="02010600030101010101" pitchFamily="2" charset="-122"/>
                          </a:rPr>
                          <m:t>𝑖</m:t>
                        </m:r>
                      </m:sub>
                    </m:sSub>
                    <m:r>
                      <a:rPr lang="en-US" sz="2550" i="1">
                        <a:latin typeface="Cambria Math" panose="02040503050406030204" pitchFamily="18" charset="0"/>
                        <a:ea typeface="SimSun" panose="02010600030101010101" pitchFamily="2" charset="-122"/>
                      </a:rPr>
                      <m:t>|)/</m:t>
                    </m:r>
                    <m:r>
                      <a:rPr lang="en-US" sz="2550" i="1">
                        <a:latin typeface="Cambria Math" panose="02040503050406030204" pitchFamily="18" charset="0"/>
                        <a:ea typeface="SimSun" panose="02010600030101010101" pitchFamily="2" charset="-122"/>
                      </a:rPr>
                      <m:t>𝑛</m:t>
                    </m:r>
                  </m:oMath>
                </a14:m>
                <a:r>
                  <a:rPr lang="en-US" sz="2550" dirty="0">
                    <a:ea typeface="SimSun" panose="02010600030101010101" pitchFamily="2" charset="-122"/>
                  </a:rPr>
                  <a:t>. The advantage of this error is that it is robust to outliers, while the disadvantage is that no direction is considered.</a:t>
                </a:r>
              </a:p>
              <a:p>
                <a:pPr lvl="1" algn="just">
                  <a:lnSpc>
                    <a:spcPct val="120000"/>
                  </a:lnSpc>
                  <a:spcBef>
                    <a:spcPts val="450"/>
                  </a:spcBef>
                </a:pPr>
                <a14:m>
                  <m:oMath xmlns:m="http://schemas.openxmlformats.org/officeDocument/2006/math">
                    <m:r>
                      <a:rPr lang="en-US" sz="2550" b="1" i="1">
                        <a:latin typeface="Cambria Math" panose="02040503050406030204" pitchFamily="18" charset="0"/>
                        <a:ea typeface="SimSun" panose="02010600030101010101" pitchFamily="2" charset="-122"/>
                      </a:rPr>
                      <m:t>𝜶</m:t>
                    </m:r>
                  </m:oMath>
                </a14:m>
                <a:r>
                  <a:rPr lang="en-US" sz="2550" b="1" dirty="0">
                    <a:ea typeface="SimSun" panose="02010600030101010101" pitchFamily="2" charset="-122"/>
                  </a:rPr>
                  <a:t>-trimmed MSE</a:t>
                </a:r>
                <a:r>
                  <a:rPr lang="en-US" sz="2550" dirty="0">
                    <a:ea typeface="SimSun" panose="02010600030101010101" pitchFamily="2" charset="-122"/>
                  </a:rPr>
                  <a:t>: discard </a:t>
                </a:r>
                <a14:m>
                  <m:oMath xmlns:m="http://schemas.openxmlformats.org/officeDocument/2006/math">
                    <m:r>
                      <a:rPr lang="en-US" sz="2550" i="1">
                        <a:latin typeface="Cambria Math" panose="02040503050406030204" pitchFamily="18" charset="0"/>
                        <a:ea typeface="SimSun" panose="02010600030101010101" pitchFamily="2" charset="-122"/>
                      </a:rPr>
                      <m:t>𝛼</m:t>
                    </m:r>
                    <m:r>
                      <a:rPr lang="en-US" sz="2550" i="1">
                        <a:latin typeface="Cambria Math" panose="02040503050406030204" pitchFamily="18" charset="0"/>
                        <a:ea typeface="SimSun" panose="02010600030101010101" pitchFamily="2" charset="-122"/>
                      </a:rPr>
                      <m:t>%</m:t>
                    </m:r>
                  </m:oMath>
                </a14:m>
                <a:r>
                  <a:rPr lang="en-US" sz="2550" dirty="0">
                    <a:ea typeface="SimSun" panose="02010600030101010101" pitchFamily="2" charset="-122"/>
                  </a:rPr>
                  <a:t> of the largest residuals and then compute MSE.</a:t>
                </a:r>
              </a:p>
              <a:p>
                <a:endParaRPr lang="en-US" dirty="0"/>
              </a:p>
            </p:txBody>
          </p:sp>
        </mc:Choice>
        <mc:Fallback>
          <p:sp>
            <p:nvSpPr>
              <p:cNvPr id="3" name="Content Placeholder 2">
                <a:extLst>
                  <a:ext uri="{FF2B5EF4-FFF2-40B4-BE49-F238E27FC236}">
                    <a16:creationId xmlns:a16="http://schemas.microsoft.com/office/drawing/2014/main" id="{269C6F10-F3B7-4CC0-D82F-9BCE66372484}"/>
                  </a:ext>
                </a:extLst>
              </p:cNvPr>
              <p:cNvSpPr>
                <a:spLocks noGrp="1" noRot="1" noChangeAspect="1" noMove="1" noResize="1" noEditPoints="1" noAdjustHandles="1" noChangeArrowheads="1" noChangeShapeType="1" noTextEdit="1"/>
              </p:cNvSpPr>
              <p:nvPr>
                <p:ph idx="1"/>
              </p:nvPr>
            </p:nvSpPr>
            <p:spPr>
              <a:xfrm>
                <a:off x="628650" y="1638300"/>
                <a:ext cx="7886700" cy="4657397"/>
              </a:xfrm>
              <a:blipFill>
                <a:blip r:embed="rId2"/>
                <a:stretch>
                  <a:fillRect l="-232" t="-262" r="-1082"/>
                </a:stretch>
              </a:blipFill>
            </p:spPr>
            <p:txBody>
              <a:bodyPr/>
              <a:lstStyle/>
              <a:p>
                <a:r>
                  <a:rPr lang="en-CA">
                    <a:noFill/>
                  </a:rPr>
                  <a:t> </a:t>
                </a:r>
              </a:p>
            </p:txBody>
          </p:sp>
        </mc:Fallback>
      </mc:AlternateContent>
    </p:spTree>
    <p:extLst>
      <p:ext uri="{BB962C8B-B14F-4D97-AF65-F5344CB8AC3E}">
        <p14:creationId xmlns:p14="http://schemas.microsoft.com/office/powerpoint/2010/main" val="692437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6420C-867A-F27C-7C4F-D1680655077C}"/>
              </a:ext>
            </a:extLst>
          </p:cNvPr>
          <p:cNvSpPr>
            <a:spLocks noGrp="1"/>
          </p:cNvSpPr>
          <p:nvPr>
            <p:ph type="title"/>
          </p:nvPr>
        </p:nvSpPr>
        <p:spPr>
          <a:xfrm>
            <a:off x="685800" y="381000"/>
            <a:ext cx="7829550" cy="914400"/>
          </a:xfrm>
        </p:spPr>
        <p:txBody>
          <a:bodyPr/>
          <a:lstStyle/>
          <a:p>
            <a:r>
              <a:rPr lang="en-CA" dirty="0"/>
              <a:t>How can we model paired measurement for 2 different devices?</a:t>
            </a:r>
            <a:endParaRPr lang="en-US"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9C61AF31-5D81-41DB-18C8-296B41F1AE99}"/>
                  </a:ext>
                </a:extLst>
              </p:cNvPr>
              <p:cNvSpPr>
                <a:spLocks noGrp="1"/>
              </p:cNvSpPr>
              <p:nvPr>
                <p:ph sz="half" idx="1"/>
              </p:nvPr>
            </p:nvSpPr>
            <p:spPr>
              <a:xfrm>
                <a:off x="685800" y="1523999"/>
                <a:ext cx="4309650" cy="4429125"/>
              </a:xfrm>
            </p:spPr>
            <p:txBody>
              <a:bodyPr>
                <a:noAutofit/>
              </a:bodyPr>
              <a:lstStyle/>
              <a:p>
                <a:pPr>
                  <a:lnSpc>
                    <a:spcPct val="100000"/>
                  </a:lnSpc>
                </a:pPr>
                <a:r>
                  <a:rPr lang="en-GB" sz="1600" dirty="0">
                    <a:ea typeface="SimSun" panose="02010600030101010101" pitchFamily="2" charset="-122"/>
                  </a:rPr>
                  <a:t>Assume the following model for the paired measurements </a:t>
                </a:r>
                <a14:m>
                  <m:oMath xmlns:m="http://schemas.openxmlformats.org/officeDocument/2006/math">
                    <m:sSub>
                      <m:sSubPr>
                        <m:ctrlPr>
                          <a:rPr lang="en-US" sz="1600" i="1">
                            <a:latin typeface="Cambria Math" panose="02040503050406030204" pitchFamily="18" charset="0"/>
                          </a:rPr>
                        </m:ctrlPr>
                      </m:sSubPr>
                      <m:e>
                        <m:r>
                          <a:rPr lang="en-CA" sz="1600" i="1">
                            <a:latin typeface="Cambria Math" panose="02040503050406030204" pitchFamily="18" charset="0"/>
                          </a:rPr>
                          <m:t>(</m:t>
                        </m:r>
                        <m:r>
                          <a:rPr lang="en-GB" sz="1600" i="1">
                            <a:latin typeface="Cambria Math" panose="02040503050406030204" pitchFamily="18" charset="0"/>
                            <a:ea typeface="SimSun" panose="02010600030101010101" pitchFamily="2" charset="-122"/>
                            <a:cs typeface="Times New Roman" panose="02020603050405020304" pitchFamily="18" charset="0"/>
                          </a:rPr>
                          <m:t>𝑦</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𝑦</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2</m:t>
                        </m:r>
                      </m:sub>
                    </m:sSub>
                    <m:r>
                      <a:rPr lang="en-CA" sz="1600" i="1">
                        <a:latin typeface="Cambria Math" panose="02040503050406030204" pitchFamily="18" charset="0"/>
                        <a:ea typeface="SimSun" panose="02010600030101010101" pitchFamily="2" charset="-122"/>
                        <a:cs typeface="Times New Roman" panose="02020603050405020304" pitchFamily="18" charset="0"/>
                      </a:rPr>
                      <m:t>)</m:t>
                    </m:r>
                  </m:oMath>
                </a14:m>
                <a:r>
                  <a:rPr lang="en-GB" sz="1600" dirty="0">
                    <a:ea typeface="SimSun" panose="02010600030101010101" pitchFamily="2" charset="-122"/>
                  </a:rPr>
                  <a:t> performed using devices 1 and 2</a:t>
                </a:r>
              </a:p>
              <a:p>
                <a:pPr>
                  <a:lnSpc>
                    <a:spcPct val="100000"/>
                  </a:lnSpc>
                </a:pPr>
                <a:r>
                  <a:rPr lang="en-GB" sz="1600" dirty="0">
                    <a:ea typeface="SimSun" panose="02010600030101010101" pitchFamily="2" charset="-122"/>
                  </a:rPr>
                  <a:t>We assume that measurement 1 is more accurate than measurement 2 and can be considered a reference measurement. </a:t>
                </a:r>
              </a:p>
              <a:p>
                <a:pPr marL="0" indent="0">
                  <a:buNone/>
                </a:pPr>
                <a14:m>
                  <m:oMathPara xmlns:m="http://schemas.openxmlformats.org/officeDocument/2006/math">
                    <m:oMathParaPr>
                      <m:jc m:val="centerGroup"/>
                    </m:oMathParaPr>
                    <m:oMath xmlns:m="http://schemas.openxmlformats.org/officeDocument/2006/math">
                      <m:sSub>
                        <m:sSubPr>
                          <m:ctrlPr>
                            <a:rPr lang="en-US" sz="1600" i="1" smtClean="0">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𝑦</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𝑥</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𝑒</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oMath>
                  </m:oMathPara>
                </a14:m>
                <a:endParaRPr lang="en-GB" sz="1600" dirty="0">
                  <a:ea typeface="SimSun" panose="02010600030101010101" pitchFamily="2" charset="-122"/>
                </a:endParaRPr>
              </a:p>
              <a:p>
                <a:pPr marL="0" indent="0">
                  <a:buNone/>
                </a:pPr>
                <a:endParaRPr lang="en-GB" sz="1600" dirty="0">
                  <a:ea typeface="SimSun" panose="02010600030101010101" pitchFamily="2" charset="-122"/>
                </a:endParaRPr>
              </a:p>
              <a:p>
                <a:pPr marL="0" indent="0">
                  <a:spcBef>
                    <a:spcPts val="1350"/>
                  </a:spcBef>
                  <a:buNone/>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eqArr>
                            <m:eqArrPr>
                              <m:ctrlPr>
                                <a:rPr lang="en-US" sz="1600" i="1">
                                  <a:latin typeface="Cambria Math" panose="02040503050406030204" pitchFamily="18" charset="0"/>
                                </a:rPr>
                              </m:ctrlPr>
                            </m:eqArrPr>
                            <m:e>
                              <m:r>
                                <a:rPr lang="en-GB" sz="1600" i="1">
                                  <a:latin typeface="Cambria Math" panose="02040503050406030204" pitchFamily="18" charset="0"/>
                                  <a:ea typeface="SimSun" panose="02010600030101010101" pitchFamily="2" charset="-122"/>
                                  <a:cs typeface="Times New Roman" panose="02020603050405020304" pitchFamily="18" charset="0"/>
                                </a:rPr>
                                <m:t> </m:t>
                              </m:r>
                            </m:e>
                            <m:e>
                              <m:r>
                                <a:rPr lang="en-GB" sz="1600" i="1">
                                  <a:latin typeface="Cambria Math" panose="02040503050406030204" pitchFamily="18" charset="0"/>
                                  <a:ea typeface="SimSun" panose="02010600030101010101" pitchFamily="2" charset="-122"/>
                                  <a:cs typeface="Times New Roman" panose="02020603050405020304" pitchFamily="18" charset="0"/>
                                </a:rPr>
                                <m:t>𝑦</m:t>
                              </m:r>
                            </m:e>
                          </m:eqAr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2</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0</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𝑥</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𝑒</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2</m:t>
                          </m:r>
                        </m:sub>
                      </m:sSub>
                    </m:oMath>
                  </m:oMathPara>
                </a14:m>
                <a:endParaRPr lang="en-GB" sz="1600" dirty="0">
                  <a:ea typeface="SimSun" panose="02010600030101010101" pitchFamily="2" charset="-122"/>
                </a:endParaRPr>
              </a:p>
              <a:p>
                <a:pPr>
                  <a:lnSpc>
                    <a:spcPct val="100000"/>
                  </a:lnSpc>
                </a:pPr>
                <a:r>
                  <a:rPr lang="en-CA" sz="1600" dirty="0"/>
                  <a:t>where</a:t>
                </a:r>
                <a14:m>
                  <m:oMath xmlns:m="http://schemas.openxmlformats.org/officeDocument/2006/math">
                    <m:r>
                      <a:rPr lang="en-CA" sz="1600" i="1">
                        <a:latin typeface="Cambria Math" panose="02040503050406030204" pitchFamily="18" charset="0"/>
                      </a:rPr>
                      <m:t> </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0</m:t>
                        </m:r>
                      </m:sub>
                    </m:sSub>
                  </m:oMath>
                </a14:m>
                <a:r>
                  <a:rPr lang="en-GB" sz="1600" dirty="0">
                    <a:ea typeface="SimSun" panose="02010600030101010101" pitchFamily="2" charset="-122"/>
                  </a:rPr>
                  <a:t> is </a:t>
                </a:r>
                <a:r>
                  <a:rPr lang="en-GB" sz="1600" b="1" dirty="0">
                    <a:ea typeface="SimSun" panose="02010600030101010101" pitchFamily="2" charset="-122"/>
                  </a:rPr>
                  <a:t>fixed bias </a:t>
                </a:r>
                <a:r>
                  <a:rPr lang="en-GB" sz="1600" dirty="0">
                    <a:ea typeface="SimSun" panose="02010600030101010101" pitchFamily="2" charset="-122"/>
                  </a:rPr>
                  <a:t>and </a:t>
                </a:r>
                <a14:m>
                  <m:oMath xmlns:m="http://schemas.openxmlformats.org/officeDocument/2006/math">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CA" sz="1600" i="1">
                            <a:latin typeface="Cambria Math" panose="02040503050406030204" pitchFamily="18" charset="0"/>
                            <a:ea typeface="SimSun" panose="02010600030101010101" pitchFamily="2" charset="-122"/>
                            <a:cs typeface="Times New Roman" panose="02020603050405020304" pitchFamily="18" charset="0"/>
                          </a:rPr>
                          <m:t>1</m:t>
                        </m:r>
                      </m:sub>
                    </m:sSub>
                  </m:oMath>
                </a14:m>
                <a:r>
                  <a:rPr lang="en-GB" sz="1600" dirty="0">
                    <a:ea typeface="SimSun" panose="02010600030101010101" pitchFamily="2" charset="-122"/>
                  </a:rPr>
                  <a:t> is </a:t>
                </a:r>
                <a:r>
                  <a:rPr lang="en-GB" sz="1600" b="1" dirty="0">
                    <a:ea typeface="SimSun" panose="02010600030101010101" pitchFamily="2" charset="-122"/>
                  </a:rPr>
                  <a:t>scale factor</a:t>
                </a:r>
                <a:r>
                  <a:rPr lang="en-GB" sz="1600" dirty="0">
                    <a:ea typeface="SimSun" panose="02010600030101010101" pitchFamily="2" charset="-122"/>
                  </a:rPr>
                  <a:t>,</a:t>
                </a:r>
              </a:p>
              <a:p>
                <a:pPr>
                  <a:lnSpc>
                    <a:spcPct val="100000"/>
                  </a:lnSpc>
                </a:pPr>
                <a:r>
                  <a:rPr lang="en-GB" sz="1600" dirty="0">
                    <a:ea typeface="SimSun" panose="02010600030101010101" pitchFamily="2" charset="-122"/>
                  </a:rPr>
                  <a:t>The measurement difference is then</a:t>
                </a:r>
              </a:p>
              <a:p>
                <a:pPr marL="0" indent="0">
                  <a:buNone/>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𝐷</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sSub>
                            <m:sSubPr>
                              <m:ctrlPr>
                                <a:rPr lang="en-US" sz="1600" i="1">
                                  <a:latin typeface="Cambria Math" panose="02040503050406030204" pitchFamily="18" charset="0"/>
                                </a:rPr>
                              </m:ctrlPr>
                            </m:sSubPr>
                            <m:e>
                              <m:eqArr>
                                <m:eqArrPr>
                                  <m:ctrlPr>
                                    <a:rPr lang="en-US" sz="1600" i="1">
                                      <a:latin typeface="Cambria Math" panose="02040503050406030204" pitchFamily="18" charset="0"/>
                                    </a:rPr>
                                  </m:ctrlPr>
                                </m:eqArrPr>
                                <m:e>
                                  <m:r>
                                    <a:rPr lang="en-GB" sz="1600" i="1">
                                      <a:latin typeface="Cambria Math" panose="02040503050406030204" pitchFamily="18" charset="0"/>
                                      <a:ea typeface="SimSun" panose="02010600030101010101" pitchFamily="2" charset="-122"/>
                                      <a:cs typeface="Times New Roman" panose="02020603050405020304" pitchFamily="18" charset="0"/>
                                    </a:rPr>
                                    <m:t> </m:t>
                                  </m:r>
                                </m:e>
                                <m:e>
                                  <m:r>
                                    <a:rPr lang="en-CA" sz="1600" b="0" i="1" smtClean="0">
                                      <a:latin typeface="Cambria Math" panose="02040503050406030204" pitchFamily="18" charset="0"/>
                                      <a:ea typeface="SimSun" panose="02010600030101010101" pitchFamily="2" charset="-122"/>
                                      <a:cs typeface="Times New Roman" panose="02020603050405020304" pitchFamily="18" charset="0"/>
                                    </a:rPr>
                                    <m:t>𝑦</m:t>
                                  </m:r>
                                </m:e>
                              </m:eqAr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2</m:t>
                              </m:r>
                            </m:sub>
                          </m:sSub>
                          <m:r>
                            <a:rPr lang="en-CA"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eqArr>
                                <m:eqArrPr>
                                  <m:ctrlPr>
                                    <a:rPr lang="en-US" sz="1600" i="1">
                                      <a:latin typeface="Cambria Math" panose="02040503050406030204" pitchFamily="18" charset="0"/>
                                    </a:rPr>
                                  </m:ctrlPr>
                                </m:eqArrPr>
                                <m:e>
                                  <m:r>
                                    <a:rPr lang="en-GB" sz="1600" i="1">
                                      <a:latin typeface="Cambria Math" panose="02040503050406030204" pitchFamily="18" charset="0"/>
                                      <a:ea typeface="SimSun" panose="02010600030101010101" pitchFamily="2" charset="-122"/>
                                      <a:cs typeface="Times New Roman" panose="02020603050405020304" pitchFamily="18" charset="0"/>
                                    </a:rPr>
                                    <m:t> </m:t>
                                  </m:r>
                                </m:e>
                                <m:e>
                                  <m:r>
                                    <a:rPr lang="en-GB" sz="1600" i="1">
                                      <a:latin typeface="Cambria Math" panose="02040503050406030204" pitchFamily="18" charset="0"/>
                                      <a:ea typeface="SimSun" panose="02010600030101010101" pitchFamily="2" charset="-122"/>
                                      <a:cs typeface="Times New Roman" panose="02020603050405020304" pitchFamily="18" charset="0"/>
                                    </a:rPr>
                                    <m:t>𝑦</m:t>
                                  </m:r>
                                </m:e>
                              </m:eqAr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CA" sz="1600" i="1">
                                  <a:latin typeface="Cambria Math" panose="02040503050406030204" pitchFamily="18" charset="0"/>
                                  <a:ea typeface="SimSun" panose="02010600030101010101" pitchFamily="2" charset="-122"/>
                                  <a:cs typeface="Times New Roman" panose="02020603050405020304" pitchFamily="18" charset="0"/>
                                </a:rPr>
                                <m:t>1</m:t>
                              </m:r>
                            </m:sub>
                          </m:sSub>
                          <m:r>
                            <a:rPr lang="en-CA" sz="1600" i="1">
                              <a:latin typeface="Cambria Math" panose="02040503050406030204" pitchFamily="18" charset="0"/>
                              <a:ea typeface="SimSun" panose="02010600030101010101" pitchFamily="2" charset="-122"/>
                              <a:cs typeface="Times New Roman" panose="02020603050405020304" pitchFamily="18" charset="0"/>
                            </a:rPr>
                            <m:t>=</m:t>
                          </m:r>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0</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r>
                        <a:rPr lang="en-GB" sz="1600" i="1">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𝑥</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𝑒</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𝑒</m:t>
                          </m:r>
                        </m:e>
                        <m:sub>
                          <m:r>
                            <a:rPr lang="en-GB" sz="1600" i="1">
                              <a:latin typeface="Cambria Math" panose="02040503050406030204" pitchFamily="18" charset="0"/>
                              <a:ea typeface="SimSun" panose="02010600030101010101" pitchFamily="2" charset="-122"/>
                              <a:cs typeface="Times New Roman" panose="02020603050405020304" pitchFamily="18" charset="0"/>
                            </a:rPr>
                            <m:t>𝑖</m:t>
                          </m:r>
                          <m:r>
                            <a:rPr lang="en-GB" sz="1600" i="1">
                              <a:latin typeface="Cambria Math" panose="02040503050406030204" pitchFamily="18" charset="0"/>
                              <a:ea typeface="SimSun" panose="02010600030101010101" pitchFamily="2" charset="-122"/>
                              <a:cs typeface="Times New Roman" panose="02020603050405020304" pitchFamily="18" charset="0"/>
                            </a:rPr>
                            <m:t>2</m:t>
                          </m:r>
                        </m:sub>
                      </m:sSub>
                      <m:r>
                        <a:rPr lang="en-GB" sz="1600" i="1">
                          <a:latin typeface="Cambria Math" panose="02040503050406030204" pitchFamily="18" charset="0"/>
                          <a:ea typeface="SimSun" panose="02010600030101010101" pitchFamily="2" charset="-122"/>
                          <a:cs typeface="Times New Roman" panose="02020603050405020304" pitchFamily="18" charset="0"/>
                        </a:rPr>
                        <m:t> </m:t>
                      </m:r>
                    </m:oMath>
                  </m:oMathPara>
                </a14:m>
                <a:endParaRPr lang="en-GB" sz="1600" dirty="0">
                  <a:ea typeface="SimSun" panose="02010600030101010101" pitchFamily="2" charset="-122"/>
                </a:endParaRPr>
              </a:p>
              <a:p>
                <a:endParaRPr lang="en-US" sz="1600" dirty="0"/>
              </a:p>
            </p:txBody>
          </p:sp>
        </mc:Choice>
        <mc:Fallback>
          <p:sp>
            <p:nvSpPr>
              <p:cNvPr id="6" name="Content Placeholder 5">
                <a:extLst>
                  <a:ext uri="{FF2B5EF4-FFF2-40B4-BE49-F238E27FC236}">
                    <a16:creationId xmlns:a16="http://schemas.microsoft.com/office/drawing/2014/main" id="{9C61AF31-5D81-41DB-18C8-296B41F1AE99}"/>
                  </a:ext>
                </a:extLst>
              </p:cNvPr>
              <p:cNvSpPr>
                <a:spLocks noGrp="1" noRot="1" noChangeAspect="1" noMove="1" noResize="1" noEditPoints="1" noAdjustHandles="1" noChangeArrowheads="1" noChangeShapeType="1" noTextEdit="1"/>
              </p:cNvSpPr>
              <p:nvPr>
                <p:ph sz="half" idx="1"/>
              </p:nvPr>
            </p:nvSpPr>
            <p:spPr>
              <a:xfrm>
                <a:off x="685800" y="1523999"/>
                <a:ext cx="4309650" cy="4429125"/>
              </a:xfrm>
              <a:blipFill>
                <a:blip r:embed="rId2"/>
                <a:stretch>
                  <a:fillRect l="-850" t="-413" r="-283"/>
                </a:stretch>
              </a:blipFill>
            </p:spPr>
            <p:txBody>
              <a:bodyPr/>
              <a:lstStyle/>
              <a:p>
                <a:r>
                  <a:rPr lang="en-CA">
                    <a:noFill/>
                  </a:rPr>
                  <a:t> </a:t>
                </a:r>
              </a:p>
            </p:txBody>
          </p:sp>
        </mc:Fallback>
      </mc:AlternateContent>
      <p:pic>
        <p:nvPicPr>
          <p:cNvPr id="7" name="Content Placeholder 4" descr="Chart, scatter chart&#10;&#10;Description automatically generated">
            <a:extLst>
              <a:ext uri="{FF2B5EF4-FFF2-40B4-BE49-F238E27FC236}">
                <a16:creationId xmlns:a16="http://schemas.microsoft.com/office/drawing/2014/main" id="{0F1E2422-A270-9662-744A-BF0A385EB50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23439" y="2408284"/>
            <a:ext cx="3886200" cy="2815790"/>
          </a:xfrm>
        </p:spPr>
      </p:pic>
      <p:sp>
        <p:nvSpPr>
          <p:cNvPr id="4" name="TextBox 3">
            <a:extLst>
              <a:ext uri="{FF2B5EF4-FFF2-40B4-BE49-F238E27FC236}">
                <a16:creationId xmlns:a16="http://schemas.microsoft.com/office/drawing/2014/main" id="{47598151-074C-CF11-6C02-ADDF3572A1A4}"/>
              </a:ext>
            </a:extLst>
          </p:cNvPr>
          <p:cNvSpPr txBox="1"/>
          <p:nvPr/>
        </p:nvSpPr>
        <p:spPr>
          <a:xfrm>
            <a:off x="4791150" y="5647807"/>
            <a:ext cx="4309650" cy="276999"/>
          </a:xfrm>
          <a:prstGeom prst="rect">
            <a:avLst/>
          </a:prstGeom>
          <a:noFill/>
        </p:spPr>
        <p:txBody>
          <a:bodyPr wrap="square">
            <a:spAutoFit/>
          </a:bodyPr>
          <a:lstStyle/>
          <a:p>
            <a:r>
              <a:rPr lang="en-US" sz="1200" dirty="0">
                <a:solidFill>
                  <a:srgbClr val="002060"/>
                </a:solidFill>
              </a:rPr>
              <a:t>To run the program, go to EMBC </a:t>
            </a:r>
            <a:r>
              <a:rPr lang="en-US" sz="1200" dirty="0" err="1">
                <a:solidFill>
                  <a:srgbClr val="002060"/>
                </a:solidFill>
              </a:rPr>
              <a:t>Matlab</a:t>
            </a:r>
            <a:r>
              <a:rPr lang="en-US" sz="1200" dirty="0">
                <a:solidFill>
                  <a:srgbClr val="002060"/>
                </a:solidFill>
              </a:rPr>
              <a:t>\Part 1\</a:t>
            </a:r>
            <a:r>
              <a:rPr lang="en-US" sz="1200" dirty="0" err="1">
                <a:solidFill>
                  <a:srgbClr val="002060"/>
                </a:solidFill>
              </a:rPr>
              <a:t>accuracy.mlx</a:t>
            </a:r>
            <a:endParaRPr lang="en-US" sz="1200" dirty="0">
              <a:solidFill>
                <a:srgbClr val="002060"/>
              </a:solidFill>
            </a:endParaRPr>
          </a:p>
        </p:txBody>
      </p:sp>
    </p:spTree>
    <p:extLst>
      <p:ext uri="{BB962C8B-B14F-4D97-AF65-F5344CB8AC3E}">
        <p14:creationId xmlns:p14="http://schemas.microsoft.com/office/powerpoint/2010/main" val="2493805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EFFB38-0009-3A7A-E31D-BD35AB1749DD}"/>
              </a:ext>
            </a:extLst>
          </p:cNvPr>
          <p:cNvSpPr>
            <a:spLocks noGrp="1"/>
          </p:cNvSpPr>
          <p:nvPr>
            <p:ph type="title"/>
          </p:nvPr>
        </p:nvSpPr>
        <p:spPr/>
        <p:txBody>
          <a:bodyPr/>
          <a:lstStyle/>
          <a:p>
            <a:r>
              <a:rPr lang="en-CA" dirty="0"/>
              <a:t>What is the precision and accuracy based on our model?</a:t>
            </a:r>
            <a:endParaRPr lang="en-US" dirty="0"/>
          </a:p>
        </p:txBody>
      </p:sp>
      <p:sp>
        <p:nvSpPr>
          <p:cNvPr id="7" name="Text Placeholder 6">
            <a:extLst>
              <a:ext uri="{FF2B5EF4-FFF2-40B4-BE49-F238E27FC236}">
                <a16:creationId xmlns:a16="http://schemas.microsoft.com/office/drawing/2014/main" id="{D78FE756-7AD7-D1A3-DC3B-FA5F5346945B}"/>
              </a:ext>
            </a:extLst>
          </p:cNvPr>
          <p:cNvSpPr>
            <a:spLocks noGrp="1"/>
          </p:cNvSpPr>
          <p:nvPr>
            <p:ph type="body" idx="1"/>
          </p:nvPr>
        </p:nvSpPr>
        <p:spPr/>
        <p:txBody>
          <a:bodyPr/>
          <a:lstStyle/>
          <a:p>
            <a:r>
              <a:rPr lang="en-CA" dirty="0"/>
              <a:t>Precision</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D77A6A5-B499-F0A2-659E-9A0A1E0BA532}"/>
                  </a:ext>
                </a:extLst>
              </p:cNvPr>
              <p:cNvSpPr>
                <a:spLocks noGrp="1"/>
              </p:cNvSpPr>
              <p:nvPr>
                <p:ph sz="half" idx="2"/>
              </p:nvPr>
            </p:nvSpPr>
            <p:spPr/>
            <p:txBody>
              <a:bodyPr/>
              <a:lstStyle/>
              <a:p>
                <a:pPr>
                  <a:lnSpc>
                    <a:spcPct val="100000"/>
                  </a:lnSpc>
                </a:pPr>
                <a:r>
                  <a:rPr lang="en-US" sz="1600" dirty="0">
                    <a:ea typeface="SimSun" panose="02010600030101010101" pitchFamily="2" charset="-122"/>
                  </a:rPr>
                  <a:t>The error variances </a:t>
                </a:r>
                <a14:m>
                  <m:oMath xmlns:m="http://schemas.openxmlformats.org/officeDocument/2006/math">
                    <m:sSubSup>
                      <m:sSubSupPr>
                        <m:ctrlPr>
                          <a:rPr lang="en-US" sz="1600" i="1">
                            <a:latin typeface="Cambria Math" panose="02040503050406030204" pitchFamily="18" charset="0"/>
                            <a:ea typeface="SimSun" panose="02010600030101010101" pitchFamily="2" charset="-122"/>
                          </a:rPr>
                        </m:ctrlPr>
                      </m:sSubSupPr>
                      <m:e>
                        <m:r>
                          <a:rPr lang="en-US" sz="1600" i="1">
                            <a:latin typeface="Cambria Math" panose="02040503050406030204" pitchFamily="18" charset="0"/>
                            <a:ea typeface="SimSun" panose="02010600030101010101" pitchFamily="2" charset="-122"/>
                          </a:rPr>
                          <m:t>𝜎</m:t>
                        </m:r>
                      </m:e>
                      <m:sub>
                        <m:r>
                          <a:rPr lang="en-US" sz="1600" i="1">
                            <a:latin typeface="Cambria Math" panose="02040503050406030204" pitchFamily="18" charset="0"/>
                            <a:ea typeface="SimSun" panose="02010600030101010101" pitchFamily="2" charset="-122"/>
                          </a:rPr>
                          <m:t>𝑒</m:t>
                        </m:r>
                      </m:sub>
                      <m:sup>
                        <m:r>
                          <a:rPr lang="en-US" sz="1600" i="1">
                            <a:latin typeface="Cambria Math" panose="02040503050406030204" pitchFamily="18" charset="0"/>
                            <a:ea typeface="SimSun" panose="02010600030101010101" pitchFamily="2" charset="-122"/>
                          </a:rPr>
                          <m:t>2</m:t>
                        </m:r>
                      </m:sup>
                    </m:sSubSup>
                  </m:oMath>
                </a14:m>
                <a:r>
                  <a:rPr lang="en-US" sz="1600" dirty="0">
                    <a:ea typeface="SimSun" panose="02010600030101010101" pitchFamily="2" charset="-122"/>
                  </a:rPr>
                  <a:t> measures the variability in the observed variable </a:t>
                </a:r>
                <a14:m>
                  <m:oMath xmlns:m="http://schemas.openxmlformats.org/officeDocument/2006/math">
                    <m:r>
                      <a:rPr lang="en-US" sz="1600" i="1">
                        <a:latin typeface="Cambria Math" panose="02040503050406030204" pitchFamily="18" charset="0"/>
                        <a:ea typeface="SimSun" panose="02010600030101010101" pitchFamily="2" charset="-122"/>
                      </a:rPr>
                      <m:t>𝑦</m:t>
                    </m:r>
                  </m:oMath>
                </a14:m>
                <a:r>
                  <a:rPr lang="en-US" sz="1600" dirty="0">
                    <a:ea typeface="SimSun" panose="02010600030101010101" pitchFamily="2" charset="-122"/>
                  </a:rPr>
                  <a:t> around its error-free value. Therefore, </a:t>
                </a:r>
                <a14:m>
                  <m:oMath xmlns:m="http://schemas.openxmlformats.org/officeDocument/2006/math">
                    <m:sSubSup>
                      <m:sSubSupPr>
                        <m:ctrlPr>
                          <a:rPr lang="en-US" sz="1600" i="1">
                            <a:latin typeface="Cambria Math" panose="02040503050406030204" pitchFamily="18" charset="0"/>
                            <a:ea typeface="SimSun" panose="02010600030101010101" pitchFamily="2" charset="-122"/>
                          </a:rPr>
                        </m:ctrlPr>
                      </m:sSubSupPr>
                      <m:e>
                        <m:r>
                          <a:rPr lang="en-US" sz="1600" i="1">
                            <a:latin typeface="Cambria Math" panose="02040503050406030204" pitchFamily="18" charset="0"/>
                            <a:ea typeface="SimSun" panose="02010600030101010101" pitchFamily="2" charset="-122"/>
                          </a:rPr>
                          <m:t>𝜎</m:t>
                        </m:r>
                      </m:e>
                      <m:sub>
                        <m:r>
                          <a:rPr lang="en-US" sz="1600" i="1">
                            <a:latin typeface="Cambria Math" panose="02040503050406030204" pitchFamily="18" charset="0"/>
                            <a:ea typeface="SimSun" panose="02010600030101010101" pitchFamily="2" charset="-122"/>
                          </a:rPr>
                          <m:t>𝑒</m:t>
                        </m:r>
                      </m:sub>
                      <m:sup>
                        <m:r>
                          <a:rPr lang="en-US" sz="1600" i="1">
                            <a:latin typeface="Cambria Math" panose="02040503050406030204" pitchFamily="18" charset="0"/>
                            <a:ea typeface="SimSun" panose="02010600030101010101" pitchFamily="2" charset="-122"/>
                          </a:rPr>
                          <m:t>2</m:t>
                        </m:r>
                      </m:sup>
                    </m:sSubSup>
                  </m:oMath>
                </a14:m>
                <a:r>
                  <a:rPr lang="en-US" sz="1600" dirty="0">
                    <a:ea typeface="SimSun" panose="02010600030101010101" pitchFamily="2" charset="-122"/>
                  </a:rPr>
                  <a:t> is the measure of the precision of the method/device. </a:t>
                </a:r>
              </a:p>
              <a:p>
                <a:pPr>
                  <a:lnSpc>
                    <a:spcPct val="100000"/>
                  </a:lnSpc>
                </a:pPr>
                <a:r>
                  <a:rPr lang="en-US" sz="1600" dirty="0">
                    <a:ea typeface="SimSun" panose="02010600030101010101" pitchFamily="2" charset="-122"/>
                  </a:rPr>
                  <a:t>Method 1 is more </a:t>
                </a:r>
                <a:r>
                  <a:rPr lang="en-US" sz="1600" b="1" dirty="0">
                    <a:ea typeface="SimSun" panose="02010600030101010101" pitchFamily="2" charset="-122"/>
                  </a:rPr>
                  <a:t>precise</a:t>
                </a:r>
                <a:r>
                  <a:rPr lang="en-US" sz="1600" dirty="0">
                    <a:ea typeface="SimSun" panose="02010600030101010101" pitchFamily="2" charset="-122"/>
                  </a:rPr>
                  <a:t> than method 2 if  </a:t>
                </a:r>
                <a14:m>
                  <m:oMath xmlns:m="http://schemas.openxmlformats.org/officeDocument/2006/math">
                    <m:sSubSup>
                      <m:sSubSupPr>
                        <m:ctrlPr>
                          <a:rPr lang="en-US" sz="1600" i="1">
                            <a:latin typeface="Cambria Math" panose="02040503050406030204" pitchFamily="18" charset="0"/>
                            <a:ea typeface="SimSun" panose="02010600030101010101" pitchFamily="2" charset="-122"/>
                          </a:rPr>
                        </m:ctrlPr>
                      </m:sSubSupPr>
                      <m:e>
                        <m:sSubSup>
                          <m:sSubSupPr>
                            <m:ctrlPr>
                              <a:rPr lang="en-US" sz="1600" i="1">
                                <a:latin typeface="Cambria Math" panose="02040503050406030204" pitchFamily="18" charset="0"/>
                                <a:ea typeface="SimSun" panose="02010600030101010101" pitchFamily="2" charset="-122"/>
                              </a:rPr>
                            </m:ctrlPr>
                          </m:sSubSupPr>
                          <m:e>
                            <m:r>
                              <a:rPr lang="en-US" sz="1600" i="1">
                                <a:latin typeface="Cambria Math" panose="02040503050406030204" pitchFamily="18" charset="0"/>
                                <a:ea typeface="SimSun" panose="02010600030101010101" pitchFamily="2" charset="-122"/>
                              </a:rPr>
                              <m:t>𝜎</m:t>
                            </m:r>
                          </m:e>
                          <m:sub>
                            <m:r>
                              <a:rPr lang="en-US" sz="1600" i="1">
                                <a:latin typeface="Cambria Math" panose="02040503050406030204" pitchFamily="18" charset="0"/>
                                <a:ea typeface="SimSun" panose="02010600030101010101" pitchFamily="2" charset="-122"/>
                              </a:rPr>
                              <m:t>𝑒</m:t>
                            </m:r>
                            <m:r>
                              <a:rPr lang="en-US" sz="1600" i="1">
                                <a:latin typeface="Cambria Math" panose="02040503050406030204" pitchFamily="18" charset="0"/>
                                <a:ea typeface="SimSun" panose="02010600030101010101" pitchFamily="2" charset="-122"/>
                              </a:rPr>
                              <m:t>1</m:t>
                            </m:r>
                          </m:sub>
                          <m:sup>
                            <m:r>
                              <a:rPr lang="en-US" sz="1600" i="1">
                                <a:latin typeface="Cambria Math" panose="02040503050406030204" pitchFamily="18" charset="0"/>
                                <a:ea typeface="SimSun" panose="02010600030101010101" pitchFamily="2" charset="-122"/>
                              </a:rPr>
                              <m:t>2</m:t>
                            </m:r>
                          </m:sup>
                        </m:sSubSup>
                        <m:r>
                          <a:rPr lang="en-US" sz="1600" i="1">
                            <a:latin typeface="Cambria Math" panose="02040503050406030204" pitchFamily="18" charset="0"/>
                            <a:ea typeface="SimSun" panose="02010600030101010101" pitchFamily="2" charset="-122"/>
                          </a:rPr>
                          <m:t>&lt;</m:t>
                        </m:r>
                        <m:r>
                          <a:rPr lang="en-US" sz="1600" i="1">
                            <a:latin typeface="Cambria Math" panose="02040503050406030204" pitchFamily="18" charset="0"/>
                            <a:ea typeface="SimSun" panose="02010600030101010101" pitchFamily="2" charset="-122"/>
                          </a:rPr>
                          <m:t>𝜎</m:t>
                        </m:r>
                      </m:e>
                      <m:sub>
                        <m:r>
                          <a:rPr lang="en-US" sz="1600" i="1">
                            <a:latin typeface="Cambria Math" panose="02040503050406030204" pitchFamily="18" charset="0"/>
                            <a:ea typeface="SimSun" panose="02010600030101010101" pitchFamily="2" charset="-122"/>
                          </a:rPr>
                          <m:t>𝑒</m:t>
                        </m:r>
                        <m:r>
                          <a:rPr lang="en-US" sz="1600" i="1">
                            <a:latin typeface="Cambria Math" panose="02040503050406030204" pitchFamily="18" charset="0"/>
                            <a:ea typeface="SimSun" panose="02010600030101010101" pitchFamily="2" charset="-122"/>
                          </a:rPr>
                          <m:t>2</m:t>
                        </m:r>
                      </m:sub>
                      <m:sup>
                        <m:r>
                          <a:rPr lang="en-US" sz="1600" i="1">
                            <a:latin typeface="Cambria Math" panose="02040503050406030204" pitchFamily="18" charset="0"/>
                            <a:ea typeface="SimSun" panose="02010600030101010101" pitchFamily="2" charset="-122"/>
                          </a:rPr>
                          <m:t>2</m:t>
                        </m:r>
                      </m:sup>
                    </m:sSubSup>
                    <m:r>
                      <a:rPr lang="en-US" sz="1600" i="1">
                        <a:latin typeface="Cambria Math" panose="02040503050406030204" pitchFamily="18" charset="0"/>
                        <a:ea typeface="SimSun" panose="02010600030101010101" pitchFamily="2" charset="-122"/>
                      </a:rPr>
                      <m:t> .</m:t>
                    </m:r>
                  </m:oMath>
                </a14:m>
                <a:r>
                  <a:rPr lang="en-US" sz="1600" dirty="0">
                    <a:ea typeface="SimSun" panose="02010600030101010101" pitchFamily="2" charset="-122"/>
                  </a:rPr>
                  <a:t> </a:t>
                </a:r>
              </a:p>
              <a:p>
                <a:pPr>
                  <a:lnSpc>
                    <a:spcPct val="100000"/>
                  </a:lnSpc>
                </a:pPr>
                <a:r>
                  <a:rPr lang="en-US" sz="1600" b="1" dirty="0">
                    <a:ea typeface="SimSun" panose="02010600030101010101" pitchFamily="2" charset="-122"/>
                  </a:rPr>
                  <a:t>Random Error</a:t>
                </a:r>
                <a:r>
                  <a:rPr lang="en-US" sz="1600" dirty="0">
                    <a:ea typeface="SimSun" panose="02010600030101010101" pitchFamily="2" charset="-122"/>
                  </a:rPr>
                  <a:t> is defined as an error due to unpredictable and unknown variation in the experiment that causes the randomness of the measurement results.</a:t>
                </a:r>
              </a:p>
              <a:p>
                <a:endParaRPr lang="en-US" dirty="0"/>
              </a:p>
            </p:txBody>
          </p:sp>
        </mc:Choice>
        <mc:Fallback xmlns="">
          <p:sp>
            <p:nvSpPr>
              <p:cNvPr id="8" name="Content Placeholder 7">
                <a:extLst>
                  <a:ext uri="{FF2B5EF4-FFF2-40B4-BE49-F238E27FC236}">
                    <a16:creationId xmlns:a16="http://schemas.microsoft.com/office/drawing/2014/main" id="{4D77A6A5-B499-F0A2-659E-9A0A1E0BA532}"/>
                  </a:ext>
                </a:extLst>
              </p:cNvPr>
              <p:cNvSpPr>
                <a:spLocks noGrp="1" noRot="1" noChangeAspect="1" noMove="1" noResize="1" noEditPoints="1" noAdjustHandles="1" noChangeArrowheads="1" noChangeShapeType="1" noTextEdit="1"/>
              </p:cNvSpPr>
              <p:nvPr>
                <p:ph sz="half" idx="2"/>
              </p:nvPr>
            </p:nvSpPr>
            <p:spPr>
              <a:blipFill>
                <a:blip r:embed="rId3"/>
                <a:stretch>
                  <a:fillRect l="-754" t="-463"/>
                </a:stretch>
              </a:blipFill>
            </p:spPr>
            <p:txBody>
              <a:bodyPr/>
              <a:lstStyle/>
              <a:p>
                <a:r>
                  <a:rPr lang="en-CA">
                    <a:noFill/>
                  </a:rPr>
                  <a:t> </a:t>
                </a:r>
              </a:p>
            </p:txBody>
          </p:sp>
        </mc:Fallback>
      </mc:AlternateContent>
      <p:sp>
        <p:nvSpPr>
          <p:cNvPr id="9" name="Text Placeholder 8">
            <a:extLst>
              <a:ext uri="{FF2B5EF4-FFF2-40B4-BE49-F238E27FC236}">
                <a16:creationId xmlns:a16="http://schemas.microsoft.com/office/drawing/2014/main" id="{A930C04F-15C7-232C-A7C6-A3A6AED22A13}"/>
              </a:ext>
            </a:extLst>
          </p:cNvPr>
          <p:cNvSpPr>
            <a:spLocks noGrp="1"/>
          </p:cNvSpPr>
          <p:nvPr>
            <p:ph type="body" sz="quarter" idx="3"/>
          </p:nvPr>
        </p:nvSpPr>
        <p:spPr/>
        <p:txBody>
          <a:bodyPr/>
          <a:lstStyle/>
          <a:p>
            <a:r>
              <a:rPr lang="en-CA" dirty="0"/>
              <a:t>Accuracy</a:t>
            </a:r>
            <a:endParaRPr lang="en-US"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17C3F55B-B05B-8207-4BEC-1CD49FC2AB2F}"/>
                  </a:ext>
                </a:extLst>
              </p:cNvPr>
              <p:cNvSpPr>
                <a:spLocks noGrp="1"/>
              </p:cNvSpPr>
              <p:nvPr>
                <p:ph sz="quarter" idx="4"/>
              </p:nvPr>
            </p:nvSpPr>
            <p:spPr/>
            <p:txBody>
              <a:bodyPr/>
              <a:lstStyle/>
              <a:p>
                <a:pPr>
                  <a:lnSpc>
                    <a:spcPct val="100000"/>
                  </a:lnSpc>
                </a:pPr>
                <a:r>
                  <a:rPr lang="en-GB" sz="1600" b="1" dirty="0">
                    <a:ea typeface="SimSun" panose="02010600030101010101" pitchFamily="2" charset="-122"/>
                  </a:rPr>
                  <a:t>Systematic error is t</a:t>
                </a:r>
                <a:r>
                  <a:rPr lang="en-GB" sz="1600" dirty="0">
                    <a:ea typeface="SimSun" panose="02010600030101010101" pitchFamily="2" charset="-122"/>
                  </a:rPr>
                  <a:t>he expected value of the difference D</a:t>
                </a:r>
              </a:p>
              <a:p>
                <a:pPr>
                  <a:lnSpc>
                    <a:spcPct val="100000"/>
                  </a:lnSpc>
                </a:pPr>
                <a:r>
                  <a:rPr lang="en-GB" sz="1600" dirty="0">
                    <a:ea typeface="SimSun" panose="02010600030101010101" pitchFamily="2" charset="-122"/>
                  </a:rPr>
                  <a:t>The smaller the systematic error is, the better the </a:t>
                </a:r>
                <a:r>
                  <a:rPr lang="en-GB" sz="1600" b="1" dirty="0">
                    <a:ea typeface="SimSun" panose="02010600030101010101" pitchFamily="2" charset="-122"/>
                  </a:rPr>
                  <a:t>accuracy of the device </a:t>
                </a:r>
                <a:r>
                  <a:rPr lang="en-GB" sz="1600" dirty="0">
                    <a:ea typeface="SimSun" panose="02010600030101010101" pitchFamily="2" charset="-122"/>
                  </a:rPr>
                  <a:t>is. </a:t>
                </a:r>
              </a:p>
              <a:p>
                <a:pPr>
                  <a:lnSpc>
                    <a:spcPct val="100000"/>
                  </a:lnSpc>
                </a:pPr>
                <a:endParaRPr lang="en-GB" sz="1600" dirty="0">
                  <a:ea typeface="SimSun"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GB" sz="1600">
                          <a:latin typeface="Cambria Math" panose="02040503050406030204" pitchFamily="18" charset="0"/>
                          <a:ea typeface="SimSun" panose="02010600030101010101" pitchFamily="2" charset="-122"/>
                          <a:cs typeface="Times New Roman" panose="02020603050405020304" pitchFamily="18" charset="0"/>
                        </a:rPr>
                        <m:t>E</m:t>
                      </m:r>
                      <m:d>
                        <m:dPr>
                          <m:ctrlPr>
                            <a:rPr lang="en-CA" sz="1600" i="1">
                              <a:latin typeface="Cambria Math" panose="02040503050406030204" pitchFamily="18" charset="0"/>
                              <a:ea typeface="SimSun" panose="02010600030101010101" pitchFamily="2" charset="-122"/>
                              <a:cs typeface="Times New Roman" panose="02020603050405020304" pitchFamily="18" charset="0"/>
                            </a:rPr>
                          </m:ctrlPr>
                        </m:dPr>
                        <m:e>
                          <m:r>
                            <a:rPr lang="en-CA" sz="1600" i="1">
                              <a:latin typeface="Cambria Math" panose="02040503050406030204" pitchFamily="18" charset="0"/>
                              <a:ea typeface="SimSun" panose="02010600030101010101" pitchFamily="2" charset="-122"/>
                              <a:cs typeface="Times New Roman" panose="02020603050405020304" pitchFamily="18" charset="0"/>
                            </a:rPr>
                            <m:t>𝐷</m:t>
                          </m:r>
                        </m:e>
                      </m:d>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32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0</m:t>
                          </m:r>
                        </m:sub>
                      </m:sSub>
                      <m:r>
                        <a:rPr lang="en-GB" sz="1600" i="1">
                          <a:latin typeface="Cambria Math" panose="02040503050406030204" pitchFamily="18" charset="0"/>
                          <a:ea typeface="SimSun" panose="02010600030101010101" pitchFamily="2" charset="-122"/>
                          <a:cs typeface="Times New Roman" panose="02020603050405020304" pitchFamily="18" charset="0"/>
                        </a:rPr>
                        <m:t>+</m:t>
                      </m:r>
                      <m:d>
                        <m:dPr>
                          <m:ctrlPr>
                            <a:rPr lang="en-GB" sz="1600" i="1">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32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r>
                            <a:rPr lang="en-GB" sz="1600" i="1">
                              <a:latin typeface="Cambria Math" panose="02040503050406030204" pitchFamily="18" charset="0"/>
                              <a:ea typeface="SimSun" panose="02010600030101010101" pitchFamily="2" charset="-122"/>
                              <a:cs typeface="Times New Roman" panose="02020603050405020304" pitchFamily="18" charset="0"/>
                            </a:rPr>
                            <m:t>−1</m:t>
                          </m:r>
                        </m:e>
                      </m:d>
                      <m:sSub>
                        <m:sSubPr>
                          <m:ctrlPr>
                            <a:rPr lang="en-US" sz="32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𝜇</m:t>
                          </m:r>
                        </m:e>
                        <m:sub>
                          <m:r>
                            <a:rPr lang="en-GB" sz="1600" i="1">
                              <a:latin typeface="Cambria Math" panose="02040503050406030204" pitchFamily="18" charset="0"/>
                              <a:ea typeface="SimSun" panose="02010600030101010101" pitchFamily="2" charset="-122"/>
                              <a:cs typeface="Times New Roman" panose="02020603050405020304" pitchFamily="18" charset="0"/>
                            </a:rPr>
                            <m:t>𝑥</m:t>
                          </m:r>
                        </m:sub>
                      </m:sSub>
                    </m:oMath>
                  </m:oMathPara>
                </a14:m>
                <a:endParaRPr lang="en-CA" sz="1600" dirty="0">
                  <a:ea typeface="SimSun" panose="02010600030101010101" pitchFamily="2" charset="-122"/>
                  <a:cs typeface="Times New Roman" panose="02020603050405020304" pitchFamily="18" charset="0"/>
                </a:endParaRPr>
              </a:p>
              <a:p>
                <a:pPr marL="0" indent="0">
                  <a:buNone/>
                </a:pPr>
                <a:endParaRPr lang="en-GB" sz="1600" dirty="0">
                  <a:ea typeface="SimSun"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m:rPr>
                          <m:sty m:val="p"/>
                        </m:rPr>
                        <a:rPr lang="en-GB" sz="1600">
                          <a:latin typeface="Cambria Math" panose="02040503050406030204" pitchFamily="18" charset="0"/>
                          <a:ea typeface="SimSun" panose="02010600030101010101" pitchFamily="2" charset="-122"/>
                          <a:cs typeface="Times New Roman" panose="02020603050405020304" pitchFamily="18" charset="0"/>
                        </a:rPr>
                        <m:t>var</m:t>
                      </m:r>
                      <m:r>
                        <a:rPr lang="en-GB" sz="1600" i="1">
                          <a:latin typeface="Cambria Math" panose="02040503050406030204" pitchFamily="18" charset="0"/>
                          <a:ea typeface="SimSun" panose="02010600030101010101" pitchFamily="2" charset="-122"/>
                          <a:cs typeface="Times New Roman" panose="02020603050405020304" pitchFamily="18" charset="0"/>
                        </a:rPr>
                        <m:t>(</m:t>
                      </m:r>
                      <m:r>
                        <a:rPr lang="en-GB" sz="1600" i="1">
                          <a:latin typeface="Cambria Math" panose="02040503050406030204" pitchFamily="18" charset="0"/>
                          <a:ea typeface="SimSun" panose="02010600030101010101" pitchFamily="2" charset="-122"/>
                          <a:cs typeface="Times New Roman" panose="02020603050405020304" pitchFamily="18" charset="0"/>
                        </a:rPr>
                        <m:t>𝐷</m:t>
                      </m:r>
                      <m:r>
                        <a:rPr lang="en-GB" sz="16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32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r>
                        <a:rPr lang="en-GB" sz="1600" i="1">
                          <a:latin typeface="Cambria Math" panose="02040503050406030204" pitchFamily="18" charset="0"/>
                          <a:ea typeface="SimSun" panose="02010600030101010101" pitchFamily="2" charset="-122"/>
                          <a:cs typeface="Times New Roman" panose="02020603050405020304" pitchFamily="18" charset="0"/>
                        </a:rPr>
                        <m:t>−1</m:t>
                      </m:r>
                      <m:sSup>
                        <m:sSupPr>
                          <m:ctrlPr>
                            <a:rPr lang="en-US" sz="3200" i="1">
                              <a:effectLst/>
                              <a:latin typeface="Cambria Math" panose="02040503050406030204" pitchFamily="18" charset="0"/>
                            </a:rPr>
                          </m:ctrlPr>
                        </m:sSupPr>
                        <m:e>
                          <m:r>
                            <a:rPr lang="en-GB" sz="1600" i="1">
                              <a:latin typeface="Cambria Math" panose="02040503050406030204" pitchFamily="18" charset="0"/>
                              <a:ea typeface="SimSun" panose="02010600030101010101" pitchFamily="2" charset="-122"/>
                              <a:cs typeface="Times New Roman" panose="02020603050405020304" pitchFamily="18" charset="0"/>
                            </a:rPr>
                            <m:t>)</m:t>
                          </m:r>
                        </m:e>
                        <m:sup>
                          <m:r>
                            <a:rPr lang="en-GB" sz="1600" i="1">
                              <a:latin typeface="Cambria Math" panose="02040503050406030204" pitchFamily="18" charset="0"/>
                              <a:ea typeface="SimSun" panose="02010600030101010101" pitchFamily="2" charset="-122"/>
                              <a:cs typeface="Times New Roman" panose="02020603050405020304" pitchFamily="18" charset="0"/>
                            </a:rPr>
                            <m:t>2</m:t>
                          </m:r>
                        </m:sup>
                      </m:sSup>
                      <m:sSubSup>
                        <m:sSubSupPr>
                          <m:ctrlPr>
                            <a:rPr lang="en-US" sz="3200" i="1">
                              <a:effectLst/>
                              <a:latin typeface="Cambria Math" panose="02040503050406030204" pitchFamily="18" charset="0"/>
                            </a:rPr>
                          </m:ctrlPr>
                        </m:sSubSupPr>
                        <m:e>
                          <m:r>
                            <a:rPr lang="en-GB" sz="1600" i="1">
                              <a:latin typeface="Cambria Math" panose="02040503050406030204" pitchFamily="18" charset="0"/>
                              <a:ea typeface="SimSun" panose="02010600030101010101" pitchFamily="2" charset="-122"/>
                              <a:cs typeface="Times New Roman" panose="02020603050405020304" pitchFamily="18" charset="0"/>
                            </a:rPr>
                            <m:t>𝜎</m:t>
                          </m:r>
                        </m:e>
                        <m:sub>
                          <m:r>
                            <a:rPr lang="en-GB" sz="1600" i="1">
                              <a:latin typeface="Cambria Math" panose="02040503050406030204" pitchFamily="18" charset="0"/>
                              <a:ea typeface="SimSun" panose="02010600030101010101" pitchFamily="2" charset="-122"/>
                              <a:cs typeface="Times New Roman" panose="02020603050405020304" pitchFamily="18" charset="0"/>
                            </a:rPr>
                            <m:t>𝑥</m:t>
                          </m:r>
                        </m:sub>
                        <m:sup>
                          <m:r>
                            <a:rPr lang="en-GB" sz="1600" i="1">
                              <a:latin typeface="Cambria Math" panose="02040503050406030204" pitchFamily="18" charset="0"/>
                              <a:ea typeface="SimSun" panose="02010600030101010101" pitchFamily="2" charset="-122"/>
                              <a:cs typeface="Times New Roman" panose="02020603050405020304" pitchFamily="18" charset="0"/>
                            </a:rPr>
                            <m:t>2</m:t>
                          </m:r>
                        </m:sup>
                      </m:sSubSup>
                      <m:r>
                        <a:rPr lang="en-GB" sz="1600" i="1">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3200" i="1">
                              <a:effectLst/>
                              <a:latin typeface="Cambria Math" panose="02040503050406030204" pitchFamily="18" charset="0"/>
                            </a:rPr>
                          </m:ctrlPr>
                        </m:sSubSupPr>
                        <m:e>
                          <m:r>
                            <a:rPr lang="en-GB" sz="1600" i="1">
                              <a:latin typeface="Cambria Math" panose="02040503050406030204" pitchFamily="18" charset="0"/>
                              <a:ea typeface="SimSun" panose="02010600030101010101" pitchFamily="2" charset="-122"/>
                              <a:cs typeface="Times New Roman" panose="02020603050405020304" pitchFamily="18" charset="0"/>
                            </a:rPr>
                            <m:t>𝜎</m:t>
                          </m:r>
                        </m:e>
                        <m:sub>
                          <m:r>
                            <a:rPr lang="en-GB" sz="1600" i="1">
                              <a:latin typeface="Cambria Math" panose="02040503050406030204" pitchFamily="18" charset="0"/>
                              <a:ea typeface="SimSun" panose="02010600030101010101" pitchFamily="2" charset="-122"/>
                              <a:cs typeface="Times New Roman" panose="02020603050405020304" pitchFamily="18" charset="0"/>
                            </a:rPr>
                            <m:t>𝑒</m:t>
                          </m:r>
                          <m:r>
                            <a:rPr lang="en-GB" sz="1600" i="1">
                              <a:latin typeface="Cambria Math" panose="02040503050406030204" pitchFamily="18" charset="0"/>
                              <a:ea typeface="SimSun" panose="02010600030101010101" pitchFamily="2" charset="-122"/>
                              <a:cs typeface="Times New Roman" panose="02020603050405020304" pitchFamily="18" charset="0"/>
                            </a:rPr>
                            <m:t>2</m:t>
                          </m:r>
                        </m:sub>
                        <m:sup>
                          <m:r>
                            <a:rPr lang="en-GB" sz="1600" i="1">
                              <a:latin typeface="Cambria Math" panose="02040503050406030204" pitchFamily="18" charset="0"/>
                              <a:ea typeface="SimSun" panose="02010600030101010101" pitchFamily="2" charset="-122"/>
                              <a:cs typeface="Times New Roman" panose="02020603050405020304" pitchFamily="18" charset="0"/>
                            </a:rPr>
                            <m:t>2</m:t>
                          </m:r>
                        </m:sup>
                      </m:sSubSup>
                      <m:r>
                        <a:rPr lang="en-GB" sz="1600" i="1">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3200" i="1">
                              <a:effectLst/>
                              <a:latin typeface="Cambria Math" panose="02040503050406030204" pitchFamily="18" charset="0"/>
                            </a:rPr>
                          </m:ctrlPr>
                        </m:sSubSupPr>
                        <m:e>
                          <m:r>
                            <a:rPr lang="en-GB" sz="1600" i="1">
                              <a:latin typeface="Cambria Math" panose="02040503050406030204" pitchFamily="18" charset="0"/>
                              <a:ea typeface="SimSun" panose="02010600030101010101" pitchFamily="2" charset="-122"/>
                              <a:cs typeface="Times New Roman" panose="02020603050405020304" pitchFamily="18" charset="0"/>
                            </a:rPr>
                            <m:t>𝜎</m:t>
                          </m:r>
                        </m:e>
                        <m:sub>
                          <m:r>
                            <a:rPr lang="en-GB" sz="1600" i="1">
                              <a:latin typeface="Cambria Math" panose="02040503050406030204" pitchFamily="18" charset="0"/>
                              <a:ea typeface="SimSun" panose="02010600030101010101" pitchFamily="2" charset="-122"/>
                              <a:cs typeface="Times New Roman" panose="02020603050405020304" pitchFamily="18" charset="0"/>
                            </a:rPr>
                            <m:t>𝑒</m:t>
                          </m:r>
                          <m:r>
                            <a:rPr lang="en-GB" sz="1600" i="1">
                              <a:latin typeface="Cambria Math" panose="02040503050406030204" pitchFamily="18" charset="0"/>
                              <a:ea typeface="SimSun" panose="02010600030101010101" pitchFamily="2" charset="-122"/>
                              <a:cs typeface="Times New Roman" panose="02020603050405020304" pitchFamily="18" charset="0"/>
                            </a:rPr>
                            <m:t>1</m:t>
                          </m:r>
                        </m:sub>
                        <m:sup>
                          <m:r>
                            <a:rPr lang="en-GB" sz="1600" i="1">
                              <a:latin typeface="Cambria Math" panose="02040503050406030204" pitchFamily="18" charset="0"/>
                              <a:ea typeface="SimSun" panose="02010600030101010101" pitchFamily="2" charset="-122"/>
                              <a:cs typeface="Times New Roman" panose="02020603050405020304" pitchFamily="18" charset="0"/>
                            </a:rPr>
                            <m:t>2</m:t>
                          </m:r>
                        </m:sup>
                      </m:sSubSup>
                    </m:oMath>
                  </m:oMathPara>
                </a14:m>
                <a:endParaRPr lang="en-US" sz="3200" dirty="0"/>
              </a:p>
              <a:p>
                <a:pPr marL="0" indent="0">
                  <a:buNone/>
                </a:pPr>
                <a:endParaRPr lang="en-US" sz="1000" dirty="0"/>
              </a:p>
              <a:p>
                <a:r>
                  <a:rPr lang="en-GB" sz="1600" dirty="0">
                    <a:latin typeface="Verdana" panose="020B0604030504040204" pitchFamily="34" charset="0"/>
                    <a:ea typeface="Verdana" panose="020B0604030504040204" pitchFamily="34" charset="0"/>
                  </a:rPr>
                  <a:t>If </a:t>
                </a:r>
                <a14:m>
                  <m:oMath xmlns:m="http://schemas.openxmlformats.org/officeDocument/2006/math">
                    <m:sSub>
                      <m:sSubPr>
                        <m:ctrlPr>
                          <a:rPr lang="en-US" sz="16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1</m:t>
                        </m:r>
                      </m:sub>
                    </m:sSub>
                    <m:r>
                      <a:rPr lang="en-GB" sz="1600" i="1">
                        <a:latin typeface="Cambria Math" panose="02040503050406030204" pitchFamily="18" charset="0"/>
                        <a:ea typeface="SimSun" panose="02010600030101010101" pitchFamily="2" charset="-122"/>
                        <a:cs typeface="Times New Roman" panose="02020603050405020304" pitchFamily="18" charset="0"/>
                      </a:rPr>
                      <m:t>=1 </m:t>
                    </m:r>
                  </m:oMath>
                </a14:m>
                <a:r>
                  <a:rPr lang="en-GB" sz="1600" dirty="0">
                    <a:latin typeface="Verdana" panose="020B0604030504040204" pitchFamily="34" charset="0"/>
                    <a:ea typeface="Verdana" panose="020B0604030504040204" pitchFamily="34" charset="0"/>
                  </a:rPr>
                  <a:t>and </a:t>
                </a:r>
                <a14:m>
                  <m:oMath xmlns:m="http://schemas.openxmlformats.org/officeDocument/2006/math">
                    <m:sSub>
                      <m:sSubPr>
                        <m:ctrlPr>
                          <a:rPr lang="en-US" sz="16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𝛽</m:t>
                        </m:r>
                      </m:e>
                      <m:sub>
                        <m:r>
                          <a:rPr lang="en-GB" sz="1600" i="1">
                            <a:latin typeface="Cambria Math" panose="02040503050406030204" pitchFamily="18" charset="0"/>
                            <a:ea typeface="SimSun" panose="02010600030101010101" pitchFamily="2" charset="-122"/>
                            <a:cs typeface="Times New Roman" panose="02020603050405020304" pitchFamily="18" charset="0"/>
                          </a:rPr>
                          <m:t>0</m:t>
                        </m:r>
                      </m:sub>
                    </m:sSub>
                    <m:r>
                      <a:rPr lang="en-GB" sz="1600" i="1">
                        <a:latin typeface="Cambria Math" panose="02040503050406030204" pitchFamily="18" charset="0"/>
                        <a:ea typeface="SimSun" panose="02010600030101010101" pitchFamily="2" charset="-122"/>
                        <a:cs typeface="Times New Roman" panose="02020603050405020304" pitchFamily="18" charset="0"/>
                      </a:rPr>
                      <m:t>=0</m:t>
                    </m:r>
                  </m:oMath>
                </a14:m>
                <a:r>
                  <a:rPr lang="en-GB" sz="1600" dirty="0">
                    <a:latin typeface="Verdana" panose="020B0604030504040204" pitchFamily="34" charset="0"/>
                    <a:ea typeface="Verdana" panose="020B0604030504040204" pitchFamily="34" charset="0"/>
                  </a:rPr>
                  <a:t>, then </a:t>
                </a:r>
                <a14:m>
                  <m:oMath xmlns:m="http://schemas.openxmlformats.org/officeDocument/2006/math">
                    <m:r>
                      <m:rPr>
                        <m:sty m:val="p"/>
                      </m:rPr>
                      <a:rPr lang="en-GB" sz="1600">
                        <a:latin typeface="Cambria Math" panose="02040503050406030204" pitchFamily="18" charset="0"/>
                        <a:ea typeface="SimSun" panose="02010600030101010101" pitchFamily="2" charset="-122"/>
                        <a:cs typeface="Times New Roman" panose="02020603050405020304" pitchFamily="18" charset="0"/>
                      </a:rPr>
                      <m:t>E</m:t>
                    </m:r>
                    <m:r>
                      <a:rPr lang="en-GB" sz="1600" i="1">
                        <a:latin typeface="Cambria Math" panose="02040503050406030204" pitchFamily="18" charset="0"/>
                        <a:ea typeface="SimSun" panose="02010600030101010101" pitchFamily="2" charset="-122"/>
                        <a:cs typeface="Times New Roman" panose="02020603050405020304" pitchFamily="18" charset="0"/>
                      </a:rPr>
                      <m:t>[</m:t>
                    </m:r>
                    <m:r>
                      <a:rPr lang="en-GB" sz="1600" i="1">
                        <a:latin typeface="Cambria Math" panose="02040503050406030204" pitchFamily="18" charset="0"/>
                        <a:ea typeface="SimSun" panose="02010600030101010101" pitchFamily="2" charset="-122"/>
                        <a:cs typeface="Times New Roman" panose="02020603050405020304" pitchFamily="18" charset="0"/>
                      </a:rPr>
                      <m:t>𝐷</m:t>
                    </m:r>
                    <m:r>
                      <a:rPr lang="en-GB" sz="1600" i="1">
                        <a:latin typeface="Cambria Math" panose="02040503050406030204" pitchFamily="18" charset="0"/>
                        <a:ea typeface="SimSun" panose="02010600030101010101" pitchFamily="2" charset="-122"/>
                        <a:cs typeface="Times New Roman" panose="02020603050405020304" pitchFamily="18" charset="0"/>
                      </a:rPr>
                      <m:t>]=0</m:t>
                    </m:r>
                  </m:oMath>
                </a14:m>
                <a:r>
                  <a:rPr lang="en-GB" sz="1600" dirty="0">
                    <a:latin typeface="Verdana" panose="020B0604030504040204" pitchFamily="34" charset="0"/>
                    <a:ea typeface="Verdana" panose="020B0604030504040204" pitchFamily="34" charset="0"/>
                  </a:rPr>
                  <a:t> and </a:t>
                </a:r>
                <a14:m>
                  <m:oMath xmlns:m="http://schemas.openxmlformats.org/officeDocument/2006/math">
                    <m:r>
                      <m:rPr>
                        <m:sty m:val="p"/>
                      </m:rPr>
                      <a:rPr lang="en-GB" sz="1600">
                        <a:latin typeface="Cambria Math" panose="02040503050406030204" pitchFamily="18" charset="0"/>
                        <a:ea typeface="SimSun" panose="02010600030101010101" pitchFamily="2" charset="-122"/>
                        <a:cs typeface="Times New Roman" panose="02020603050405020304" pitchFamily="18" charset="0"/>
                      </a:rPr>
                      <m:t>var</m:t>
                    </m:r>
                    <m:r>
                      <a:rPr lang="en-GB" sz="1600" i="1">
                        <a:latin typeface="Cambria Math" panose="02040503050406030204" pitchFamily="18" charset="0"/>
                        <a:ea typeface="SimSun" panose="02010600030101010101" pitchFamily="2" charset="-122"/>
                        <a:cs typeface="Times New Roman" panose="02020603050405020304" pitchFamily="18" charset="0"/>
                      </a:rPr>
                      <m:t>(</m:t>
                    </m:r>
                    <m:r>
                      <a:rPr lang="en-GB" sz="1600" i="1">
                        <a:latin typeface="Cambria Math" panose="02040503050406030204" pitchFamily="18" charset="0"/>
                        <a:ea typeface="SimSun" panose="02010600030101010101" pitchFamily="2" charset="-122"/>
                        <a:cs typeface="Times New Roman" panose="02020603050405020304" pitchFamily="18" charset="0"/>
                      </a:rPr>
                      <m:t>𝐷</m:t>
                    </m:r>
                    <m:r>
                      <a:rPr lang="en-GB" sz="1600" i="1">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600" i="1">
                            <a:effectLst/>
                            <a:latin typeface="Cambria Math" panose="02040503050406030204" pitchFamily="18" charset="0"/>
                          </a:rPr>
                        </m:ctrlPr>
                      </m:sSubSupPr>
                      <m:e>
                        <m:r>
                          <a:rPr lang="en-GB" sz="1600" i="1">
                            <a:latin typeface="Cambria Math" panose="02040503050406030204" pitchFamily="18" charset="0"/>
                            <a:ea typeface="SimSun" panose="02010600030101010101" pitchFamily="2" charset="-122"/>
                            <a:cs typeface="Times New Roman" panose="02020603050405020304" pitchFamily="18" charset="0"/>
                          </a:rPr>
                          <m:t>𝜎</m:t>
                        </m:r>
                      </m:e>
                      <m:sub>
                        <m:r>
                          <a:rPr lang="en-GB" sz="1600" i="1">
                            <a:latin typeface="Cambria Math" panose="02040503050406030204" pitchFamily="18" charset="0"/>
                            <a:ea typeface="SimSun" panose="02010600030101010101" pitchFamily="2" charset="-122"/>
                            <a:cs typeface="Times New Roman" panose="02020603050405020304" pitchFamily="18" charset="0"/>
                          </a:rPr>
                          <m:t>𝑒</m:t>
                        </m:r>
                        <m:r>
                          <a:rPr lang="en-GB" sz="1600" i="1">
                            <a:latin typeface="Cambria Math" panose="02040503050406030204" pitchFamily="18" charset="0"/>
                            <a:ea typeface="SimSun" panose="02010600030101010101" pitchFamily="2" charset="-122"/>
                            <a:cs typeface="Times New Roman" panose="02020603050405020304" pitchFamily="18" charset="0"/>
                          </a:rPr>
                          <m:t>2</m:t>
                        </m:r>
                      </m:sub>
                      <m:sup>
                        <m:r>
                          <a:rPr lang="en-GB" sz="1600" i="1">
                            <a:latin typeface="Cambria Math" panose="02040503050406030204" pitchFamily="18" charset="0"/>
                            <a:ea typeface="SimSun" panose="02010600030101010101" pitchFamily="2" charset="-122"/>
                            <a:cs typeface="Times New Roman" panose="02020603050405020304" pitchFamily="18" charset="0"/>
                          </a:rPr>
                          <m:t>2</m:t>
                        </m:r>
                      </m:sup>
                    </m:sSubSup>
                    <m:r>
                      <a:rPr lang="en-GB" sz="1600" i="1">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600" i="1">
                            <a:effectLst/>
                            <a:latin typeface="Cambria Math" panose="02040503050406030204" pitchFamily="18" charset="0"/>
                          </a:rPr>
                        </m:ctrlPr>
                      </m:sSubSupPr>
                      <m:e>
                        <m:r>
                          <a:rPr lang="en-GB" sz="1600" i="1">
                            <a:latin typeface="Cambria Math" panose="02040503050406030204" pitchFamily="18" charset="0"/>
                            <a:ea typeface="SimSun" panose="02010600030101010101" pitchFamily="2" charset="-122"/>
                            <a:cs typeface="Times New Roman" panose="02020603050405020304" pitchFamily="18" charset="0"/>
                          </a:rPr>
                          <m:t>𝜎</m:t>
                        </m:r>
                      </m:e>
                      <m:sub>
                        <m:r>
                          <a:rPr lang="en-GB" sz="1600" i="1">
                            <a:latin typeface="Cambria Math" panose="02040503050406030204" pitchFamily="18" charset="0"/>
                            <a:ea typeface="SimSun" panose="02010600030101010101" pitchFamily="2" charset="-122"/>
                            <a:cs typeface="Times New Roman" panose="02020603050405020304" pitchFamily="18" charset="0"/>
                          </a:rPr>
                          <m:t>𝑒</m:t>
                        </m:r>
                        <m:r>
                          <a:rPr lang="en-GB" sz="1600" i="1">
                            <a:latin typeface="Cambria Math" panose="02040503050406030204" pitchFamily="18" charset="0"/>
                            <a:ea typeface="SimSun" panose="02010600030101010101" pitchFamily="2" charset="-122"/>
                            <a:cs typeface="Times New Roman" panose="02020603050405020304" pitchFamily="18" charset="0"/>
                          </a:rPr>
                          <m:t>1</m:t>
                        </m:r>
                      </m:sub>
                      <m:sup>
                        <m:r>
                          <a:rPr lang="en-GB" sz="1600" i="1">
                            <a:latin typeface="Cambria Math" panose="02040503050406030204" pitchFamily="18" charset="0"/>
                            <a:ea typeface="SimSun" panose="02010600030101010101" pitchFamily="2" charset="-122"/>
                            <a:cs typeface="Times New Roman" panose="02020603050405020304" pitchFamily="18" charset="0"/>
                          </a:rPr>
                          <m:t>2</m:t>
                        </m:r>
                      </m:sup>
                    </m:sSubSup>
                  </m:oMath>
                </a14:m>
                <a:r>
                  <a:rPr lang="en-GB" sz="1600" dirty="0">
                    <a:latin typeface="Verdana" panose="020B0604030504040204" pitchFamily="34" charset="0"/>
                    <a:ea typeface="Verdana" panose="020B0604030504040204" pitchFamily="34" charset="0"/>
                  </a:rPr>
                  <a:t>. We can say that this measurement is </a:t>
                </a:r>
                <a:r>
                  <a:rPr lang="en-GB" sz="1600" b="1" dirty="0">
                    <a:latin typeface="Verdana" panose="020B0604030504040204" pitchFamily="34" charset="0"/>
                    <a:ea typeface="Verdana" panose="020B0604030504040204" pitchFamily="34" charset="0"/>
                  </a:rPr>
                  <a:t>accurate</a:t>
                </a:r>
                <a:r>
                  <a:rPr lang="en-GB" sz="1600" dirty="0">
                    <a:latin typeface="Verdana" panose="020B0604030504040204" pitchFamily="34" charset="0"/>
                    <a:ea typeface="Verdana" panose="020B0604030504040204" pitchFamily="34" charset="0"/>
                  </a:rPr>
                  <a:t>. </a:t>
                </a:r>
              </a:p>
              <a:p>
                <a:pPr marL="0" indent="0">
                  <a:buNone/>
                </a:pPr>
                <a:endParaRPr lang="en-US" sz="3200" dirty="0"/>
              </a:p>
            </p:txBody>
          </p:sp>
        </mc:Choice>
        <mc:Fallback xmlns="">
          <p:sp>
            <p:nvSpPr>
              <p:cNvPr id="10" name="Content Placeholder 9">
                <a:extLst>
                  <a:ext uri="{FF2B5EF4-FFF2-40B4-BE49-F238E27FC236}">
                    <a16:creationId xmlns:a16="http://schemas.microsoft.com/office/drawing/2014/main" id="{17C3F55B-B05B-8207-4BEC-1CD49FC2AB2F}"/>
                  </a:ext>
                </a:extLst>
              </p:cNvPr>
              <p:cNvSpPr>
                <a:spLocks noGrp="1" noRot="1" noChangeAspect="1" noMove="1" noResize="1" noEditPoints="1" noAdjustHandles="1" noChangeArrowheads="1" noChangeShapeType="1" noTextEdit="1"/>
              </p:cNvSpPr>
              <p:nvPr>
                <p:ph sz="quarter" idx="4"/>
              </p:nvPr>
            </p:nvSpPr>
            <p:spPr>
              <a:blipFill>
                <a:blip r:embed="rId4"/>
                <a:stretch>
                  <a:fillRect l="-905" t="-463" r="-603" b="-617"/>
                </a:stretch>
              </a:blipFill>
            </p:spPr>
            <p:txBody>
              <a:bodyPr/>
              <a:lstStyle/>
              <a:p>
                <a:r>
                  <a:rPr lang="en-CA">
                    <a:noFill/>
                  </a:rPr>
                  <a:t> </a:t>
                </a:r>
              </a:p>
            </p:txBody>
          </p:sp>
        </mc:Fallback>
      </mc:AlternateContent>
    </p:spTree>
    <p:extLst>
      <p:ext uri="{BB962C8B-B14F-4D97-AF65-F5344CB8AC3E}">
        <p14:creationId xmlns:p14="http://schemas.microsoft.com/office/powerpoint/2010/main" val="1830051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B894-2DD2-500B-3A23-34CFAC5D5EA1}"/>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2479049F-6FDC-939F-164B-7EE65C090F28}"/>
              </a:ext>
            </a:extLst>
          </p:cNvPr>
          <p:cNvSpPr>
            <a:spLocks noGrp="1"/>
          </p:cNvSpPr>
          <p:nvPr>
            <p:ph idx="1"/>
          </p:nvPr>
        </p:nvSpPr>
        <p:spPr/>
        <p:txBody>
          <a:bodyPr/>
          <a:lstStyle/>
          <a:p>
            <a:r>
              <a:rPr lang="en-CA" sz="1600" b="1" dirty="0">
                <a:latin typeface="Vedrana"/>
              </a:rPr>
              <a:t>Introduction (10 min)</a:t>
            </a:r>
          </a:p>
          <a:p>
            <a:r>
              <a:rPr lang="en-CA" sz="1600" i="0" u="none" strike="noStrike" baseline="0" dirty="0">
                <a:latin typeface="Vedrana"/>
              </a:rPr>
              <a:t>Part 1: Errors and uncertainty quantification (</a:t>
            </a:r>
            <a:r>
              <a:rPr lang="en-CA" sz="1600" dirty="0">
                <a:latin typeface="Vedrana"/>
              </a:rPr>
              <a:t>30</a:t>
            </a:r>
            <a:r>
              <a:rPr lang="en-CA" sz="1600" i="0" u="none" strike="noStrike" baseline="0" dirty="0">
                <a:latin typeface="Vedrana"/>
              </a:rPr>
              <a:t> min)</a:t>
            </a:r>
          </a:p>
          <a:p>
            <a:pPr lvl="1"/>
            <a:r>
              <a:rPr lang="en-CA" sz="1600" b="0" i="0" u="none" strike="noStrike" baseline="0" dirty="0">
                <a:latin typeface="Vedrana"/>
              </a:rPr>
              <a:t>Definitions of errors and agreement</a:t>
            </a:r>
          </a:p>
          <a:p>
            <a:pPr lvl="1"/>
            <a:r>
              <a:rPr lang="en-CA" sz="1600" dirty="0">
                <a:latin typeface="Vedrana"/>
              </a:rPr>
              <a:t>Uncertainty quantification</a:t>
            </a:r>
            <a:endParaRPr lang="en-CA" sz="1600" b="1" i="0" u="none" strike="noStrike" baseline="0" dirty="0">
              <a:latin typeface="Vedrana"/>
            </a:endParaRPr>
          </a:p>
          <a:p>
            <a:r>
              <a:rPr lang="en-CA" sz="1600" dirty="0">
                <a:latin typeface="Vedrana"/>
              </a:rPr>
              <a:t>Part 2: U</a:t>
            </a:r>
            <a:r>
              <a:rPr lang="en-CA" sz="1600" i="0" u="none" strike="noStrike" baseline="0" dirty="0">
                <a:latin typeface="Vedrana"/>
              </a:rPr>
              <a:t>ncertainty propagation and sensitivity analysis </a:t>
            </a:r>
            <a:r>
              <a:rPr lang="en-CA" sz="1600" b="0" i="0" u="none" strike="noStrike" baseline="0" dirty="0">
                <a:latin typeface="Vedrana"/>
              </a:rPr>
              <a:t>(45 min)</a:t>
            </a:r>
          </a:p>
          <a:p>
            <a:pPr lvl="1"/>
            <a:r>
              <a:rPr lang="en-CA" sz="1600" dirty="0">
                <a:latin typeface="Vedrana"/>
              </a:rPr>
              <a:t>Workflow that includes model, parameter estimation, uncertainty propagation and sensitivity analysis</a:t>
            </a:r>
            <a:endParaRPr lang="en-CA" sz="1600" b="0" i="0" u="none" strike="noStrike" baseline="0" dirty="0">
              <a:latin typeface="Vedrana"/>
            </a:endParaRPr>
          </a:p>
          <a:p>
            <a:pPr lvl="1"/>
            <a:r>
              <a:rPr lang="en-CA" sz="1600" b="0" i="0" u="none" strike="noStrike" baseline="0" dirty="0">
                <a:latin typeface="Vedrana"/>
              </a:rPr>
              <a:t>Uncertainty propagation based on perturbation and Monte Carlo sampling</a:t>
            </a:r>
          </a:p>
          <a:p>
            <a:r>
              <a:rPr lang="en-CA" sz="1600" dirty="0">
                <a:latin typeface="Vedrana"/>
              </a:rPr>
              <a:t>Part 3: Modeling biomedical systems </a:t>
            </a:r>
            <a:r>
              <a:rPr lang="en-CA" sz="1600" b="0" i="0" u="none" strike="noStrike" baseline="0" dirty="0">
                <a:latin typeface="Vedrana"/>
              </a:rPr>
              <a:t>(60 min)</a:t>
            </a:r>
          </a:p>
          <a:p>
            <a:pPr lvl="1"/>
            <a:r>
              <a:rPr lang="en-CA" sz="1600" dirty="0">
                <a:latin typeface="Vedrana"/>
              </a:rPr>
              <a:t>Modeling signal generation, noise and assessing signal quality</a:t>
            </a:r>
          </a:p>
          <a:p>
            <a:r>
              <a:rPr lang="en-CA" sz="1600" b="0" i="0" u="none" strike="noStrike" baseline="0" dirty="0">
                <a:latin typeface="Vedrana"/>
              </a:rPr>
              <a:t>Part 4: Uncertainty propagation/sensitivity analysis through more complex models (45 min)</a:t>
            </a:r>
          </a:p>
          <a:p>
            <a:pPr lvl="1"/>
            <a:r>
              <a:rPr lang="en-CA" sz="1600" b="0" i="0" u="none" strike="noStrike" baseline="0" dirty="0">
                <a:latin typeface="Vedrana"/>
              </a:rPr>
              <a:t>Modeling continuous blood pressure devices </a:t>
            </a:r>
          </a:p>
          <a:p>
            <a:pPr lvl="1"/>
            <a:r>
              <a:rPr lang="en-CA" sz="1600" dirty="0">
                <a:latin typeface="Vedrana"/>
              </a:rPr>
              <a:t>Modeling </a:t>
            </a:r>
            <a:r>
              <a:rPr lang="en-CA" sz="1600" b="0" i="0" u="none" strike="noStrike" baseline="0" dirty="0" err="1">
                <a:latin typeface="Vedrana"/>
              </a:rPr>
              <a:t>oscillometric</a:t>
            </a:r>
            <a:r>
              <a:rPr lang="en-CA" sz="1600" b="0" i="0" u="none" strike="noStrike" baseline="0" dirty="0">
                <a:latin typeface="Vedrana"/>
              </a:rPr>
              <a:t> algorithms</a:t>
            </a:r>
          </a:p>
          <a:p>
            <a:r>
              <a:rPr lang="en-CA" sz="1600" b="0" i="0" u="none" strike="noStrike" baseline="0" dirty="0">
                <a:latin typeface="Vedrana"/>
              </a:rPr>
              <a:t>Part 5: Conclusion </a:t>
            </a:r>
            <a:r>
              <a:rPr lang="en-CA" sz="1600" dirty="0">
                <a:latin typeface="Vedrana"/>
              </a:rPr>
              <a:t>(10 min)</a:t>
            </a:r>
            <a:endParaRPr lang="en-CA" sz="1600" b="0" i="0" u="none" strike="noStrike" baseline="0" dirty="0">
              <a:latin typeface="Vedrana"/>
            </a:endParaRPr>
          </a:p>
        </p:txBody>
      </p:sp>
    </p:spTree>
    <p:extLst>
      <p:ext uri="{BB962C8B-B14F-4D97-AF65-F5344CB8AC3E}">
        <p14:creationId xmlns:p14="http://schemas.microsoft.com/office/powerpoint/2010/main" val="1578928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68C6-092E-330C-6E63-B79E98D92CC4}"/>
              </a:ext>
            </a:extLst>
          </p:cNvPr>
          <p:cNvSpPr>
            <a:spLocks noGrp="1"/>
          </p:cNvSpPr>
          <p:nvPr>
            <p:ph type="title"/>
          </p:nvPr>
        </p:nvSpPr>
        <p:spPr/>
        <p:txBody>
          <a:bodyPr/>
          <a:lstStyle/>
          <a:p>
            <a:r>
              <a:rPr lang="en-CA" dirty="0"/>
              <a:t>How can we interpret Pearson correlation coefficient?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82FB3C-8CBE-3F0B-B3B2-BD494806C95C}"/>
                  </a:ext>
                </a:extLst>
              </p:cNvPr>
              <p:cNvSpPr>
                <a:spLocks noGrp="1"/>
              </p:cNvSpPr>
              <p:nvPr>
                <p:ph idx="1"/>
              </p:nvPr>
            </p:nvSpPr>
            <p:spPr/>
            <p:txBody>
              <a:bodyPr/>
              <a:lstStyle/>
              <a:p>
                <a:pPr marL="0" indent="0">
                  <a:buNone/>
                </a:pPr>
                <a:endParaRPr lang="en-CA" sz="1500" dirty="0">
                  <a:latin typeface="Times New Roman" panose="02020603050405020304" pitchFamily="18" charset="0"/>
                  <a:ea typeface="SimSun" panose="02010600030101010101" pitchFamily="2" charset="-122"/>
                </a:endParaRPr>
              </a:p>
              <a:p>
                <a:pPr marL="0" indent="0" algn="just">
                  <a:spcBef>
                    <a:spcPts val="450"/>
                  </a:spcBef>
                  <a:spcAft>
                    <a:spcPts val="0"/>
                  </a:spcAft>
                  <a:buNone/>
                </a:pPr>
                <a:r>
                  <a:rPr lang="en-GB" sz="1500" dirty="0">
                    <a:ea typeface="SimSun" panose="02010600030101010101" pitchFamily="2" charset="-122"/>
                  </a:rPr>
                  <a:t>The Pearson correlation coefficient measures the linear relationship between two random variables. </a:t>
                </a:r>
              </a:p>
              <a:p>
                <a:pPr marL="0" indent="0" algn="just">
                  <a:spcBef>
                    <a:spcPts val="450"/>
                  </a:spcBef>
                  <a:spcAft>
                    <a:spcPts val="0"/>
                  </a:spcAft>
                  <a:buNone/>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sz="1500" i="1">
                              <a:latin typeface="Cambria Math" panose="02040503050406030204" pitchFamily="18" charset="0"/>
                              <a:ea typeface="SimSun" panose="02010600030101010101" pitchFamily="2" charset="-122"/>
                            </a:rPr>
                          </m:ctrlPr>
                        </m:mPr>
                        <m:mr>
                          <m:e>
                            <m:r>
                              <a:rPr lang="en-US" sz="1500" i="1">
                                <a:latin typeface="Cambria Math" panose="02040503050406030204" pitchFamily="18" charset="0"/>
                                <a:ea typeface="SimSun" panose="02010600030101010101" pitchFamily="2" charset="-122"/>
                              </a:rPr>
                              <m:t>𝜌</m:t>
                            </m:r>
                            <m:r>
                              <a:rPr lang="en-US" sz="1500" i="1">
                                <a:latin typeface="Cambria Math" panose="02040503050406030204" pitchFamily="18" charset="0"/>
                                <a:ea typeface="SimSun" panose="02010600030101010101" pitchFamily="2" charset="-122"/>
                              </a:rPr>
                              <m:t>=</m:t>
                            </m:r>
                            <m:f>
                              <m:fPr>
                                <m:ctrlPr>
                                  <a:rPr lang="en-US" sz="1500" i="1">
                                    <a:latin typeface="Cambria Math" panose="02040503050406030204" pitchFamily="18" charset="0"/>
                                    <a:ea typeface="SimSun" panose="02010600030101010101" pitchFamily="2" charset="-122"/>
                                  </a:rPr>
                                </m:ctrlPr>
                              </m:fPr>
                              <m:num>
                                <m:sSubSup>
                                  <m:sSubSupPr>
                                    <m:ctrlPr>
                                      <a:rPr lang="en-US" sz="1500" i="1">
                                        <a:latin typeface="Cambria Math" panose="02040503050406030204" pitchFamily="18" charset="0"/>
                                        <a:ea typeface="SimSun" panose="02010600030101010101" pitchFamily="2" charset="-122"/>
                                      </a:rPr>
                                    </m:ctrlPr>
                                  </m:sSubSupPr>
                                  <m:e>
                                    <m:r>
                                      <a:rPr lang="en-US" sz="1500" i="1">
                                        <a:latin typeface="Cambria Math" panose="02040503050406030204" pitchFamily="18" charset="0"/>
                                        <a:ea typeface="SimSun" panose="02010600030101010101" pitchFamily="2" charset="-122"/>
                                      </a:rPr>
                                      <m:t>𝜎</m:t>
                                    </m:r>
                                  </m:e>
                                  <m:sub>
                                    <m:r>
                                      <a:rPr lang="en-US" sz="1500" i="1">
                                        <a:latin typeface="Cambria Math" panose="02040503050406030204" pitchFamily="18" charset="0"/>
                                        <a:ea typeface="SimSun" panose="02010600030101010101" pitchFamily="2" charset="-122"/>
                                      </a:rPr>
                                      <m:t>12</m:t>
                                    </m:r>
                                  </m:sub>
                                  <m:sup>
                                    <m:r>
                                      <a:rPr lang="en-US" sz="1500" i="1">
                                        <a:latin typeface="Cambria Math" panose="02040503050406030204" pitchFamily="18" charset="0"/>
                                        <a:ea typeface="SimSun" panose="02010600030101010101" pitchFamily="2" charset="-122"/>
                                      </a:rPr>
                                      <m:t>2</m:t>
                                    </m:r>
                                  </m:sup>
                                </m:sSubSup>
                              </m:num>
                              <m:den>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𝜎</m:t>
                                    </m:r>
                                  </m:e>
                                  <m:sub>
                                    <m:r>
                                      <a:rPr lang="en-US" sz="1500" i="1">
                                        <a:latin typeface="Cambria Math" panose="02040503050406030204" pitchFamily="18" charset="0"/>
                                        <a:ea typeface="SimSun" panose="02010600030101010101" pitchFamily="2" charset="-122"/>
                                      </a:rPr>
                                      <m:t>1</m:t>
                                    </m:r>
                                  </m:sub>
                                </m:sSub>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𝜎</m:t>
                                    </m:r>
                                  </m:e>
                                  <m:sub>
                                    <m:r>
                                      <a:rPr lang="en-US" sz="1500" i="1">
                                        <a:latin typeface="Cambria Math" panose="02040503050406030204" pitchFamily="18" charset="0"/>
                                        <a:ea typeface="SimSun" panose="02010600030101010101" pitchFamily="2" charset="-122"/>
                                      </a:rPr>
                                      <m:t>2</m:t>
                                    </m:r>
                                  </m:sub>
                                </m:sSub>
                              </m:den>
                            </m:f>
                          </m:e>
                        </m:mr>
                      </m:m>
                    </m:oMath>
                  </m:oMathPara>
                </a14:m>
                <a:endParaRPr lang="en-GB" sz="1500" dirty="0">
                  <a:ea typeface="SimSun" panose="02010600030101010101" pitchFamily="2" charset="-122"/>
                </a:endParaRPr>
              </a:p>
              <a:p>
                <a:pPr marL="0" indent="0" algn="just">
                  <a:spcBef>
                    <a:spcPts val="450"/>
                  </a:spcBef>
                  <a:spcAft>
                    <a:spcPts val="0"/>
                  </a:spcAft>
                  <a:buNone/>
                </a:pPr>
                <a:r>
                  <a:rPr lang="en-GB" sz="1500" i="1" dirty="0">
                    <a:ea typeface="SimSun" panose="02010600030101010101" pitchFamily="2" charset="-122"/>
                  </a:rPr>
                  <a:t>Properties:</a:t>
                </a:r>
                <a:endParaRPr lang="en-US" sz="1500" i="1" dirty="0">
                  <a:ea typeface="SimSun" panose="02010600030101010101" pitchFamily="2" charset="-122"/>
                </a:endParaRPr>
              </a:p>
              <a:p>
                <a:pPr algn="just">
                  <a:spcBef>
                    <a:spcPts val="450"/>
                  </a:spcBef>
                </a:pPr>
                <a14:m>
                  <m:oMath xmlns:m="http://schemas.openxmlformats.org/officeDocument/2006/math">
                    <m:r>
                      <a:rPr lang="en-US" sz="1500" i="1">
                        <a:latin typeface="Cambria Math" panose="02040503050406030204" pitchFamily="18" charset="0"/>
                        <a:ea typeface="SimSun" panose="02010600030101010101" pitchFamily="2" charset="-122"/>
                      </a:rPr>
                      <m:t>𝜌</m:t>
                    </m:r>
                    <m:r>
                      <a:rPr lang="en-US" sz="1500" i="1">
                        <a:latin typeface="Cambria Math" panose="02040503050406030204" pitchFamily="18" charset="0"/>
                        <a:ea typeface="SimSun" panose="02010600030101010101" pitchFamily="2" charset="-122"/>
                      </a:rPr>
                      <m:t>=1</m:t>
                    </m:r>
                  </m:oMath>
                </a14:m>
                <a:r>
                  <a:rPr lang="en-US" sz="1500" dirty="0">
                    <a:ea typeface="SimSun" panose="02010600030101010101" pitchFamily="2" charset="-122"/>
                  </a:rPr>
                  <a:t> means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𝑦</m:t>
                        </m:r>
                      </m:e>
                      <m:sub>
                        <m:r>
                          <a:rPr lang="en-US" sz="1500" i="1">
                            <a:latin typeface="Cambria Math" panose="02040503050406030204" pitchFamily="18" charset="0"/>
                            <a:ea typeface="SimSun" panose="02010600030101010101" pitchFamily="2" charset="-122"/>
                          </a:rPr>
                          <m:t>1</m:t>
                        </m:r>
                      </m:sub>
                    </m:sSub>
                  </m:oMath>
                </a14:m>
                <a:r>
                  <a:rPr lang="en-US" sz="1500" dirty="0">
                    <a:ea typeface="SimSun" panose="02010600030101010101" pitchFamily="2" charset="-122"/>
                  </a:rPr>
                  <a:t> and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m:rPr>
                            <m:sty m:val="p"/>
                          </m:rPr>
                          <a:rPr lang="en-US" sz="1500">
                            <a:latin typeface="Cambria Math" panose="02040503050406030204" pitchFamily="18" charset="0"/>
                            <a:ea typeface="SimSun" panose="02010600030101010101" pitchFamily="2" charset="-122"/>
                          </a:rPr>
                          <m:t>y</m:t>
                        </m:r>
                      </m:e>
                      <m:sub>
                        <m:r>
                          <a:rPr lang="en-US" sz="1500">
                            <a:latin typeface="Cambria Math" panose="02040503050406030204" pitchFamily="18" charset="0"/>
                            <a:ea typeface="SimSun" panose="02010600030101010101" pitchFamily="2" charset="-122"/>
                          </a:rPr>
                          <m:t>2</m:t>
                        </m:r>
                      </m:sub>
                    </m:sSub>
                  </m:oMath>
                </a14:m>
                <a:r>
                  <a:rPr lang="en-US" sz="1500" dirty="0">
                    <a:ea typeface="SimSun" panose="02010600030101010101" pitchFamily="2" charset="-122"/>
                  </a:rPr>
                  <a:t> are perfectly positive, linearly correlated. </a:t>
                </a:r>
              </a:p>
              <a:p>
                <a:pPr algn="just">
                  <a:spcBef>
                    <a:spcPts val="450"/>
                  </a:spcBef>
                </a:pPr>
                <a14:m>
                  <m:oMath xmlns:m="http://schemas.openxmlformats.org/officeDocument/2006/math">
                    <m:r>
                      <a:rPr lang="en-US" sz="1500" i="1">
                        <a:latin typeface="Cambria Math" panose="02040503050406030204" pitchFamily="18" charset="0"/>
                        <a:ea typeface="SimSun" panose="02010600030101010101" pitchFamily="2" charset="-122"/>
                      </a:rPr>
                      <m:t>𝜌</m:t>
                    </m:r>
                    <m:r>
                      <a:rPr lang="en-US" sz="1500" i="1">
                        <a:latin typeface="Cambria Math" panose="02040503050406030204" pitchFamily="18" charset="0"/>
                        <a:ea typeface="SimSun" panose="02010600030101010101" pitchFamily="2" charset="-122"/>
                      </a:rPr>
                      <m:t>=−1</m:t>
                    </m:r>
                  </m:oMath>
                </a14:m>
                <a:r>
                  <a:rPr lang="en-US" sz="1500" dirty="0">
                    <a:ea typeface="SimSun" panose="02010600030101010101" pitchFamily="2" charset="-122"/>
                  </a:rPr>
                  <a:t> means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𝑦</m:t>
                        </m:r>
                      </m:e>
                      <m:sub>
                        <m:r>
                          <a:rPr lang="en-US" sz="1500" i="1">
                            <a:latin typeface="Cambria Math" panose="02040503050406030204" pitchFamily="18" charset="0"/>
                            <a:ea typeface="SimSun" panose="02010600030101010101" pitchFamily="2" charset="-122"/>
                          </a:rPr>
                          <m:t>1</m:t>
                        </m:r>
                      </m:sub>
                    </m:sSub>
                  </m:oMath>
                </a14:m>
                <a:r>
                  <a:rPr lang="en-US" sz="1500" dirty="0">
                    <a:ea typeface="SimSun" panose="02010600030101010101" pitchFamily="2" charset="-122"/>
                  </a:rPr>
                  <a:t> and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m:rPr>
                            <m:sty m:val="p"/>
                          </m:rPr>
                          <a:rPr lang="en-US" sz="1500">
                            <a:latin typeface="Cambria Math" panose="02040503050406030204" pitchFamily="18" charset="0"/>
                            <a:ea typeface="SimSun" panose="02010600030101010101" pitchFamily="2" charset="-122"/>
                          </a:rPr>
                          <m:t>y</m:t>
                        </m:r>
                      </m:e>
                      <m:sub>
                        <m:r>
                          <a:rPr lang="en-US" sz="1500">
                            <a:latin typeface="Cambria Math" panose="02040503050406030204" pitchFamily="18" charset="0"/>
                            <a:ea typeface="SimSun" panose="02010600030101010101" pitchFamily="2" charset="-122"/>
                          </a:rPr>
                          <m:t>2</m:t>
                        </m:r>
                      </m:sub>
                    </m:sSub>
                  </m:oMath>
                </a14:m>
                <a:r>
                  <a:rPr lang="en-US" sz="1500" dirty="0">
                    <a:ea typeface="SimSun" panose="02010600030101010101" pitchFamily="2" charset="-122"/>
                  </a:rPr>
                  <a:t> are perfectly negative, linearly correlated. </a:t>
                </a:r>
              </a:p>
              <a:p>
                <a:pPr algn="just">
                  <a:spcBef>
                    <a:spcPts val="450"/>
                  </a:spcBef>
                </a:pPr>
                <a14:m>
                  <m:oMath xmlns:m="http://schemas.openxmlformats.org/officeDocument/2006/math">
                    <m:r>
                      <a:rPr lang="en-US" sz="1500" i="1">
                        <a:latin typeface="Cambria Math" panose="02040503050406030204" pitchFamily="18" charset="0"/>
                        <a:ea typeface="SimSun" panose="02010600030101010101" pitchFamily="2" charset="-122"/>
                      </a:rPr>
                      <m:t>𝜌</m:t>
                    </m:r>
                    <m:r>
                      <a:rPr lang="en-US" sz="1500" i="1">
                        <a:latin typeface="Cambria Math" panose="02040503050406030204" pitchFamily="18" charset="0"/>
                        <a:ea typeface="SimSun" panose="02010600030101010101" pitchFamily="2" charset="-122"/>
                      </a:rPr>
                      <m:t>=0</m:t>
                    </m:r>
                  </m:oMath>
                </a14:m>
                <a:r>
                  <a:rPr lang="en-US" sz="1500" dirty="0">
                    <a:ea typeface="SimSun" panose="02010600030101010101" pitchFamily="2" charset="-122"/>
                  </a:rPr>
                  <a:t> means that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𝑦</m:t>
                        </m:r>
                      </m:e>
                      <m:sub>
                        <m:r>
                          <a:rPr lang="en-US" sz="1500" i="1">
                            <a:latin typeface="Cambria Math" panose="02040503050406030204" pitchFamily="18" charset="0"/>
                            <a:ea typeface="SimSun" panose="02010600030101010101" pitchFamily="2" charset="-122"/>
                          </a:rPr>
                          <m:t>1</m:t>
                        </m:r>
                      </m:sub>
                    </m:sSub>
                  </m:oMath>
                </a14:m>
                <a:r>
                  <a:rPr lang="en-US" sz="1500" dirty="0">
                    <a:ea typeface="SimSun" panose="02010600030101010101" pitchFamily="2" charset="-122"/>
                  </a:rPr>
                  <a:t> and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m:rPr>
                            <m:sty m:val="p"/>
                          </m:rPr>
                          <a:rPr lang="en-US" sz="1500">
                            <a:latin typeface="Cambria Math" panose="02040503050406030204" pitchFamily="18" charset="0"/>
                            <a:ea typeface="SimSun" panose="02010600030101010101" pitchFamily="2" charset="-122"/>
                          </a:rPr>
                          <m:t>y</m:t>
                        </m:r>
                      </m:e>
                      <m:sub>
                        <m:r>
                          <a:rPr lang="en-US" sz="1500">
                            <a:latin typeface="Cambria Math" panose="02040503050406030204" pitchFamily="18" charset="0"/>
                            <a:ea typeface="SimSun" panose="02010600030101010101" pitchFamily="2" charset="-122"/>
                          </a:rPr>
                          <m:t>2</m:t>
                        </m:r>
                      </m:sub>
                    </m:sSub>
                  </m:oMath>
                </a14:m>
                <a:r>
                  <a:rPr lang="en-US" sz="1500" dirty="0">
                    <a:ea typeface="SimSun" panose="02010600030101010101" pitchFamily="2" charset="-122"/>
                  </a:rPr>
                  <a:t> are not correlated. It does not mean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𝑦</m:t>
                        </m:r>
                      </m:e>
                      <m:sub>
                        <m:r>
                          <a:rPr lang="en-US" sz="1500" i="1">
                            <a:latin typeface="Cambria Math" panose="02040503050406030204" pitchFamily="18" charset="0"/>
                            <a:ea typeface="SimSun" panose="02010600030101010101" pitchFamily="2" charset="-122"/>
                          </a:rPr>
                          <m:t>1</m:t>
                        </m:r>
                      </m:sub>
                    </m:sSub>
                  </m:oMath>
                </a14:m>
                <a:r>
                  <a:rPr lang="en-US" sz="1500" dirty="0">
                    <a:ea typeface="SimSun" panose="02010600030101010101" pitchFamily="2" charset="-122"/>
                  </a:rPr>
                  <a:t> and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m:rPr>
                            <m:sty m:val="p"/>
                          </m:rPr>
                          <a:rPr lang="en-US" sz="1500">
                            <a:latin typeface="Cambria Math" panose="02040503050406030204" pitchFamily="18" charset="0"/>
                            <a:ea typeface="SimSun" panose="02010600030101010101" pitchFamily="2" charset="-122"/>
                          </a:rPr>
                          <m:t>y</m:t>
                        </m:r>
                      </m:e>
                      <m:sub>
                        <m:r>
                          <a:rPr lang="en-US" sz="1500">
                            <a:latin typeface="Cambria Math" panose="02040503050406030204" pitchFamily="18" charset="0"/>
                            <a:ea typeface="SimSun" panose="02010600030101010101" pitchFamily="2" charset="-122"/>
                          </a:rPr>
                          <m:t>2</m:t>
                        </m:r>
                      </m:sub>
                    </m:sSub>
                    <m:r>
                      <a:rPr lang="en-US" sz="1500" i="1">
                        <a:latin typeface="Cambria Math" panose="02040503050406030204" pitchFamily="18" charset="0"/>
                        <a:ea typeface="SimSun" panose="02010600030101010101" pitchFamily="2" charset="-122"/>
                      </a:rPr>
                      <m:t> </m:t>
                    </m:r>
                  </m:oMath>
                </a14:m>
                <a:r>
                  <a:rPr lang="en-US" sz="1500" dirty="0">
                    <a:ea typeface="SimSun" panose="02010600030101010101" pitchFamily="2" charset="-122"/>
                  </a:rPr>
                  <a:t>are independent because they may be nonlinearly related. </a:t>
                </a:r>
              </a:p>
              <a:p>
                <a:pPr algn="just">
                  <a:spcBef>
                    <a:spcPts val="450"/>
                  </a:spcBef>
                </a:pPr>
                <a:r>
                  <a:rPr lang="en-US" sz="1500" dirty="0">
                    <a:ea typeface="SimSun" panose="02010600030101010101" pitchFamily="2" charset="-122"/>
                  </a:rPr>
                  <a:t>If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𝑦</m:t>
                        </m:r>
                      </m:e>
                      <m:sub>
                        <m:r>
                          <a:rPr lang="en-US" sz="1500" i="1">
                            <a:latin typeface="Cambria Math" panose="02040503050406030204" pitchFamily="18" charset="0"/>
                            <a:ea typeface="SimSun" panose="02010600030101010101" pitchFamily="2" charset="-122"/>
                          </a:rPr>
                          <m:t>1</m:t>
                        </m:r>
                      </m:sub>
                    </m:sSub>
                  </m:oMath>
                </a14:m>
                <a:r>
                  <a:rPr lang="en-US" sz="1500" dirty="0">
                    <a:ea typeface="SimSun" panose="02010600030101010101" pitchFamily="2" charset="-122"/>
                  </a:rPr>
                  <a:t> and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𝑦</m:t>
                        </m:r>
                      </m:e>
                      <m:sub>
                        <m:r>
                          <a:rPr lang="en-US" sz="1500" i="1">
                            <a:latin typeface="Cambria Math" panose="02040503050406030204" pitchFamily="18" charset="0"/>
                            <a:ea typeface="SimSun" panose="02010600030101010101" pitchFamily="2" charset="-122"/>
                          </a:rPr>
                          <m:t>2</m:t>
                        </m:r>
                      </m:sub>
                    </m:sSub>
                  </m:oMath>
                </a14:m>
                <a:r>
                  <a:rPr lang="en-US" sz="1500" dirty="0">
                    <a:ea typeface="SimSun" panose="02010600030101010101" pitchFamily="2" charset="-122"/>
                  </a:rPr>
                  <a:t> follow the normal distribution, then </a:t>
                </a:r>
                <a14:m>
                  <m:oMath xmlns:m="http://schemas.openxmlformats.org/officeDocument/2006/math">
                    <m:r>
                      <a:rPr lang="en-US" sz="1500" i="1">
                        <a:latin typeface="Cambria Math" panose="02040503050406030204" pitchFamily="18" charset="0"/>
                        <a:ea typeface="SimSun" panose="02010600030101010101" pitchFamily="2" charset="-122"/>
                      </a:rPr>
                      <m:t>𝜌</m:t>
                    </m:r>
                    <m:r>
                      <a:rPr lang="en-US" sz="1500" i="1">
                        <a:latin typeface="Cambria Math" panose="02040503050406030204" pitchFamily="18" charset="0"/>
                        <a:ea typeface="SimSun" panose="02010600030101010101" pitchFamily="2" charset="-122"/>
                      </a:rPr>
                      <m:t>=0</m:t>
                    </m:r>
                  </m:oMath>
                </a14:m>
                <a:r>
                  <a:rPr lang="en-US" sz="1500" dirty="0">
                    <a:ea typeface="SimSun" panose="02010600030101010101" pitchFamily="2" charset="-122"/>
                  </a:rPr>
                  <a:t> indicates they are independent.</a:t>
                </a:r>
              </a:p>
              <a:p>
                <a:endParaRPr lang="en-US" sz="1350" dirty="0">
                  <a:latin typeface="Times New Roman" panose="02020603050405020304" pitchFamily="18" charset="0"/>
                  <a:ea typeface="SimSun" panose="02010600030101010101" pitchFamily="2" charset="-122"/>
                </a:endParaRPr>
              </a:p>
              <a:p>
                <a:endParaRPr lang="en-US" dirty="0"/>
              </a:p>
            </p:txBody>
          </p:sp>
        </mc:Choice>
        <mc:Fallback xmlns="">
          <p:sp>
            <p:nvSpPr>
              <p:cNvPr id="3" name="Content Placeholder 2">
                <a:extLst>
                  <a:ext uri="{FF2B5EF4-FFF2-40B4-BE49-F238E27FC236}">
                    <a16:creationId xmlns:a16="http://schemas.microsoft.com/office/drawing/2014/main" id="{BB82FB3C-8CBE-3F0B-B3B2-BD494806C95C}"/>
                  </a:ext>
                </a:extLst>
              </p:cNvPr>
              <p:cNvSpPr>
                <a:spLocks noGrp="1" noRot="1" noChangeAspect="1" noMove="1" noResize="1" noEditPoints="1" noAdjustHandles="1" noChangeArrowheads="1" noChangeShapeType="1" noTextEdit="1"/>
              </p:cNvSpPr>
              <p:nvPr>
                <p:ph idx="1"/>
              </p:nvPr>
            </p:nvSpPr>
            <p:spPr>
              <a:blipFill>
                <a:blip r:embed="rId2"/>
                <a:stretch>
                  <a:fillRect l="-638" r="-1101"/>
                </a:stretch>
              </a:blipFill>
            </p:spPr>
            <p:txBody>
              <a:bodyPr/>
              <a:lstStyle/>
              <a:p>
                <a:r>
                  <a:rPr lang="en-US">
                    <a:noFill/>
                  </a:rPr>
                  <a:t> </a:t>
                </a:r>
              </a:p>
            </p:txBody>
          </p:sp>
        </mc:Fallback>
      </mc:AlternateContent>
    </p:spTree>
    <p:extLst>
      <p:ext uri="{BB962C8B-B14F-4D97-AF65-F5344CB8AC3E}">
        <p14:creationId xmlns:p14="http://schemas.microsoft.com/office/powerpoint/2010/main" val="62553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2A62-7FAB-5DC0-30B4-ECF189283AD3}"/>
              </a:ext>
            </a:extLst>
          </p:cNvPr>
          <p:cNvSpPr>
            <a:spLocks noGrp="1"/>
          </p:cNvSpPr>
          <p:nvPr>
            <p:ph type="title"/>
          </p:nvPr>
        </p:nvSpPr>
        <p:spPr/>
        <p:txBody>
          <a:bodyPr/>
          <a:lstStyle/>
          <a:p>
            <a:r>
              <a:rPr lang="en-CA" dirty="0"/>
              <a:t>What is the agreement between two paired measurements?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348A84-FC15-B0AD-186E-68DD9154EF30}"/>
                  </a:ext>
                </a:extLst>
              </p:cNvPr>
              <p:cNvSpPr>
                <a:spLocks noGrp="1"/>
              </p:cNvSpPr>
              <p:nvPr>
                <p:ph idx="1"/>
              </p:nvPr>
            </p:nvSpPr>
            <p:spPr/>
            <p:txBody>
              <a:bodyPr>
                <a:normAutofit/>
              </a:bodyPr>
              <a:lstStyle/>
              <a:p>
                <a:pPr>
                  <a:lnSpc>
                    <a:spcPct val="100000"/>
                  </a:lnSpc>
                </a:pPr>
                <a:r>
                  <a:rPr lang="en-GB" sz="1500" dirty="0">
                    <a:ea typeface="SimSun" panose="02010600030101010101" pitchFamily="2" charset="-122"/>
                  </a:rPr>
                  <a:t>The perfect agreement between the two measurement devices with the outputs </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𝑦</m:t>
                        </m:r>
                      </m:e>
                      <m:sub>
                        <m:r>
                          <a:rPr lang="en-GB" sz="1500" i="1">
                            <a:latin typeface="Cambria Math" panose="02040503050406030204" pitchFamily="18" charset="0"/>
                            <a:ea typeface="SimSun" panose="02010600030101010101" pitchFamily="2" charset="-122"/>
                            <a:cs typeface="Times New Roman" panose="02020603050405020304" pitchFamily="18" charset="0"/>
                          </a:rPr>
                          <m:t>1</m:t>
                        </m:r>
                      </m:sub>
                    </m:sSub>
                  </m:oMath>
                </a14:m>
                <a:r>
                  <a:rPr lang="en-GB" sz="1500" dirty="0">
                    <a:ea typeface="SimSun" panose="02010600030101010101" pitchFamily="2" charset="-122"/>
                  </a:rPr>
                  <a:t> and </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𝑦</m:t>
                        </m:r>
                      </m:e>
                      <m:sub>
                        <m:r>
                          <a:rPr lang="en-GB" sz="1500" i="1">
                            <a:latin typeface="Cambria Math" panose="02040503050406030204" pitchFamily="18" charset="0"/>
                            <a:ea typeface="SimSun" panose="02010600030101010101" pitchFamily="2" charset="-122"/>
                            <a:cs typeface="Times New Roman" panose="02020603050405020304" pitchFamily="18" charset="0"/>
                          </a:rPr>
                          <m:t>2</m:t>
                        </m:r>
                      </m:sub>
                    </m:sSub>
                  </m:oMath>
                </a14:m>
                <a:r>
                  <a:rPr lang="en-GB" sz="1500" dirty="0">
                    <a:ea typeface="SimSun" panose="02010600030101010101" pitchFamily="2" charset="-122"/>
                  </a:rPr>
                  <a:t> correspond to the conditions: </a:t>
                </a:r>
              </a:p>
              <a:p>
                <a:pPr marL="0" indent="0" algn="ctr">
                  <a:buNone/>
                </a:pP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𝜇</m:t>
                        </m:r>
                      </m:e>
                      <m:sub>
                        <m:r>
                          <a:rPr lang="en-GB" sz="1500" i="1">
                            <a:latin typeface="Cambria Math" panose="02040503050406030204" pitchFamily="18" charset="0"/>
                            <a:ea typeface="SimSun" panose="02010600030101010101" pitchFamily="2" charset="-122"/>
                            <a:cs typeface="Times New Roman" panose="02020603050405020304" pitchFamily="18" charset="0"/>
                          </a:rPr>
                          <m:t>1</m:t>
                        </m:r>
                      </m:sub>
                    </m:sSub>
                    <m:r>
                      <a:rPr lang="en-GB" sz="15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𝜇</m:t>
                        </m:r>
                      </m:e>
                      <m:sub>
                        <m:r>
                          <a:rPr lang="en-GB" sz="1500" i="1">
                            <a:latin typeface="Cambria Math" panose="02040503050406030204" pitchFamily="18" charset="0"/>
                            <a:ea typeface="SimSun" panose="02010600030101010101" pitchFamily="2" charset="-122"/>
                            <a:cs typeface="Times New Roman" panose="02020603050405020304" pitchFamily="18" charset="0"/>
                          </a:rPr>
                          <m:t>2</m:t>
                        </m:r>
                      </m:sub>
                    </m:sSub>
                    <m:r>
                      <a:rPr lang="en-GB" sz="1500" i="1">
                        <a:latin typeface="Cambria Math" panose="02040503050406030204" pitchFamily="18" charset="0"/>
                        <a:ea typeface="SimSun" panose="02010600030101010101" pitchFamily="2" charset="-122"/>
                        <a:cs typeface="Times New Roman" panose="02020603050405020304" pitchFamily="18" charset="0"/>
                      </a:rPr>
                      <m:t>, </m:t>
                    </m:r>
                    <m:sSubSup>
                      <m:sSubSupPr>
                        <m:ctrlPr>
                          <a:rPr lang="en-US" sz="2400" i="1">
                            <a:latin typeface="Cambria Math" panose="02040503050406030204" pitchFamily="18" charset="0"/>
                          </a:rPr>
                        </m:ctrlPr>
                      </m:sSubSupPr>
                      <m:e>
                        <m:r>
                          <a:rPr lang="en-GB" sz="1500" i="1">
                            <a:latin typeface="Cambria Math" panose="02040503050406030204" pitchFamily="18" charset="0"/>
                            <a:ea typeface="SimSun" panose="02010600030101010101" pitchFamily="2" charset="-122"/>
                            <a:cs typeface="Times New Roman" panose="02020603050405020304" pitchFamily="18" charset="0"/>
                          </a:rPr>
                          <m:t>𝜎</m:t>
                        </m:r>
                      </m:e>
                      <m:sub>
                        <m:r>
                          <a:rPr lang="en-GB" sz="1500" i="1">
                            <a:latin typeface="Cambria Math" panose="02040503050406030204" pitchFamily="18" charset="0"/>
                            <a:ea typeface="SimSun" panose="02010600030101010101" pitchFamily="2" charset="-122"/>
                            <a:cs typeface="Times New Roman" panose="02020603050405020304" pitchFamily="18" charset="0"/>
                          </a:rPr>
                          <m:t>1</m:t>
                        </m:r>
                      </m:sub>
                      <m:sup>
                        <m:r>
                          <a:rPr lang="en-GB" sz="1500" i="1">
                            <a:latin typeface="Cambria Math" panose="02040503050406030204" pitchFamily="18" charset="0"/>
                            <a:ea typeface="SimSun" panose="02010600030101010101" pitchFamily="2" charset="-122"/>
                            <a:cs typeface="Times New Roman" panose="02020603050405020304" pitchFamily="18" charset="0"/>
                          </a:rPr>
                          <m:t>2</m:t>
                        </m:r>
                      </m:sup>
                    </m:sSubSup>
                    <m:r>
                      <a:rPr lang="en-GB" sz="1500" i="1">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400" i="1">
                            <a:latin typeface="Cambria Math" panose="02040503050406030204" pitchFamily="18" charset="0"/>
                          </a:rPr>
                        </m:ctrlPr>
                      </m:sSubSupPr>
                      <m:e>
                        <m:r>
                          <a:rPr lang="en-GB" sz="1500" i="1">
                            <a:latin typeface="Cambria Math" panose="02040503050406030204" pitchFamily="18" charset="0"/>
                            <a:ea typeface="SimSun" panose="02010600030101010101" pitchFamily="2" charset="-122"/>
                            <a:cs typeface="Times New Roman" panose="02020603050405020304" pitchFamily="18" charset="0"/>
                          </a:rPr>
                          <m:t>𝜎</m:t>
                        </m:r>
                      </m:e>
                      <m:sub>
                        <m:r>
                          <a:rPr lang="en-GB" sz="1500" i="1">
                            <a:latin typeface="Cambria Math" panose="02040503050406030204" pitchFamily="18" charset="0"/>
                            <a:ea typeface="SimSun" panose="02010600030101010101" pitchFamily="2" charset="-122"/>
                            <a:cs typeface="Times New Roman" panose="02020603050405020304" pitchFamily="18" charset="0"/>
                          </a:rPr>
                          <m:t>2</m:t>
                        </m:r>
                      </m:sub>
                      <m:sup>
                        <m:r>
                          <a:rPr lang="en-GB" sz="1500" i="1">
                            <a:latin typeface="Cambria Math" panose="02040503050406030204" pitchFamily="18" charset="0"/>
                            <a:ea typeface="SimSun" panose="02010600030101010101" pitchFamily="2" charset="-122"/>
                            <a:cs typeface="Times New Roman" panose="02020603050405020304" pitchFamily="18" charset="0"/>
                          </a:rPr>
                          <m:t>2</m:t>
                        </m:r>
                      </m:sup>
                    </m:sSubSup>
                    <m:r>
                      <a:rPr lang="en-GB" sz="1500" i="1">
                        <a:latin typeface="Cambria Math" panose="02040503050406030204" pitchFamily="18" charset="0"/>
                        <a:ea typeface="SimSun" panose="02010600030101010101" pitchFamily="2" charset="-122"/>
                        <a:cs typeface="Times New Roman" panose="02020603050405020304" pitchFamily="18" charset="0"/>
                      </a:rPr>
                      <m:t>, </m:t>
                    </m:r>
                    <m:r>
                      <a:rPr lang="en-GB" sz="1500" i="1">
                        <a:latin typeface="Cambria Math" panose="02040503050406030204" pitchFamily="18" charset="0"/>
                        <a:ea typeface="SimSun" panose="02010600030101010101" pitchFamily="2" charset="-122"/>
                        <a:cs typeface="Times New Roman" panose="02020603050405020304" pitchFamily="18" charset="0"/>
                      </a:rPr>
                      <m:t>𝜌</m:t>
                    </m:r>
                    <m:r>
                      <a:rPr lang="en-GB" sz="1500" i="1">
                        <a:latin typeface="Cambria Math" panose="02040503050406030204" pitchFamily="18" charset="0"/>
                        <a:ea typeface="SimSun" panose="02010600030101010101" pitchFamily="2" charset="-122"/>
                        <a:cs typeface="Times New Roman" panose="02020603050405020304" pitchFamily="18" charset="0"/>
                      </a:rPr>
                      <m:t>=1</m:t>
                    </m:r>
                  </m:oMath>
                </a14:m>
                <a:r>
                  <a:rPr lang="en-GB" sz="1500" dirty="0">
                    <a:ea typeface="SimSun" panose="02010600030101010101" pitchFamily="2" charset="-122"/>
                  </a:rPr>
                  <a:t> </a:t>
                </a:r>
              </a:p>
              <a:p>
                <a:pPr>
                  <a:lnSpc>
                    <a:spcPct val="100000"/>
                  </a:lnSpc>
                </a:pPr>
                <a:r>
                  <a:rPr lang="en-GB" sz="1500" dirty="0">
                    <a:ea typeface="SimSun" panose="02010600030101010101" pitchFamily="2" charset="-122"/>
                  </a:rPr>
                  <a:t>where </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𝜇</m:t>
                        </m:r>
                      </m:e>
                      <m:sub>
                        <m:r>
                          <a:rPr lang="en-GB" sz="1500" i="1">
                            <a:latin typeface="Cambria Math" panose="02040503050406030204" pitchFamily="18" charset="0"/>
                            <a:ea typeface="SimSun" panose="02010600030101010101" pitchFamily="2" charset="-122"/>
                            <a:cs typeface="Times New Roman" panose="02020603050405020304" pitchFamily="18" charset="0"/>
                          </a:rPr>
                          <m:t>1 </m:t>
                        </m:r>
                      </m:sub>
                    </m:sSub>
                  </m:oMath>
                </a14:m>
                <a:r>
                  <a:rPr lang="en-GB" sz="1500" dirty="0">
                    <a:ea typeface="SimSun" panose="02010600030101010101" pitchFamily="2" charset="-122"/>
                  </a:rPr>
                  <a:t>(</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𝜇</m:t>
                        </m:r>
                      </m:e>
                      <m:sub>
                        <m:r>
                          <a:rPr lang="en-GB" sz="1500" i="1">
                            <a:latin typeface="Cambria Math" panose="02040503050406030204" pitchFamily="18" charset="0"/>
                            <a:ea typeface="SimSun" panose="02010600030101010101" pitchFamily="2" charset="-122"/>
                            <a:cs typeface="Times New Roman" panose="02020603050405020304" pitchFamily="18" charset="0"/>
                          </a:rPr>
                          <m:t>2</m:t>
                        </m:r>
                      </m:sub>
                    </m:sSub>
                  </m:oMath>
                </a14:m>
                <a:r>
                  <a:rPr lang="en-GB" sz="1500" dirty="0">
                    <a:ea typeface="SimSun" panose="02010600030101010101" pitchFamily="2" charset="-122"/>
                  </a:rPr>
                  <a:t>) and </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𝜎</m:t>
                        </m:r>
                      </m:e>
                      <m:sub>
                        <m:r>
                          <a:rPr lang="en-GB" sz="1500" i="1">
                            <a:latin typeface="Cambria Math" panose="02040503050406030204" pitchFamily="18" charset="0"/>
                            <a:ea typeface="SimSun" panose="02010600030101010101" pitchFamily="2" charset="-122"/>
                            <a:cs typeface="Times New Roman" panose="02020603050405020304" pitchFamily="18" charset="0"/>
                          </a:rPr>
                          <m:t>1</m:t>
                        </m:r>
                      </m:sub>
                    </m:sSub>
                  </m:oMath>
                </a14:m>
                <a:r>
                  <a:rPr lang="en-GB" sz="1500" dirty="0">
                    <a:ea typeface="SimSun" panose="02010600030101010101" pitchFamily="2" charset="-122"/>
                  </a:rPr>
                  <a:t> (</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𝜎</m:t>
                        </m:r>
                      </m:e>
                      <m:sub>
                        <m:r>
                          <a:rPr lang="en-GB" sz="1500" i="1">
                            <a:latin typeface="Cambria Math" panose="02040503050406030204" pitchFamily="18" charset="0"/>
                            <a:ea typeface="SimSun" panose="02010600030101010101" pitchFamily="2" charset="-122"/>
                            <a:cs typeface="Times New Roman" panose="02020603050405020304" pitchFamily="18" charset="0"/>
                          </a:rPr>
                          <m:t>2</m:t>
                        </m:r>
                      </m:sub>
                    </m:sSub>
                  </m:oMath>
                </a14:m>
                <a:r>
                  <a:rPr lang="en-GB" sz="1500" dirty="0">
                    <a:ea typeface="SimSun" panose="02010600030101010101" pitchFamily="2" charset="-122"/>
                  </a:rPr>
                  <a:t>) are the mean and standard deviation of </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𝑦</m:t>
                        </m:r>
                      </m:e>
                      <m:sub>
                        <m:r>
                          <a:rPr lang="en-GB" sz="1500" i="1">
                            <a:latin typeface="Cambria Math" panose="02040503050406030204" pitchFamily="18" charset="0"/>
                            <a:ea typeface="SimSun" panose="02010600030101010101" pitchFamily="2" charset="-122"/>
                            <a:cs typeface="Times New Roman" panose="02020603050405020304" pitchFamily="18" charset="0"/>
                          </a:rPr>
                          <m:t>1</m:t>
                        </m:r>
                      </m:sub>
                    </m:sSub>
                    <m:r>
                      <a:rPr lang="en-GB" sz="1500" i="1">
                        <a:latin typeface="Cambria Math" panose="02040503050406030204" pitchFamily="18" charset="0"/>
                        <a:ea typeface="SimSun" panose="02010600030101010101" pitchFamily="2" charset="-122"/>
                        <a:cs typeface="Times New Roman" panose="02020603050405020304" pitchFamily="18" charset="0"/>
                      </a:rPr>
                      <m:t> </m:t>
                    </m:r>
                  </m:oMath>
                </a14:m>
                <a:r>
                  <a:rPr lang="en-GB" sz="1500" dirty="0">
                    <a:ea typeface="SimSun" panose="02010600030101010101" pitchFamily="2" charset="-122"/>
                  </a:rPr>
                  <a:t>(</a:t>
                </a:r>
                <a14:m>
                  <m:oMath xmlns:m="http://schemas.openxmlformats.org/officeDocument/2006/math">
                    <m:sSub>
                      <m:sSubPr>
                        <m:ctrlPr>
                          <a:rPr lang="en-US" sz="24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𝑦</m:t>
                        </m:r>
                      </m:e>
                      <m:sub>
                        <m:r>
                          <a:rPr lang="en-GB" sz="1500" i="1">
                            <a:latin typeface="Cambria Math" panose="02040503050406030204" pitchFamily="18" charset="0"/>
                            <a:ea typeface="SimSun" panose="02010600030101010101" pitchFamily="2" charset="-122"/>
                            <a:cs typeface="Times New Roman" panose="02020603050405020304" pitchFamily="18" charset="0"/>
                          </a:rPr>
                          <m:t>2</m:t>
                        </m:r>
                      </m:sub>
                    </m:sSub>
                  </m:oMath>
                </a14:m>
                <a:r>
                  <a:rPr lang="en-GB" sz="1500" dirty="0">
                    <a:ea typeface="SimSun" panose="02010600030101010101" pitchFamily="2" charset="-122"/>
                  </a:rPr>
                  <a:t>), respectively.</a:t>
                </a:r>
              </a:p>
              <a:p>
                <a:pPr>
                  <a:lnSpc>
                    <a:spcPct val="100000"/>
                  </a:lnSpc>
                </a:pPr>
                <a:r>
                  <a:rPr lang="en-GB" sz="1500" dirty="0">
                    <a:ea typeface="SimSun" panose="02010600030101010101" pitchFamily="2" charset="-122"/>
                  </a:rPr>
                  <a:t>If two measurement methods show a high level of agreement, then the new method can be used interchangeably with the old one. Achieving a high level of agreement between the new and the reference device is important when developing a new device that is less expensive, less intrusive, or has better power efficiency for battery-operated devices. </a:t>
                </a:r>
              </a:p>
              <a:p>
                <a:pPr>
                  <a:lnSpc>
                    <a:spcPct val="100000"/>
                  </a:lnSpc>
                </a:pPr>
                <a:r>
                  <a:rPr lang="en-GB" sz="1500" dirty="0">
                    <a:ea typeface="SimSun" panose="02010600030101010101" pitchFamily="2" charset="-122"/>
                  </a:rPr>
                  <a:t>Graphical methods include the Bland-Altman plot and the scatter plot. </a:t>
                </a:r>
              </a:p>
              <a:p>
                <a:pPr>
                  <a:lnSpc>
                    <a:spcPct val="100000"/>
                  </a:lnSpc>
                </a:pPr>
                <a:r>
                  <a:rPr lang="en-GB" sz="1500" dirty="0">
                    <a:ea typeface="SimSun" panose="02010600030101010101" pitchFamily="2" charset="-122"/>
                  </a:rPr>
                  <a:t>Statistical methods include concordance correlation coefficient (CCC) and many others</a:t>
                </a:r>
                <a:endParaRPr lang="en-US" sz="2400" dirty="0"/>
              </a:p>
            </p:txBody>
          </p:sp>
        </mc:Choice>
        <mc:Fallback xmlns="">
          <p:sp>
            <p:nvSpPr>
              <p:cNvPr id="3" name="Content Placeholder 2">
                <a:extLst>
                  <a:ext uri="{FF2B5EF4-FFF2-40B4-BE49-F238E27FC236}">
                    <a16:creationId xmlns:a16="http://schemas.microsoft.com/office/drawing/2014/main" id="{E6348A84-FC15-B0AD-186E-68DD9154EF30}"/>
                  </a:ext>
                </a:extLst>
              </p:cNvPr>
              <p:cNvSpPr>
                <a:spLocks noGrp="1" noRot="1" noChangeAspect="1" noMove="1" noResize="1" noEditPoints="1" noAdjustHandles="1" noChangeArrowheads="1" noChangeShapeType="1" noTextEdit="1"/>
              </p:cNvSpPr>
              <p:nvPr>
                <p:ph idx="1"/>
              </p:nvPr>
            </p:nvSpPr>
            <p:spPr>
              <a:blipFill>
                <a:blip r:embed="rId2"/>
                <a:stretch>
                  <a:fillRect l="-522" r="-232" b="-1120"/>
                </a:stretch>
              </a:blipFill>
            </p:spPr>
            <p:txBody>
              <a:bodyPr/>
              <a:lstStyle/>
              <a:p>
                <a:r>
                  <a:rPr lang="en-US">
                    <a:noFill/>
                  </a:rPr>
                  <a:t> </a:t>
                </a:r>
              </a:p>
            </p:txBody>
          </p:sp>
        </mc:Fallback>
      </mc:AlternateContent>
    </p:spTree>
    <p:extLst>
      <p:ext uri="{BB962C8B-B14F-4D97-AF65-F5344CB8AC3E}">
        <p14:creationId xmlns:p14="http://schemas.microsoft.com/office/powerpoint/2010/main" val="2353536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C4796-1045-1A6E-B082-98D1911066FD}"/>
              </a:ext>
            </a:extLst>
          </p:cNvPr>
          <p:cNvSpPr>
            <a:spLocks noGrp="1"/>
          </p:cNvSpPr>
          <p:nvPr>
            <p:ph type="title"/>
          </p:nvPr>
        </p:nvSpPr>
        <p:spPr>
          <a:xfrm>
            <a:off x="685799" y="381000"/>
            <a:ext cx="7762875" cy="914400"/>
          </a:xfrm>
        </p:spPr>
        <p:txBody>
          <a:bodyPr/>
          <a:lstStyle/>
          <a:p>
            <a:r>
              <a:rPr lang="fr-FR" dirty="0"/>
              <a:t>How can </a:t>
            </a:r>
            <a:r>
              <a:rPr lang="fr-FR" dirty="0" err="1"/>
              <a:t>we</a:t>
            </a:r>
            <a:r>
              <a:rPr lang="fr-FR" dirty="0"/>
              <a:t> </a:t>
            </a:r>
            <a:r>
              <a:rPr lang="fr-FR" dirty="0" err="1"/>
              <a:t>quantify</a:t>
            </a:r>
            <a:r>
              <a:rPr lang="fr-FR" dirty="0"/>
              <a:t> agreement: Concordance </a:t>
            </a:r>
            <a:r>
              <a:rPr lang="fr-FR" dirty="0" err="1"/>
              <a:t>Correlation</a:t>
            </a:r>
            <a:r>
              <a:rPr lang="fr-FR" dirty="0"/>
              <a:t> Coefficient?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E59EB-4C4F-8EB9-692F-9EC119799E74}"/>
                  </a:ext>
                </a:extLst>
              </p:cNvPr>
              <p:cNvSpPr>
                <a:spLocks noGrp="1"/>
              </p:cNvSpPr>
              <p:nvPr>
                <p:ph sz="half" idx="1"/>
              </p:nvPr>
            </p:nvSpPr>
            <p:spPr>
              <a:xfrm>
                <a:off x="457888" y="1626394"/>
                <a:ext cx="4114112" cy="5117306"/>
              </a:xfrm>
            </p:spPr>
            <p:txBody>
              <a:bodyPr>
                <a:normAutofit fontScale="62500" lnSpcReduction="20000"/>
              </a:bodyPr>
              <a:lstStyle/>
              <a:p>
                <a:pPr marL="0" indent="0" algn="ctr">
                  <a:lnSpc>
                    <a:spcPct val="120000"/>
                  </a:lnSpc>
                  <a:buNone/>
                </a:pPr>
                <a14:m>
                  <m:oMath xmlns:m="http://schemas.openxmlformats.org/officeDocument/2006/math">
                    <m:r>
                      <a:rPr lang="en-GB" sz="2500" i="1">
                        <a:latin typeface="Cambria Math" panose="02040503050406030204" pitchFamily="18" charset="0"/>
                        <a:ea typeface="SimSun" panose="02010600030101010101" pitchFamily="2" charset="-122"/>
                      </a:rPr>
                      <m:t>𝐶𝐶𝐶</m:t>
                    </m:r>
                    <m:r>
                      <a:rPr lang="en-GB" sz="2500" i="1">
                        <a:latin typeface="Cambria Math" panose="02040503050406030204" pitchFamily="18" charset="0"/>
                        <a:ea typeface="SimSun" panose="02010600030101010101" pitchFamily="2" charset="-122"/>
                      </a:rPr>
                      <m:t>=</m:t>
                    </m:r>
                    <m:f>
                      <m:fPr>
                        <m:ctrlPr>
                          <a:rPr lang="en-US" sz="2500" i="1">
                            <a:latin typeface="Cambria Math" panose="02040503050406030204" pitchFamily="18" charset="0"/>
                            <a:ea typeface="SimSun" panose="02010600030101010101" pitchFamily="2" charset="-122"/>
                          </a:rPr>
                        </m:ctrlPr>
                      </m:fPr>
                      <m:num>
                        <m:sSub>
                          <m:sSubPr>
                            <m:ctrlPr>
                              <a:rPr lang="en-US" sz="2500" i="1">
                                <a:latin typeface="Cambria Math" panose="02040503050406030204" pitchFamily="18" charset="0"/>
                                <a:ea typeface="SimSun" panose="02010600030101010101" pitchFamily="2" charset="-122"/>
                              </a:rPr>
                            </m:ctrlPr>
                          </m:sSubPr>
                          <m:e>
                            <m:r>
                              <a:rPr lang="en-GB" sz="2500" i="1">
                                <a:latin typeface="Cambria Math" panose="02040503050406030204" pitchFamily="18" charset="0"/>
                                <a:ea typeface="SimSun" panose="02010600030101010101" pitchFamily="2" charset="-122"/>
                              </a:rPr>
                              <m:t>2</m:t>
                            </m:r>
                            <m:r>
                              <a:rPr lang="en-GB" sz="2500" i="1">
                                <a:latin typeface="Cambria Math" panose="02040503050406030204" pitchFamily="18" charset="0"/>
                                <a:ea typeface="SimSun" panose="02010600030101010101" pitchFamily="2" charset="-122"/>
                              </a:rPr>
                              <m:t>𝑠</m:t>
                            </m:r>
                          </m:e>
                          <m:sub>
                            <m:r>
                              <a:rPr lang="en-GB" sz="2500" i="1">
                                <a:latin typeface="Cambria Math" panose="02040503050406030204" pitchFamily="18" charset="0"/>
                                <a:ea typeface="SimSun" panose="02010600030101010101" pitchFamily="2" charset="-122"/>
                              </a:rPr>
                              <m:t>12</m:t>
                            </m:r>
                          </m:sub>
                        </m:sSub>
                      </m:num>
                      <m:den>
                        <m:sSubSup>
                          <m:sSubSupPr>
                            <m:ctrlPr>
                              <a:rPr lang="en-CA" sz="2500" i="1">
                                <a:latin typeface="Cambria Math" panose="02040503050406030204" pitchFamily="18" charset="0"/>
                                <a:ea typeface="SimSun" panose="02010600030101010101" pitchFamily="2" charset="-122"/>
                              </a:rPr>
                            </m:ctrlPr>
                          </m:sSubSupPr>
                          <m:e>
                            <m:r>
                              <a:rPr lang="en-US" sz="2500" i="1">
                                <a:latin typeface="Cambria Math" panose="02040503050406030204" pitchFamily="18" charset="0"/>
                                <a:ea typeface="SimSun" panose="02010600030101010101" pitchFamily="2" charset="-122"/>
                              </a:rPr>
                              <m:t>𝑠</m:t>
                            </m:r>
                          </m:e>
                          <m:sub>
                            <m:r>
                              <a:rPr lang="en-US" sz="2500" i="1">
                                <a:latin typeface="Cambria Math" panose="02040503050406030204" pitchFamily="18" charset="0"/>
                                <a:ea typeface="SimSun" panose="02010600030101010101" pitchFamily="2" charset="-122"/>
                              </a:rPr>
                              <m:t>1</m:t>
                            </m:r>
                          </m:sub>
                          <m:sup>
                            <m:r>
                              <a:rPr lang="en-CA" sz="2500" i="1">
                                <a:latin typeface="Cambria Math" panose="02040503050406030204" pitchFamily="18" charset="0"/>
                                <a:ea typeface="SimSun" panose="02010600030101010101" pitchFamily="2" charset="-122"/>
                              </a:rPr>
                              <m:t>2</m:t>
                            </m:r>
                          </m:sup>
                        </m:sSubSup>
                        <m:r>
                          <a:rPr lang="en-CA" sz="2500" i="1">
                            <a:latin typeface="Cambria Math" panose="02040503050406030204" pitchFamily="18" charset="0"/>
                            <a:ea typeface="SimSun" panose="02010600030101010101" pitchFamily="2" charset="-122"/>
                          </a:rPr>
                          <m:t>+</m:t>
                        </m:r>
                        <m:sSubSup>
                          <m:sSubSupPr>
                            <m:ctrlPr>
                              <a:rPr lang="en-CA" sz="2500" i="1">
                                <a:latin typeface="Cambria Math" panose="02040503050406030204" pitchFamily="18" charset="0"/>
                                <a:ea typeface="SimSun" panose="02010600030101010101" pitchFamily="2" charset="-122"/>
                              </a:rPr>
                            </m:ctrlPr>
                          </m:sSubSupPr>
                          <m:e>
                            <m:r>
                              <a:rPr lang="en-US" sz="2500" i="1">
                                <a:latin typeface="Cambria Math" panose="02040503050406030204" pitchFamily="18" charset="0"/>
                                <a:ea typeface="SimSun" panose="02010600030101010101" pitchFamily="2" charset="-122"/>
                              </a:rPr>
                              <m:t>𝑠</m:t>
                            </m:r>
                          </m:e>
                          <m:sub>
                            <m:r>
                              <a:rPr lang="en-CA" sz="2500" i="1">
                                <a:latin typeface="Cambria Math" panose="02040503050406030204" pitchFamily="18" charset="0"/>
                                <a:ea typeface="SimSun" panose="02010600030101010101" pitchFamily="2" charset="-122"/>
                              </a:rPr>
                              <m:t>2</m:t>
                            </m:r>
                          </m:sub>
                          <m:sup>
                            <m:r>
                              <a:rPr lang="en-CA" sz="2500" i="1">
                                <a:latin typeface="Cambria Math" panose="02040503050406030204" pitchFamily="18" charset="0"/>
                                <a:ea typeface="SimSun" panose="02010600030101010101" pitchFamily="2" charset="-122"/>
                              </a:rPr>
                              <m:t>2</m:t>
                            </m:r>
                          </m:sup>
                        </m:sSubSup>
                        <m:r>
                          <a:rPr lang="en-US" sz="2500" i="1">
                            <a:latin typeface="Cambria Math" panose="02040503050406030204" pitchFamily="18" charset="0"/>
                            <a:ea typeface="SimSun" panose="02010600030101010101" pitchFamily="2" charset="-122"/>
                          </a:rPr>
                          <m:t>+(</m:t>
                        </m:r>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GB" sz="2500" i="1">
                                    <a:latin typeface="Cambria Math" panose="02040503050406030204" pitchFamily="18" charset="0"/>
                                    <a:ea typeface="SimSun" panose="02010600030101010101" pitchFamily="2" charset="-122"/>
                                  </a:rPr>
                                  <m:t>𝑦</m:t>
                                </m:r>
                              </m:e>
                            </m:bar>
                          </m:e>
                          <m:sub>
                            <m:r>
                              <a:rPr lang="en-GB" sz="2500" i="1">
                                <a:latin typeface="Cambria Math" panose="02040503050406030204" pitchFamily="18" charset="0"/>
                                <a:ea typeface="SimSun" panose="02010600030101010101" pitchFamily="2" charset="-122"/>
                              </a:rPr>
                              <m:t>1</m:t>
                            </m:r>
                          </m:sub>
                        </m:sSub>
                        <m:r>
                          <a:rPr lang="en-US" sz="2500" i="1">
                            <a:latin typeface="Cambria Math" panose="02040503050406030204" pitchFamily="18" charset="0"/>
                            <a:ea typeface="SimSun" panose="02010600030101010101" pitchFamily="2" charset="-122"/>
                          </a:rPr>
                          <m:t>−</m:t>
                        </m:r>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GB" sz="2500" i="1">
                                    <a:latin typeface="Cambria Math" panose="02040503050406030204" pitchFamily="18" charset="0"/>
                                    <a:ea typeface="SimSun" panose="02010600030101010101" pitchFamily="2" charset="-122"/>
                                  </a:rPr>
                                  <m:t>𝑦</m:t>
                                </m:r>
                              </m:e>
                            </m:bar>
                          </m:e>
                          <m:sub>
                            <m:r>
                              <a:rPr lang="en-GB" sz="2500" i="1">
                                <a:latin typeface="Cambria Math" panose="02040503050406030204" pitchFamily="18" charset="0"/>
                                <a:ea typeface="SimSun" panose="02010600030101010101" pitchFamily="2" charset="-122"/>
                              </a:rPr>
                              <m:t>2</m:t>
                            </m:r>
                          </m:sub>
                        </m:sSub>
                        <m:sSup>
                          <m:sSupPr>
                            <m:ctrlPr>
                              <a:rPr lang="en-US" sz="2500" i="1">
                                <a:latin typeface="Cambria Math" panose="02040503050406030204" pitchFamily="18" charset="0"/>
                                <a:ea typeface="SimSun" panose="02010600030101010101" pitchFamily="2" charset="-122"/>
                              </a:rPr>
                            </m:ctrlPr>
                          </m:sSupPr>
                          <m:e>
                            <m:r>
                              <a:rPr lang="en-GB" sz="2500" i="1">
                                <a:latin typeface="Cambria Math" panose="02040503050406030204" pitchFamily="18" charset="0"/>
                                <a:ea typeface="SimSun" panose="02010600030101010101" pitchFamily="2" charset="-122"/>
                              </a:rPr>
                              <m:t>)</m:t>
                            </m:r>
                          </m:e>
                          <m:sup>
                            <m:r>
                              <a:rPr lang="en-GB" sz="2500" i="1">
                                <a:latin typeface="Cambria Math" panose="02040503050406030204" pitchFamily="18" charset="0"/>
                                <a:ea typeface="SimSun" panose="02010600030101010101" pitchFamily="2" charset="-122"/>
                              </a:rPr>
                              <m:t>2</m:t>
                            </m:r>
                          </m:sup>
                        </m:sSup>
                      </m:den>
                    </m:f>
                  </m:oMath>
                </a14:m>
                <a:r>
                  <a:rPr lang="en-US" sz="2500" dirty="0">
                    <a:ea typeface="SimSun" panose="02010600030101010101" pitchFamily="2" charset="-122"/>
                  </a:rPr>
                  <a:t>	</a:t>
                </a:r>
              </a:p>
              <a:p>
                <a:pPr algn="just">
                  <a:lnSpc>
                    <a:spcPct val="120000"/>
                  </a:lnSpc>
                  <a:spcBef>
                    <a:spcPts val="450"/>
                  </a:spcBef>
                  <a:spcAft>
                    <a:spcPts val="450"/>
                  </a:spcAft>
                </a:pPr>
                <a:r>
                  <a:rPr lang="en-US" sz="2500" dirty="0">
                    <a:ea typeface="SimSun" panose="02010600030101010101" pitchFamily="2" charset="-122"/>
                  </a:rPr>
                  <a:t>Sample means</a:t>
                </a:r>
              </a:p>
              <a:p>
                <a:pPr marL="0" indent="0" algn="just">
                  <a:lnSpc>
                    <a:spcPct val="120000"/>
                  </a:lnSpc>
                  <a:spcBef>
                    <a:spcPts val="450"/>
                  </a:spcBef>
                  <a:spcAft>
                    <a:spcPts val="450"/>
                  </a:spcAft>
                  <a:buNone/>
                </a:pPr>
                <a:r>
                  <a:rPr lang="en-US" sz="2500" dirty="0">
                    <a:ea typeface="SimSun" panose="02010600030101010101" pitchFamily="2" charset="-122"/>
                  </a:rPr>
                  <a:t>	</a:t>
                </a:r>
                <a14:m>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US" sz="2500" i="1">
                                <a:latin typeface="Cambria Math" panose="02040503050406030204" pitchFamily="18" charset="0"/>
                                <a:ea typeface="SimSun" panose="02010600030101010101" pitchFamily="2" charset="-122"/>
                              </a:rPr>
                              <m:t>𝑦</m:t>
                            </m:r>
                          </m:e>
                        </m:bar>
                      </m:e>
                      <m:sub>
                        <m:r>
                          <a:rPr lang="en-US" sz="2500" i="1">
                            <a:latin typeface="Cambria Math" panose="02040503050406030204" pitchFamily="18" charset="0"/>
                            <a:ea typeface="SimSun" panose="02010600030101010101" pitchFamily="2" charset="-122"/>
                          </a:rPr>
                          <m:t>1</m:t>
                        </m:r>
                      </m:sub>
                    </m:sSub>
                    <m:r>
                      <a:rPr lang="en-US" sz="2500" i="1">
                        <a:latin typeface="Cambria Math" panose="02040503050406030204" pitchFamily="18" charset="0"/>
                        <a:ea typeface="SimSun" panose="02010600030101010101" pitchFamily="2" charset="-122"/>
                      </a:rPr>
                      <m:t>=</m:t>
                    </m:r>
                    <m:f>
                      <m:fPr>
                        <m:ctrlPr>
                          <a:rPr lang="en-US" sz="2500" i="1">
                            <a:latin typeface="Cambria Math" panose="02040503050406030204" pitchFamily="18" charset="0"/>
                            <a:ea typeface="SimSun" panose="02010600030101010101" pitchFamily="2" charset="-122"/>
                          </a:rPr>
                        </m:ctrlPr>
                      </m:fPr>
                      <m:num>
                        <m:r>
                          <a:rPr lang="en-US" sz="2500" i="1">
                            <a:latin typeface="Cambria Math" panose="02040503050406030204" pitchFamily="18" charset="0"/>
                            <a:ea typeface="SimSun" panose="02010600030101010101" pitchFamily="2" charset="-122"/>
                          </a:rPr>
                          <m:t>1</m:t>
                        </m:r>
                      </m:num>
                      <m:den>
                        <m:r>
                          <a:rPr lang="en-US" sz="2500" i="1">
                            <a:latin typeface="Cambria Math" panose="02040503050406030204" pitchFamily="18" charset="0"/>
                            <a:ea typeface="SimSun" panose="02010600030101010101" pitchFamily="2" charset="-122"/>
                          </a:rPr>
                          <m:t>𝑛</m:t>
                        </m:r>
                      </m:den>
                    </m:f>
                    <m:nary>
                      <m:naryPr>
                        <m:chr m:val="∑"/>
                        <m:limLoc m:val="undOvr"/>
                        <m:ctrlPr>
                          <a:rPr lang="en-US" sz="2500" i="1">
                            <a:latin typeface="Cambria Math" panose="02040503050406030204" pitchFamily="18" charset="0"/>
                            <a:ea typeface="SimSun" panose="02010600030101010101" pitchFamily="2" charset="-122"/>
                          </a:rPr>
                        </m:ctrlPr>
                      </m:naryPr>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sub>
                      <m:sup>
                        <m:r>
                          <a:rPr lang="en-US" sz="2500" i="1">
                            <a:latin typeface="Cambria Math" panose="02040503050406030204" pitchFamily="18" charset="0"/>
                            <a:ea typeface="SimSun" panose="02010600030101010101" pitchFamily="2" charset="-122"/>
                          </a:rPr>
                          <m:t>𝑛</m:t>
                        </m:r>
                      </m:sup>
                      <m:e>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1</m:t>
                            </m:r>
                          </m:sub>
                        </m:sSub>
                      </m:e>
                    </m:nary>
                  </m:oMath>
                </a14:m>
                <a:r>
                  <a:rPr lang="en-US" sz="2500" dirty="0">
                    <a:ea typeface="SimSun" panose="02010600030101010101" pitchFamily="2" charset="-122"/>
                  </a:rPr>
                  <a:t> and </a:t>
                </a:r>
                <a14:m>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US" sz="2500" i="1">
                                <a:latin typeface="Cambria Math" panose="02040503050406030204" pitchFamily="18" charset="0"/>
                                <a:ea typeface="SimSun" panose="02010600030101010101" pitchFamily="2" charset="-122"/>
                              </a:rPr>
                              <m:t>𝑦</m:t>
                            </m:r>
                          </m:e>
                        </m:bar>
                      </m:e>
                      <m:sub>
                        <m:r>
                          <a:rPr lang="en-US" sz="2500" i="1">
                            <a:latin typeface="Cambria Math" panose="02040503050406030204" pitchFamily="18" charset="0"/>
                            <a:ea typeface="SimSun" panose="02010600030101010101" pitchFamily="2" charset="-122"/>
                          </a:rPr>
                          <m:t>2</m:t>
                        </m:r>
                      </m:sub>
                    </m:sSub>
                    <m:r>
                      <a:rPr lang="en-US" sz="2500" i="1">
                        <a:latin typeface="Cambria Math" panose="02040503050406030204" pitchFamily="18" charset="0"/>
                        <a:ea typeface="SimSun" panose="02010600030101010101" pitchFamily="2" charset="-122"/>
                      </a:rPr>
                      <m:t>=</m:t>
                    </m:r>
                    <m:f>
                      <m:fPr>
                        <m:ctrlPr>
                          <a:rPr lang="en-US" sz="2500" i="1">
                            <a:latin typeface="Cambria Math" panose="02040503050406030204" pitchFamily="18" charset="0"/>
                            <a:ea typeface="SimSun" panose="02010600030101010101" pitchFamily="2" charset="-122"/>
                          </a:rPr>
                        </m:ctrlPr>
                      </m:fPr>
                      <m:num>
                        <m:r>
                          <a:rPr lang="en-US" sz="2500" i="1">
                            <a:latin typeface="Cambria Math" panose="02040503050406030204" pitchFamily="18" charset="0"/>
                            <a:ea typeface="SimSun" panose="02010600030101010101" pitchFamily="2" charset="-122"/>
                          </a:rPr>
                          <m:t>1</m:t>
                        </m:r>
                      </m:num>
                      <m:den>
                        <m:r>
                          <a:rPr lang="en-US" sz="2500" i="1">
                            <a:latin typeface="Cambria Math" panose="02040503050406030204" pitchFamily="18" charset="0"/>
                            <a:ea typeface="SimSun" panose="02010600030101010101" pitchFamily="2" charset="-122"/>
                          </a:rPr>
                          <m:t>𝑛</m:t>
                        </m:r>
                      </m:den>
                    </m:f>
                    <m:nary>
                      <m:naryPr>
                        <m:chr m:val="∑"/>
                        <m:limLoc m:val="undOvr"/>
                        <m:ctrlPr>
                          <a:rPr lang="en-US" sz="2500" i="1">
                            <a:latin typeface="Cambria Math" panose="02040503050406030204" pitchFamily="18" charset="0"/>
                            <a:ea typeface="SimSun" panose="02010600030101010101" pitchFamily="2" charset="-122"/>
                          </a:rPr>
                        </m:ctrlPr>
                      </m:naryPr>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sub>
                      <m:sup>
                        <m:r>
                          <a:rPr lang="en-US" sz="2500" i="1">
                            <a:latin typeface="Cambria Math" panose="02040503050406030204" pitchFamily="18" charset="0"/>
                            <a:ea typeface="SimSun" panose="02010600030101010101" pitchFamily="2" charset="-122"/>
                          </a:rPr>
                          <m:t>𝑛</m:t>
                        </m:r>
                      </m:sup>
                      <m:e>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2</m:t>
                            </m:r>
                          </m:sub>
                        </m:sSub>
                      </m:e>
                    </m:nary>
                  </m:oMath>
                </a14:m>
                <a:endParaRPr lang="en-CA" sz="2500" i="1" dirty="0">
                  <a:ea typeface="SimSun" panose="02010600030101010101" pitchFamily="2" charset="-122"/>
                </a:endParaRPr>
              </a:p>
              <a:p>
                <a:pPr algn="just">
                  <a:lnSpc>
                    <a:spcPct val="120000"/>
                  </a:lnSpc>
                  <a:spcBef>
                    <a:spcPts val="450"/>
                  </a:spcBef>
                  <a:spcAft>
                    <a:spcPts val="450"/>
                  </a:spcAft>
                </a:pPr>
                <a14:m>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r>
                          <m:rPr>
                            <m:sty m:val="p"/>
                          </m:rPr>
                          <a:rPr lang="en-US" sz="2500">
                            <a:latin typeface="Cambria Math" panose="02040503050406030204" pitchFamily="18" charset="0"/>
                            <a:ea typeface="SimSun" panose="02010600030101010101" pitchFamily="2" charset="-122"/>
                          </a:rPr>
                          <m:t>s</m:t>
                        </m:r>
                      </m:e>
                      <m:sub>
                        <m:r>
                          <a:rPr lang="en-US" sz="2500">
                            <a:latin typeface="Cambria Math" panose="02040503050406030204" pitchFamily="18" charset="0"/>
                            <a:ea typeface="SimSun" panose="02010600030101010101" pitchFamily="2" charset="-122"/>
                          </a:rPr>
                          <m:t>12</m:t>
                        </m:r>
                      </m:sub>
                    </m:sSub>
                  </m:oMath>
                </a14:m>
                <a:r>
                  <a:rPr lang="en-US" sz="2500" dirty="0">
                    <a:ea typeface="SimSun" panose="02010600030101010101" pitchFamily="2" charset="-122"/>
                  </a:rPr>
                  <a:t> is the sample covariance between </a:t>
                </a:r>
                <a14:m>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1</m:t>
                        </m:r>
                      </m:sub>
                    </m:sSub>
                  </m:oMath>
                </a14:m>
                <a:r>
                  <a:rPr lang="en-US" sz="2500" dirty="0">
                    <a:ea typeface="SimSun" panose="02010600030101010101" pitchFamily="2" charset="-122"/>
                  </a:rPr>
                  <a:t> and </a:t>
                </a:r>
                <a14:m>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2</m:t>
                        </m:r>
                      </m:sub>
                    </m:sSub>
                  </m:oMath>
                </a14:m>
                <a:endParaRPr lang="en-US" sz="2500" dirty="0">
                  <a:ea typeface="SimSun" panose="02010600030101010101" pitchFamily="2" charset="-122"/>
                </a:endParaRPr>
              </a:p>
              <a:p>
                <a:pPr marL="0" indent="0" algn="ctr">
                  <a:lnSpc>
                    <a:spcPct val="120000"/>
                  </a:lnSpc>
                  <a:spcBef>
                    <a:spcPts val="450"/>
                  </a:spcBef>
                  <a:spcAft>
                    <a:spcPts val="450"/>
                  </a:spcAft>
                  <a:buNone/>
                </a:pPr>
                <a14:m>
                  <m:oMathPara xmlns:m="http://schemas.openxmlformats.org/officeDocument/2006/math">
                    <m:oMathParaPr>
                      <m:jc m:val="centerGroup"/>
                    </m:oMathParaPr>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𝑠</m:t>
                          </m:r>
                        </m:e>
                        <m:sub>
                          <m:r>
                            <a:rPr lang="en-US" sz="2500" i="1">
                              <a:latin typeface="Cambria Math" panose="02040503050406030204" pitchFamily="18" charset="0"/>
                              <a:ea typeface="SimSun" panose="02010600030101010101" pitchFamily="2" charset="-122"/>
                            </a:rPr>
                            <m:t>12</m:t>
                          </m:r>
                        </m:sub>
                      </m:sSub>
                      <m:r>
                        <a:rPr lang="en-US" sz="2500" i="1">
                          <a:latin typeface="Cambria Math" panose="02040503050406030204" pitchFamily="18" charset="0"/>
                          <a:ea typeface="SimSun" panose="02010600030101010101" pitchFamily="2" charset="-122"/>
                        </a:rPr>
                        <m:t>=</m:t>
                      </m:r>
                      <m:f>
                        <m:fPr>
                          <m:ctrlPr>
                            <a:rPr lang="en-US" sz="2500" i="1">
                              <a:latin typeface="Cambria Math" panose="02040503050406030204" pitchFamily="18" charset="0"/>
                              <a:ea typeface="SimSun" panose="02010600030101010101" pitchFamily="2" charset="-122"/>
                            </a:rPr>
                          </m:ctrlPr>
                        </m:fPr>
                        <m:num>
                          <m:r>
                            <a:rPr lang="en-US" sz="2500" i="1">
                              <a:latin typeface="Cambria Math" panose="02040503050406030204" pitchFamily="18" charset="0"/>
                              <a:ea typeface="SimSun" panose="02010600030101010101" pitchFamily="2" charset="-122"/>
                            </a:rPr>
                            <m:t>1</m:t>
                          </m:r>
                        </m:num>
                        <m:den>
                          <m:r>
                            <a:rPr lang="en-US" sz="2500" i="1">
                              <a:latin typeface="Cambria Math" panose="02040503050406030204" pitchFamily="18" charset="0"/>
                              <a:ea typeface="SimSun" panose="02010600030101010101" pitchFamily="2" charset="-122"/>
                            </a:rPr>
                            <m:t>𝑛</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den>
                      </m:f>
                      <m:nary>
                        <m:naryPr>
                          <m:chr m:val="∑"/>
                          <m:limLoc m:val="undOvr"/>
                          <m:ctrlPr>
                            <a:rPr lang="en-US" sz="2500" i="1">
                              <a:latin typeface="Cambria Math" panose="02040503050406030204" pitchFamily="18" charset="0"/>
                              <a:ea typeface="SimSun" panose="02010600030101010101" pitchFamily="2" charset="-122"/>
                            </a:rPr>
                          </m:ctrlPr>
                        </m:naryPr>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sub>
                        <m:sup>
                          <m:r>
                            <a:rPr lang="en-US" sz="2500" i="1">
                              <a:latin typeface="Cambria Math" panose="02040503050406030204" pitchFamily="18" charset="0"/>
                              <a:ea typeface="SimSun" panose="02010600030101010101" pitchFamily="2" charset="-122"/>
                            </a:rPr>
                            <m:t>𝑛</m:t>
                          </m:r>
                        </m:sup>
                        <m:e>
                          <m:r>
                            <a:rPr lang="en-US" sz="2500" i="1">
                              <a:latin typeface="Cambria Math" panose="02040503050406030204" pitchFamily="18" charset="0"/>
                              <a:ea typeface="SimSun" panose="02010600030101010101" pitchFamily="2" charset="-122"/>
                            </a:rPr>
                            <m:t>(</m:t>
                          </m:r>
                        </m:e>
                      </m:nary>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1</m:t>
                          </m:r>
                        </m:sub>
                      </m:sSub>
                      <m:r>
                        <a:rPr lang="en-US" sz="2500" i="1">
                          <a:latin typeface="Cambria Math" panose="02040503050406030204" pitchFamily="18" charset="0"/>
                          <a:ea typeface="SimSun" panose="02010600030101010101" pitchFamily="2" charset="-122"/>
                        </a:rPr>
                        <m:t>−</m:t>
                      </m:r>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US" sz="2500" i="1">
                                  <a:latin typeface="Cambria Math" panose="02040503050406030204" pitchFamily="18" charset="0"/>
                                  <a:ea typeface="SimSun" panose="02010600030101010101" pitchFamily="2" charset="-122"/>
                                </a:rPr>
                                <m:t>𝑦</m:t>
                              </m:r>
                            </m:e>
                          </m:bar>
                        </m:e>
                        <m:sub>
                          <m:r>
                            <a:rPr lang="en-US" sz="2500" i="1">
                              <a:latin typeface="Cambria Math" panose="02040503050406030204" pitchFamily="18" charset="0"/>
                              <a:ea typeface="SimSun" panose="02010600030101010101" pitchFamily="2" charset="-122"/>
                            </a:rPr>
                            <m:t>1</m:t>
                          </m:r>
                        </m:sub>
                      </m:sSub>
                      <m:r>
                        <a:rPr lang="en-US" sz="2500" i="1">
                          <a:latin typeface="Cambria Math" panose="02040503050406030204" pitchFamily="18" charset="0"/>
                          <a:ea typeface="SimSun" panose="02010600030101010101" pitchFamily="2" charset="-122"/>
                        </a:rPr>
                        <m:t>)(</m:t>
                      </m:r>
                      <m:r>
                        <m:rPr>
                          <m:sty m:val="p"/>
                        </m:rPr>
                        <a:rPr lang="en-US" sz="2500">
                          <a:latin typeface="Cambria Math" panose="02040503050406030204" pitchFamily="18" charset="0"/>
                          <a:ea typeface="SimSun" panose="02010600030101010101" pitchFamily="2" charset="-122"/>
                        </a:rPr>
                        <m:t>y</m:t>
                      </m:r>
                      <m:r>
                        <a:rPr lang="en-US" sz="2500" i="1">
                          <a:latin typeface="Cambria Math" panose="02040503050406030204" pitchFamily="18" charset="0"/>
                          <a:ea typeface="SimSun" panose="02010600030101010101" pitchFamily="2" charset="-122"/>
                        </a:rPr>
                        <m:t>−</m:t>
                      </m:r>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US" sz="2500" i="1">
                                  <a:latin typeface="Cambria Math" panose="02040503050406030204" pitchFamily="18" charset="0"/>
                                  <a:ea typeface="SimSun" panose="02010600030101010101" pitchFamily="2" charset="-122"/>
                                </a:rPr>
                                <m:t>𝑦</m:t>
                              </m:r>
                            </m:e>
                          </m:bar>
                        </m:e>
                        <m:sub>
                          <m:r>
                            <a:rPr lang="en-US" sz="2500" i="1">
                              <a:latin typeface="Cambria Math" panose="02040503050406030204" pitchFamily="18" charset="0"/>
                              <a:ea typeface="SimSun" panose="02010600030101010101" pitchFamily="2" charset="-122"/>
                            </a:rPr>
                            <m:t>2</m:t>
                          </m:r>
                        </m:sub>
                      </m:sSub>
                      <m:r>
                        <a:rPr lang="en-US" sz="2500" i="1">
                          <a:latin typeface="Cambria Math" panose="02040503050406030204" pitchFamily="18" charset="0"/>
                          <a:ea typeface="SimSun" panose="02010600030101010101" pitchFamily="2" charset="-122"/>
                        </a:rPr>
                        <m:t>)</m:t>
                      </m:r>
                    </m:oMath>
                  </m:oMathPara>
                </a14:m>
                <a:endParaRPr lang="en-US" sz="2500" dirty="0">
                  <a:ea typeface="SimSun" panose="02010600030101010101" pitchFamily="2" charset="-122"/>
                </a:endParaRPr>
              </a:p>
              <a:p>
                <a:pPr algn="just">
                  <a:lnSpc>
                    <a:spcPct val="120000"/>
                  </a:lnSpc>
                  <a:spcBef>
                    <a:spcPts val="450"/>
                  </a:spcBef>
                  <a:spcAft>
                    <a:spcPts val="450"/>
                  </a:spcAft>
                </a:pPr>
                <a:r>
                  <a:rPr lang="en-US" sz="2500" dirty="0">
                    <a:ea typeface="SimSun" panose="02010600030101010101" pitchFamily="2" charset="-122"/>
                  </a:rPr>
                  <a:t>sample variance of </a:t>
                </a:r>
                <a14:m>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1</m:t>
                        </m:r>
                      </m:sub>
                    </m:sSub>
                  </m:oMath>
                </a14:m>
                <a:r>
                  <a:rPr lang="en-US" sz="2500" dirty="0">
                    <a:ea typeface="SimSun" panose="02010600030101010101" pitchFamily="2" charset="-122"/>
                  </a:rPr>
                  <a:t> and </a:t>
                </a:r>
                <a14:m>
                  <m:oMath xmlns:m="http://schemas.openxmlformats.org/officeDocument/2006/math">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CA" sz="2500" i="1">
                            <a:latin typeface="Cambria Math" panose="02040503050406030204" pitchFamily="18" charset="0"/>
                            <a:ea typeface="SimSun" panose="02010600030101010101" pitchFamily="2" charset="-122"/>
                          </a:rPr>
                          <m:t>2</m:t>
                        </m:r>
                      </m:sub>
                    </m:sSub>
                  </m:oMath>
                </a14:m>
                <a:r>
                  <a:rPr lang="en-US" sz="2500" dirty="0">
                    <a:ea typeface="SimSun" panose="02010600030101010101" pitchFamily="2" charset="-122"/>
                  </a:rPr>
                  <a:t> </a:t>
                </a:r>
              </a:p>
              <a:p>
                <a:pPr marL="0" indent="0" algn="ctr">
                  <a:lnSpc>
                    <a:spcPct val="120000"/>
                  </a:lnSpc>
                  <a:spcBef>
                    <a:spcPts val="450"/>
                  </a:spcBef>
                  <a:spcAft>
                    <a:spcPts val="450"/>
                  </a:spcAft>
                  <a:buNone/>
                </a:pPr>
                <a14:m>
                  <m:oMath xmlns:m="http://schemas.openxmlformats.org/officeDocument/2006/math">
                    <m:sSubSup>
                      <m:sSubSupPr>
                        <m:ctrlPr>
                          <a:rPr lang="en-CA" sz="2500" i="1">
                            <a:latin typeface="Cambria Math" panose="02040503050406030204" pitchFamily="18" charset="0"/>
                            <a:ea typeface="SimSun" panose="02010600030101010101" pitchFamily="2" charset="-122"/>
                          </a:rPr>
                        </m:ctrlPr>
                      </m:sSubSupPr>
                      <m:e>
                        <m:r>
                          <a:rPr lang="en-US" sz="2500" i="1">
                            <a:latin typeface="Cambria Math" panose="02040503050406030204" pitchFamily="18" charset="0"/>
                            <a:ea typeface="SimSun" panose="02010600030101010101" pitchFamily="2" charset="-122"/>
                          </a:rPr>
                          <m:t>𝑠</m:t>
                        </m:r>
                      </m:e>
                      <m:sub>
                        <m:r>
                          <a:rPr lang="en-US" sz="2500" i="1">
                            <a:latin typeface="Cambria Math" panose="02040503050406030204" pitchFamily="18" charset="0"/>
                            <a:ea typeface="SimSun" panose="02010600030101010101" pitchFamily="2" charset="-122"/>
                          </a:rPr>
                          <m:t>1</m:t>
                        </m:r>
                      </m:sub>
                      <m:sup>
                        <m:r>
                          <a:rPr lang="en-CA" sz="2500" i="1">
                            <a:latin typeface="Cambria Math" panose="02040503050406030204" pitchFamily="18" charset="0"/>
                            <a:ea typeface="SimSun" panose="02010600030101010101" pitchFamily="2" charset="-122"/>
                          </a:rPr>
                          <m:t>2</m:t>
                        </m:r>
                      </m:sup>
                    </m:sSubSup>
                    <m:r>
                      <a:rPr lang="en-US" sz="2500" i="1">
                        <a:latin typeface="Cambria Math" panose="02040503050406030204" pitchFamily="18" charset="0"/>
                        <a:ea typeface="SimSun" panose="02010600030101010101" pitchFamily="2" charset="-122"/>
                      </a:rPr>
                      <m:t>=</m:t>
                    </m:r>
                    <m:f>
                      <m:fPr>
                        <m:ctrlPr>
                          <a:rPr lang="en-US" sz="2500" i="1">
                            <a:latin typeface="Cambria Math" panose="02040503050406030204" pitchFamily="18" charset="0"/>
                            <a:ea typeface="SimSun" panose="02010600030101010101" pitchFamily="2" charset="-122"/>
                          </a:rPr>
                        </m:ctrlPr>
                      </m:fPr>
                      <m:num>
                        <m:r>
                          <a:rPr lang="en-US" sz="2500" i="1">
                            <a:latin typeface="Cambria Math" panose="02040503050406030204" pitchFamily="18" charset="0"/>
                            <a:ea typeface="SimSun" panose="02010600030101010101" pitchFamily="2" charset="-122"/>
                          </a:rPr>
                          <m:t>1</m:t>
                        </m:r>
                      </m:num>
                      <m:den>
                        <m:r>
                          <a:rPr lang="en-US" sz="2500" i="1">
                            <a:latin typeface="Cambria Math" panose="02040503050406030204" pitchFamily="18" charset="0"/>
                            <a:ea typeface="SimSun" panose="02010600030101010101" pitchFamily="2" charset="-122"/>
                          </a:rPr>
                          <m:t>𝑛</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den>
                    </m:f>
                    <m:nary>
                      <m:naryPr>
                        <m:chr m:val="∑"/>
                        <m:limLoc m:val="undOvr"/>
                        <m:ctrlPr>
                          <a:rPr lang="en-US" sz="2500" i="1">
                            <a:latin typeface="Cambria Math" panose="02040503050406030204" pitchFamily="18" charset="0"/>
                            <a:ea typeface="SimSun" panose="02010600030101010101" pitchFamily="2" charset="-122"/>
                          </a:rPr>
                        </m:ctrlPr>
                      </m:naryPr>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sub>
                      <m:sup>
                        <m:r>
                          <a:rPr lang="en-US" sz="2500" i="1">
                            <a:latin typeface="Cambria Math" panose="02040503050406030204" pitchFamily="18" charset="0"/>
                            <a:ea typeface="SimSun" panose="02010600030101010101" pitchFamily="2" charset="-122"/>
                          </a:rPr>
                          <m:t>𝑛</m:t>
                        </m:r>
                      </m:sup>
                      <m:e>
                        <m:r>
                          <a:rPr lang="en-US" sz="2500" i="1">
                            <a:latin typeface="Cambria Math" panose="02040503050406030204" pitchFamily="18" charset="0"/>
                            <a:ea typeface="SimSun" panose="02010600030101010101" pitchFamily="2" charset="-122"/>
                          </a:rPr>
                          <m:t>(</m:t>
                        </m:r>
                      </m:e>
                    </m:nary>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1</m:t>
                        </m:r>
                      </m:sub>
                    </m:sSub>
                    <m:r>
                      <a:rPr lang="en-US" sz="2500" i="1">
                        <a:latin typeface="Cambria Math" panose="02040503050406030204" pitchFamily="18" charset="0"/>
                        <a:ea typeface="SimSun" panose="02010600030101010101" pitchFamily="2" charset="-122"/>
                      </a:rPr>
                      <m:t>−</m:t>
                    </m:r>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US" sz="2500" i="1">
                                <a:latin typeface="Cambria Math" panose="02040503050406030204" pitchFamily="18" charset="0"/>
                                <a:ea typeface="SimSun" panose="02010600030101010101" pitchFamily="2" charset="-122"/>
                              </a:rPr>
                              <m:t>𝑦</m:t>
                            </m:r>
                          </m:e>
                        </m:bar>
                      </m:e>
                      <m:sub>
                        <m:r>
                          <a:rPr lang="en-US" sz="2500" i="1">
                            <a:latin typeface="Cambria Math" panose="02040503050406030204" pitchFamily="18" charset="0"/>
                            <a:ea typeface="SimSun" panose="02010600030101010101" pitchFamily="2" charset="-122"/>
                          </a:rPr>
                          <m:t>1</m:t>
                        </m:r>
                      </m:sub>
                    </m:sSub>
                    <m:sSup>
                      <m:sSupPr>
                        <m:ctrlPr>
                          <a:rPr lang="en-US" sz="2500" i="1">
                            <a:latin typeface="Cambria Math" panose="02040503050406030204" pitchFamily="18" charset="0"/>
                            <a:ea typeface="SimSun" panose="02010600030101010101" pitchFamily="2" charset="-122"/>
                          </a:rPr>
                        </m:ctrlPr>
                      </m:sSupPr>
                      <m:e>
                        <m:r>
                          <a:rPr lang="en-US" sz="2500" i="1">
                            <a:latin typeface="Cambria Math" panose="02040503050406030204" pitchFamily="18" charset="0"/>
                            <a:ea typeface="SimSun" panose="02010600030101010101" pitchFamily="2" charset="-122"/>
                          </a:rPr>
                          <m:t>)</m:t>
                        </m:r>
                      </m:e>
                      <m:sup>
                        <m:r>
                          <a:rPr lang="en-US" sz="2500" i="1">
                            <a:latin typeface="Cambria Math" panose="02040503050406030204" pitchFamily="18" charset="0"/>
                            <a:ea typeface="SimSun" panose="02010600030101010101" pitchFamily="2" charset="-122"/>
                          </a:rPr>
                          <m:t>2</m:t>
                        </m:r>
                      </m:sup>
                    </m:sSup>
                    <m:r>
                      <a:rPr lang="en-CA" sz="2500" i="1">
                        <a:latin typeface="Cambria Math" panose="02040503050406030204" pitchFamily="18" charset="0"/>
                        <a:ea typeface="SimSun" panose="02010600030101010101" pitchFamily="2" charset="-122"/>
                      </a:rPr>
                      <m:t>, </m:t>
                    </m:r>
                  </m:oMath>
                </a14:m>
                <a:r>
                  <a:rPr lang="en-CA" sz="2500" i="1" dirty="0">
                    <a:latin typeface="Cambria Math" panose="02040503050406030204" pitchFamily="18" charset="0"/>
                    <a:ea typeface="SimSun" panose="02010600030101010101" pitchFamily="2" charset="-122"/>
                  </a:rPr>
                  <a:t> </a:t>
                </a:r>
                <a:br>
                  <a:rPr lang="en-CA" sz="2500" i="1" dirty="0">
                    <a:latin typeface="Cambria Math" panose="02040503050406030204" pitchFamily="18" charset="0"/>
                    <a:ea typeface="SimSun" panose="02010600030101010101" pitchFamily="2" charset="-122"/>
                  </a:rPr>
                </a:br>
                <a14:m>
                  <m:oMathPara xmlns:m="http://schemas.openxmlformats.org/officeDocument/2006/math">
                    <m:oMathParaPr>
                      <m:jc m:val="centerGroup"/>
                    </m:oMathParaPr>
                    <m:oMath xmlns:m="http://schemas.openxmlformats.org/officeDocument/2006/math">
                      <m:sSubSup>
                        <m:sSubSupPr>
                          <m:ctrlPr>
                            <a:rPr lang="en-CA" sz="2500" i="1">
                              <a:latin typeface="Cambria Math" panose="02040503050406030204" pitchFamily="18" charset="0"/>
                              <a:ea typeface="SimSun" panose="02010600030101010101" pitchFamily="2" charset="-122"/>
                            </a:rPr>
                          </m:ctrlPr>
                        </m:sSubSupPr>
                        <m:e>
                          <m:r>
                            <a:rPr lang="en-US" sz="2500" i="1">
                              <a:latin typeface="Cambria Math" panose="02040503050406030204" pitchFamily="18" charset="0"/>
                              <a:ea typeface="SimSun" panose="02010600030101010101" pitchFamily="2" charset="-122"/>
                            </a:rPr>
                            <m:t>𝑠</m:t>
                          </m:r>
                        </m:e>
                        <m:sub>
                          <m:r>
                            <a:rPr lang="en-CA" sz="2500" i="1">
                              <a:latin typeface="Cambria Math" panose="02040503050406030204" pitchFamily="18" charset="0"/>
                              <a:ea typeface="SimSun" panose="02010600030101010101" pitchFamily="2" charset="-122"/>
                            </a:rPr>
                            <m:t>2</m:t>
                          </m:r>
                        </m:sub>
                        <m:sup>
                          <m:r>
                            <a:rPr lang="en-CA" sz="2500" i="1">
                              <a:latin typeface="Cambria Math" panose="02040503050406030204" pitchFamily="18" charset="0"/>
                              <a:ea typeface="SimSun" panose="02010600030101010101" pitchFamily="2" charset="-122"/>
                            </a:rPr>
                            <m:t>2</m:t>
                          </m:r>
                        </m:sup>
                      </m:sSubSup>
                      <m:r>
                        <a:rPr lang="en-US" sz="2500" i="1">
                          <a:latin typeface="Cambria Math" panose="02040503050406030204" pitchFamily="18" charset="0"/>
                          <a:ea typeface="SimSun" panose="02010600030101010101" pitchFamily="2" charset="-122"/>
                        </a:rPr>
                        <m:t>=</m:t>
                      </m:r>
                      <m:f>
                        <m:fPr>
                          <m:ctrlPr>
                            <a:rPr lang="en-US" sz="2500" i="1">
                              <a:latin typeface="Cambria Math" panose="02040503050406030204" pitchFamily="18" charset="0"/>
                              <a:ea typeface="SimSun" panose="02010600030101010101" pitchFamily="2" charset="-122"/>
                            </a:rPr>
                          </m:ctrlPr>
                        </m:fPr>
                        <m:num>
                          <m:r>
                            <a:rPr lang="en-US" sz="2500" i="1">
                              <a:latin typeface="Cambria Math" panose="02040503050406030204" pitchFamily="18" charset="0"/>
                              <a:ea typeface="SimSun" panose="02010600030101010101" pitchFamily="2" charset="-122"/>
                            </a:rPr>
                            <m:t>1</m:t>
                          </m:r>
                        </m:num>
                        <m:den>
                          <m:r>
                            <a:rPr lang="en-US" sz="2500" i="1">
                              <a:latin typeface="Cambria Math" panose="02040503050406030204" pitchFamily="18" charset="0"/>
                              <a:ea typeface="SimSun" panose="02010600030101010101" pitchFamily="2" charset="-122"/>
                            </a:rPr>
                            <m:t>𝑛</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den>
                      </m:f>
                      <m:nary>
                        <m:naryPr>
                          <m:chr m:val="∑"/>
                          <m:limLoc m:val="undOvr"/>
                          <m:ctrlPr>
                            <a:rPr lang="en-US" sz="2500" i="1">
                              <a:latin typeface="Cambria Math" panose="02040503050406030204" pitchFamily="18" charset="0"/>
                              <a:ea typeface="SimSun" panose="02010600030101010101" pitchFamily="2" charset="-122"/>
                            </a:rPr>
                          </m:ctrlPr>
                        </m:naryPr>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m:t>
                          </m:r>
                          <m:r>
                            <a:rPr lang="en-US" sz="2500" i="1">
                              <a:latin typeface="Cambria Math" panose="02040503050406030204" pitchFamily="18" charset="0"/>
                              <a:ea typeface="SimSun" panose="02010600030101010101" pitchFamily="2" charset="-122"/>
                            </a:rPr>
                            <m:t>1</m:t>
                          </m:r>
                        </m:sub>
                        <m:sup>
                          <m:r>
                            <a:rPr lang="en-US" sz="2500" i="1">
                              <a:latin typeface="Cambria Math" panose="02040503050406030204" pitchFamily="18" charset="0"/>
                              <a:ea typeface="SimSun" panose="02010600030101010101" pitchFamily="2" charset="-122"/>
                            </a:rPr>
                            <m:t>𝑛</m:t>
                          </m:r>
                        </m:sup>
                        <m:e>
                          <m:r>
                            <a:rPr lang="en-US" sz="2500" i="1">
                              <a:latin typeface="Cambria Math" panose="02040503050406030204" pitchFamily="18" charset="0"/>
                              <a:ea typeface="SimSun" panose="02010600030101010101" pitchFamily="2" charset="-122"/>
                            </a:rPr>
                            <m:t>(</m:t>
                          </m:r>
                        </m:e>
                      </m:nary>
                      <m:sSub>
                        <m:sSubPr>
                          <m:ctrlPr>
                            <a:rPr lang="en-US" sz="2500" i="1">
                              <a:latin typeface="Cambria Math" panose="02040503050406030204" pitchFamily="18" charset="0"/>
                              <a:ea typeface="SimSun" panose="02010600030101010101" pitchFamily="2" charset="-122"/>
                            </a:rPr>
                          </m:ctrlPr>
                        </m:sSubPr>
                        <m:e>
                          <m:r>
                            <a:rPr lang="en-US" sz="2500" i="1">
                              <a:latin typeface="Cambria Math" panose="02040503050406030204" pitchFamily="18" charset="0"/>
                              <a:ea typeface="SimSun" panose="02010600030101010101" pitchFamily="2" charset="-122"/>
                            </a:rPr>
                            <m:t>𝑦</m:t>
                          </m:r>
                        </m:e>
                        <m:sub>
                          <m:r>
                            <a:rPr lang="en-US" sz="2500" i="1">
                              <a:latin typeface="Cambria Math" panose="02040503050406030204" pitchFamily="18" charset="0"/>
                              <a:ea typeface="SimSun" panose="02010600030101010101" pitchFamily="2" charset="-122"/>
                            </a:rPr>
                            <m:t>𝑖</m:t>
                          </m:r>
                          <m:r>
                            <a:rPr lang="en-US" sz="2500" i="1">
                              <a:latin typeface="Cambria Math" panose="02040503050406030204" pitchFamily="18" charset="0"/>
                              <a:ea typeface="SimSun" panose="02010600030101010101" pitchFamily="2" charset="-122"/>
                            </a:rPr>
                            <m:t>2</m:t>
                          </m:r>
                        </m:sub>
                      </m:sSub>
                      <m:r>
                        <a:rPr lang="en-US" sz="2500" i="1">
                          <a:latin typeface="Cambria Math" panose="02040503050406030204" pitchFamily="18" charset="0"/>
                          <a:ea typeface="SimSun" panose="02010600030101010101" pitchFamily="2" charset="-122"/>
                        </a:rPr>
                        <m:t>−</m:t>
                      </m:r>
                      <m:sSub>
                        <m:sSubPr>
                          <m:ctrlPr>
                            <a:rPr lang="en-US" sz="2500" i="1">
                              <a:latin typeface="Cambria Math" panose="02040503050406030204" pitchFamily="18" charset="0"/>
                              <a:ea typeface="SimSun" panose="02010600030101010101" pitchFamily="2" charset="-122"/>
                            </a:rPr>
                          </m:ctrlPr>
                        </m:sSubPr>
                        <m:e>
                          <m:bar>
                            <m:barPr>
                              <m:pos m:val="top"/>
                              <m:ctrlPr>
                                <a:rPr lang="en-US" sz="2500" i="1">
                                  <a:latin typeface="Cambria Math" panose="02040503050406030204" pitchFamily="18" charset="0"/>
                                  <a:ea typeface="SimSun" panose="02010600030101010101" pitchFamily="2" charset="-122"/>
                                </a:rPr>
                              </m:ctrlPr>
                            </m:barPr>
                            <m:e>
                              <m:r>
                                <a:rPr lang="en-US" sz="2500" i="1">
                                  <a:latin typeface="Cambria Math" panose="02040503050406030204" pitchFamily="18" charset="0"/>
                                  <a:ea typeface="SimSun" panose="02010600030101010101" pitchFamily="2" charset="-122"/>
                                </a:rPr>
                                <m:t>𝑦</m:t>
                              </m:r>
                            </m:e>
                          </m:bar>
                        </m:e>
                        <m:sub>
                          <m:r>
                            <a:rPr lang="en-US" sz="2500" i="1">
                              <a:latin typeface="Cambria Math" panose="02040503050406030204" pitchFamily="18" charset="0"/>
                              <a:ea typeface="SimSun" panose="02010600030101010101" pitchFamily="2" charset="-122"/>
                            </a:rPr>
                            <m:t>2</m:t>
                          </m:r>
                        </m:sub>
                      </m:sSub>
                      <m:sSup>
                        <m:sSupPr>
                          <m:ctrlPr>
                            <a:rPr lang="en-US" sz="2500" i="1">
                              <a:latin typeface="Cambria Math" panose="02040503050406030204" pitchFamily="18" charset="0"/>
                              <a:ea typeface="SimSun" panose="02010600030101010101" pitchFamily="2" charset="-122"/>
                            </a:rPr>
                          </m:ctrlPr>
                        </m:sSupPr>
                        <m:e>
                          <m:r>
                            <a:rPr lang="en-US" sz="2500" i="1">
                              <a:latin typeface="Cambria Math" panose="02040503050406030204" pitchFamily="18" charset="0"/>
                              <a:ea typeface="SimSun" panose="02010600030101010101" pitchFamily="2" charset="-122"/>
                            </a:rPr>
                            <m:t>)</m:t>
                          </m:r>
                        </m:e>
                        <m:sup>
                          <m:r>
                            <a:rPr lang="en-US" sz="2500" i="1">
                              <a:latin typeface="Cambria Math" panose="02040503050406030204" pitchFamily="18" charset="0"/>
                              <a:ea typeface="SimSun" panose="02010600030101010101" pitchFamily="2" charset="-122"/>
                            </a:rPr>
                            <m:t>2</m:t>
                          </m:r>
                        </m:sup>
                      </m:sSup>
                    </m:oMath>
                  </m:oMathPara>
                </a14:m>
                <a:endParaRPr lang="en-US" sz="2500" dirty="0">
                  <a:ea typeface="SimSun" panose="02010600030101010101" pitchFamily="2" charset="-122"/>
                </a:endParaRPr>
              </a:p>
              <a:p>
                <a:pPr algn="just">
                  <a:lnSpc>
                    <a:spcPct val="120000"/>
                  </a:lnSpc>
                  <a:spcBef>
                    <a:spcPts val="450"/>
                  </a:spcBef>
                  <a:spcAft>
                    <a:spcPts val="450"/>
                  </a:spcAft>
                </a:pPr>
                <a:endParaRPr lang="en-US" sz="1950" dirty="0">
                  <a:ea typeface="SimSun" panose="02010600030101010101" pitchFamily="2" charset="-122"/>
                </a:endParaRPr>
              </a:p>
              <a:p>
                <a:endParaRPr lang="en-US" sz="1200" dirty="0">
                  <a:latin typeface="Times New Roman" panose="02020603050405020304" pitchFamily="18" charset="0"/>
                  <a:ea typeface="SimSun" panose="02010600030101010101" pitchFamily="2" charset="-122"/>
                </a:endParaRPr>
              </a:p>
              <a:p>
                <a:endParaRPr lang="en-US" dirty="0"/>
              </a:p>
            </p:txBody>
          </p:sp>
        </mc:Choice>
        <mc:Fallback xmlns="">
          <p:sp>
            <p:nvSpPr>
              <p:cNvPr id="3" name="Content Placeholder 2">
                <a:extLst>
                  <a:ext uri="{FF2B5EF4-FFF2-40B4-BE49-F238E27FC236}">
                    <a16:creationId xmlns:a16="http://schemas.microsoft.com/office/drawing/2014/main" id="{922E59EB-4C4F-8EB9-692F-9EC119799E74}"/>
                  </a:ext>
                </a:extLst>
              </p:cNvPr>
              <p:cNvSpPr>
                <a:spLocks noGrp="1" noRot="1" noChangeAspect="1" noMove="1" noResize="1" noEditPoints="1" noAdjustHandles="1" noChangeArrowheads="1" noChangeShapeType="1" noTextEdit="1"/>
              </p:cNvSpPr>
              <p:nvPr>
                <p:ph sz="half" idx="1"/>
              </p:nvPr>
            </p:nvSpPr>
            <p:spPr>
              <a:xfrm>
                <a:off x="457888" y="1626394"/>
                <a:ext cx="4114112" cy="5117306"/>
              </a:xfrm>
              <a:blipFill>
                <a:blip r:embed="rId2"/>
                <a:stretch>
                  <a:fillRect l="-3407" r="-88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A53B1F5-878E-8145-0114-D069EF3C0EAF}"/>
                  </a:ext>
                </a:extLst>
              </p:cNvPr>
              <p:cNvSpPr>
                <a:spLocks noGrp="1"/>
              </p:cNvSpPr>
              <p:nvPr>
                <p:ph sz="half" idx="2"/>
              </p:nvPr>
            </p:nvSpPr>
            <p:spPr>
              <a:xfrm>
                <a:off x="4883227" y="1626394"/>
                <a:ext cx="3632123" cy="3863579"/>
              </a:xfrm>
            </p:spPr>
            <p:txBody>
              <a:bodyPr>
                <a:normAutofit fontScale="62500" lnSpcReduction="20000"/>
              </a:bodyPr>
              <a:lstStyle/>
              <a:p>
                <a:pPr marL="0" indent="0" algn="just">
                  <a:lnSpc>
                    <a:spcPct val="120000"/>
                  </a:lnSpc>
                  <a:spcBef>
                    <a:spcPts val="450"/>
                  </a:spcBef>
                  <a:spcAft>
                    <a:spcPts val="0"/>
                  </a:spcAft>
                  <a:buNone/>
                </a:pPr>
                <a:r>
                  <a:rPr lang="en-US" sz="2900" dirty="0">
                    <a:ea typeface="SimSun" panose="02010600030101010101" pitchFamily="2" charset="-122"/>
                  </a:rPr>
                  <a:t>CCC has the following properties:</a:t>
                </a:r>
              </a:p>
              <a:p>
                <a:pPr algn="just">
                  <a:lnSpc>
                    <a:spcPct val="120000"/>
                  </a:lnSpc>
                  <a:spcBef>
                    <a:spcPts val="450"/>
                  </a:spcBef>
                </a:pPr>
                <a14:m>
                  <m:oMath xmlns:m="http://schemas.openxmlformats.org/officeDocument/2006/math">
                    <m:r>
                      <a:rPr lang="en-US" sz="2900" i="1">
                        <a:latin typeface="Cambria Math" panose="02040503050406030204" pitchFamily="18" charset="0"/>
                        <a:ea typeface="SimSun" panose="02010600030101010101" pitchFamily="2" charset="-122"/>
                      </a:rPr>
                      <m:t>𝐶𝐶𝐶</m:t>
                    </m:r>
                    <m:r>
                      <a:rPr lang="en-US" sz="2900" i="1">
                        <a:latin typeface="Cambria Math" panose="02040503050406030204" pitchFamily="18" charset="0"/>
                        <a:ea typeface="SimSun" panose="02010600030101010101" pitchFamily="2" charset="-122"/>
                      </a:rPr>
                      <m:t>=</m:t>
                    </m:r>
                    <m:r>
                      <a:rPr lang="en-US" sz="2900" i="1">
                        <a:latin typeface="Cambria Math" panose="02040503050406030204" pitchFamily="18" charset="0"/>
                        <a:ea typeface="SimSun" panose="02010600030101010101" pitchFamily="2" charset="-122"/>
                      </a:rPr>
                      <m:t>1</m:t>
                    </m:r>
                  </m:oMath>
                </a14:m>
                <a:r>
                  <a:rPr lang="en-US" sz="2900" dirty="0">
                    <a:ea typeface="SimSun" panose="02010600030101010101" pitchFamily="2" charset="-122"/>
                  </a:rPr>
                  <a:t> means </a:t>
                </a:r>
                <a14:m>
                  <m:oMath xmlns:m="http://schemas.openxmlformats.org/officeDocument/2006/math">
                    <m:sSub>
                      <m:sSubPr>
                        <m:ctrlPr>
                          <a:rPr lang="en-US" sz="2900" i="1">
                            <a:latin typeface="Cambria Math" panose="02040503050406030204" pitchFamily="18" charset="0"/>
                            <a:ea typeface="SimSun" panose="02010600030101010101" pitchFamily="2" charset="-122"/>
                          </a:rPr>
                        </m:ctrlPr>
                      </m:sSubPr>
                      <m:e>
                        <m:r>
                          <a:rPr lang="en-US" sz="2900" i="1">
                            <a:latin typeface="Cambria Math" panose="02040503050406030204" pitchFamily="18" charset="0"/>
                            <a:ea typeface="SimSun" panose="02010600030101010101" pitchFamily="2" charset="-122"/>
                          </a:rPr>
                          <m:t>𝑦</m:t>
                        </m:r>
                      </m:e>
                      <m:sub>
                        <m:r>
                          <a:rPr lang="en-US" sz="2900" i="1">
                            <a:latin typeface="Cambria Math" panose="02040503050406030204" pitchFamily="18" charset="0"/>
                            <a:ea typeface="SimSun" panose="02010600030101010101" pitchFamily="2" charset="-122"/>
                          </a:rPr>
                          <m:t>1</m:t>
                        </m:r>
                      </m:sub>
                    </m:sSub>
                  </m:oMath>
                </a14:m>
                <a:r>
                  <a:rPr lang="en-US" sz="2900" dirty="0">
                    <a:ea typeface="SimSun" panose="02010600030101010101" pitchFamily="2" charset="-122"/>
                  </a:rPr>
                  <a:t> and </a:t>
                </a:r>
                <a14:m>
                  <m:oMath xmlns:m="http://schemas.openxmlformats.org/officeDocument/2006/math">
                    <m:sSub>
                      <m:sSubPr>
                        <m:ctrlPr>
                          <a:rPr lang="en-US" sz="2900" i="1">
                            <a:latin typeface="Cambria Math" panose="02040503050406030204" pitchFamily="18" charset="0"/>
                            <a:ea typeface="SimSun" panose="02010600030101010101" pitchFamily="2" charset="-122"/>
                          </a:rPr>
                        </m:ctrlPr>
                      </m:sSubPr>
                      <m:e>
                        <m:r>
                          <m:rPr>
                            <m:sty m:val="p"/>
                          </m:rPr>
                          <a:rPr lang="en-US" sz="2900">
                            <a:latin typeface="Cambria Math" panose="02040503050406030204" pitchFamily="18" charset="0"/>
                            <a:ea typeface="SimSun" panose="02010600030101010101" pitchFamily="2" charset="-122"/>
                          </a:rPr>
                          <m:t>y</m:t>
                        </m:r>
                      </m:e>
                      <m:sub>
                        <m:r>
                          <a:rPr lang="en-US" sz="2900">
                            <a:latin typeface="Cambria Math" panose="02040503050406030204" pitchFamily="18" charset="0"/>
                            <a:ea typeface="SimSun" panose="02010600030101010101" pitchFamily="2" charset="-122"/>
                          </a:rPr>
                          <m:t>2</m:t>
                        </m:r>
                      </m:sub>
                    </m:sSub>
                  </m:oMath>
                </a14:m>
                <a:r>
                  <a:rPr lang="en-US" sz="2900" dirty="0">
                    <a:ea typeface="SimSun" panose="02010600030101010101" pitchFamily="2" charset="-122"/>
                  </a:rPr>
                  <a:t> perfectly agree; </a:t>
                </a:r>
              </a:p>
              <a:p>
                <a:pPr algn="just">
                  <a:lnSpc>
                    <a:spcPct val="120000"/>
                  </a:lnSpc>
                  <a:spcBef>
                    <a:spcPts val="450"/>
                  </a:spcBef>
                </a:pPr>
                <a14:m>
                  <m:oMath xmlns:m="http://schemas.openxmlformats.org/officeDocument/2006/math">
                    <m:r>
                      <a:rPr lang="en-US" sz="2900" i="1">
                        <a:latin typeface="Cambria Math" panose="02040503050406030204" pitchFamily="18" charset="0"/>
                        <a:ea typeface="SimSun" panose="02010600030101010101" pitchFamily="2" charset="-122"/>
                      </a:rPr>
                      <m:t>𝐶𝐶𝐶</m:t>
                    </m:r>
                    <m:r>
                      <a:rPr lang="en-US" sz="2900" i="1">
                        <a:latin typeface="Cambria Math" panose="02040503050406030204" pitchFamily="18" charset="0"/>
                        <a:ea typeface="SimSun" panose="02010600030101010101" pitchFamily="2" charset="-122"/>
                      </a:rPr>
                      <m:t>=−</m:t>
                    </m:r>
                    <m:r>
                      <a:rPr lang="en-CA" sz="2900" i="1">
                        <a:latin typeface="Cambria Math" panose="02040503050406030204" pitchFamily="18" charset="0"/>
                        <a:ea typeface="SimSun" panose="02010600030101010101" pitchFamily="2" charset="-122"/>
                      </a:rPr>
                      <m:t>1</m:t>
                    </m:r>
                    <m:r>
                      <a:rPr lang="en-CA" sz="2900" i="1">
                        <a:latin typeface="Cambria Math" panose="02040503050406030204" pitchFamily="18" charset="0"/>
                        <a:ea typeface="SimSun" panose="02010600030101010101" pitchFamily="2" charset="-122"/>
                      </a:rPr>
                      <m:t> </m:t>
                    </m:r>
                  </m:oMath>
                </a14:m>
                <a:r>
                  <a:rPr lang="en-US" sz="2900" dirty="0">
                    <a:ea typeface="SimSun" panose="02010600030101010101" pitchFamily="2" charset="-122"/>
                  </a:rPr>
                  <a:t>implies a perfect negative agreement between </a:t>
                </a:r>
                <a14:m>
                  <m:oMath xmlns:m="http://schemas.openxmlformats.org/officeDocument/2006/math">
                    <m:sSub>
                      <m:sSubPr>
                        <m:ctrlPr>
                          <a:rPr lang="en-US" sz="2900" i="1">
                            <a:latin typeface="Cambria Math" panose="02040503050406030204" pitchFamily="18" charset="0"/>
                            <a:ea typeface="SimSun" panose="02010600030101010101" pitchFamily="2" charset="-122"/>
                          </a:rPr>
                        </m:ctrlPr>
                      </m:sSubPr>
                      <m:e>
                        <m:r>
                          <a:rPr lang="en-US" sz="2900" i="1">
                            <a:latin typeface="Cambria Math" panose="02040503050406030204" pitchFamily="18" charset="0"/>
                            <a:ea typeface="SimSun" panose="02010600030101010101" pitchFamily="2" charset="-122"/>
                          </a:rPr>
                          <m:t>𝑦</m:t>
                        </m:r>
                      </m:e>
                      <m:sub>
                        <m:r>
                          <a:rPr lang="en-US" sz="2900" i="1">
                            <a:latin typeface="Cambria Math" panose="02040503050406030204" pitchFamily="18" charset="0"/>
                            <a:ea typeface="SimSun" panose="02010600030101010101" pitchFamily="2" charset="-122"/>
                          </a:rPr>
                          <m:t>1</m:t>
                        </m:r>
                      </m:sub>
                    </m:sSub>
                  </m:oMath>
                </a14:m>
                <a:r>
                  <a:rPr lang="en-US" sz="2900" dirty="0">
                    <a:ea typeface="SimSun" panose="02010600030101010101" pitchFamily="2" charset="-122"/>
                  </a:rPr>
                  <a:t> and </a:t>
                </a:r>
                <a14:m>
                  <m:oMath xmlns:m="http://schemas.openxmlformats.org/officeDocument/2006/math">
                    <m:sSub>
                      <m:sSubPr>
                        <m:ctrlPr>
                          <a:rPr lang="en-US" sz="2900" i="1">
                            <a:latin typeface="Cambria Math" panose="02040503050406030204" pitchFamily="18" charset="0"/>
                            <a:ea typeface="SimSun" panose="02010600030101010101" pitchFamily="2" charset="-122"/>
                          </a:rPr>
                        </m:ctrlPr>
                      </m:sSubPr>
                      <m:e>
                        <m:r>
                          <m:rPr>
                            <m:sty m:val="p"/>
                          </m:rPr>
                          <a:rPr lang="en-US" sz="2900">
                            <a:latin typeface="Cambria Math" panose="02040503050406030204" pitchFamily="18" charset="0"/>
                            <a:ea typeface="SimSun" panose="02010600030101010101" pitchFamily="2" charset="-122"/>
                          </a:rPr>
                          <m:t>y</m:t>
                        </m:r>
                      </m:e>
                      <m:sub>
                        <m:r>
                          <a:rPr lang="en-US" sz="2900">
                            <a:latin typeface="Cambria Math" panose="02040503050406030204" pitchFamily="18" charset="0"/>
                            <a:ea typeface="SimSun" panose="02010600030101010101" pitchFamily="2" charset="-122"/>
                          </a:rPr>
                          <m:t>2</m:t>
                        </m:r>
                      </m:sub>
                    </m:sSub>
                  </m:oMath>
                </a14:m>
                <a:r>
                  <a:rPr lang="en-US" sz="2900" dirty="0">
                    <a:ea typeface="SimSun" panose="02010600030101010101" pitchFamily="2" charset="-122"/>
                  </a:rPr>
                  <a:t>; </a:t>
                </a:r>
              </a:p>
              <a:p>
                <a:pPr algn="just">
                  <a:lnSpc>
                    <a:spcPct val="120000"/>
                  </a:lnSpc>
                  <a:spcBef>
                    <a:spcPts val="450"/>
                  </a:spcBef>
                </a:pPr>
                <a14:m>
                  <m:oMath xmlns:m="http://schemas.openxmlformats.org/officeDocument/2006/math">
                    <m:r>
                      <a:rPr lang="en-US" sz="2900" i="1">
                        <a:latin typeface="Cambria Math" panose="02040503050406030204" pitchFamily="18" charset="0"/>
                        <a:ea typeface="SimSun" panose="02010600030101010101" pitchFamily="2" charset="-122"/>
                      </a:rPr>
                      <m:t>𝐶𝐶𝐶</m:t>
                    </m:r>
                    <m:r>
                      <a:rPr lang="en-US" sz="2900" i="1">
                        <a:latin typeface="Cambria Math" panose="02040503050406030204" pitchFamily="18" charset="0"/>
                        <a:ea typeface="SimSun" panose="02010600030101010101" pitchFamily="2" charset="-122"/>
                      </a:rPr>
                      <m:t>=</m:t>
                    </m:r>
                    <m:r>
                      <a:rPr lang="en-US" sz="2900" i="1">
                        <a:latin typeface="Cambria Math" panose="02040503050406030204" pitchFamily="18" charset="0"/>
                        <a:ea typeface="SimSun" panose="02010600030101010101" pitchFamily="2" charset="-122"/>
                      </a:rPr>
                      <m:t>0</m:t>
                    </m:r>
                  </m:oMath>
                </a14:m>
                <a:r>
                  <a:rPr lang="en-US" sz="2900" dirty="0">
                    <a:ea typeface="SimSun" panose="02010600030101010101" pitchFamily="2" charset="-122"/>
                  </a:rPr>
                  <a:t> implies uncorrelated measurements; </a:t>
                </a:r>
              </a:p>
              <a:p>
                <a:pPr algn="just">
                  <a:lnSpc>
                    <a:spcPct val="120000"/>
                  </a:lnSpc>
                  <a:spcBef>
                    <a:spcPts val="450"/>
                  </a:spcBef>
                </a:pPr>
                <a14:m>
                  <m:oMath xmlns:m="http://schemas.openxmlformats.org/officeDocument/2006/math">
                    <m:r>
                      <a:rPr lang="en-US" sz="2900" i="1">
                        <a:latin typeface="Cambria Math" panose="02040503050406030204" pitchFamily="18" charset="0"/>
                        <a:ea typeface="SimSun" panose="02010600030101010101" pitchFamily="2" charset="-122"/>
                      </a:rPr>
                      <m:t>0</m:t>
                    </m:r>
                    <m:r>
                      <a:rPr lang="en-US" sz="2900" i="1">
                        <a:latin typeface="Cambria Math" panose="02040503050406030204" pitchFamily="18" charset="0"/>
                        <a:ea typeface="SimSun" panose="02010600030101010101" pitchFamily="2" charset="-122"/>
                      </a:rPr>
                      <m:t>≤</m:t>
                    </m:r>
                    <m:d>
                      <m:dPr>
                        <m:begChr m:val="|"/>
                        <m:endChr m:val="|"/>
                        <m:ctrlPr>
                          <a:rPr lang="en-US" sz="2900" i="1">
                            <a:latin typeface="Cambria Math" panose="02040503050406030204" pitchFamily="18" charset="0"/>
                            <a:ea typeface="SimSun" panose="02010600030101010101" pitchFamily="2" charset="-122"/>
                          </a:rPr>
                        </m:ctrlPr>
                      </m:dPr>
                      <m:e>
                        <m:r>
                          <a:rPr lang="en-US" sz="2900" i="1">
                            <a:latin typeface="Cambria Math" panose="02040503050406030204" pitchFamily="18" charset="0"/>
                            <a:ea typeface="SimSun" panose="02010600030101010101" pitchFamily="2" charset="-122"/>
                          </a:rPr>
                          <m:t>𝐶𝐶𝐶</m:t>
                        </m:r>
                      </m:e>
                    </m:d>
                    <m:r>
                      <a:rPr lang="en-US" sz="2900" i="1">
                        <a:latin typeface="Cambria Math" panose="02040503050406030204" pitchFamily="18" charset="0"/>
                        <a:ea typeface="SimSun" panose="02010600030101010101" pitchFamily="2" charset="-122"/>
                      </a:rPr>
                      <m:t>≤|</m:t>
                    </m:r>
                    <m:r>
                      <a:rPr lang="en-US" sz="2900" i="1">
                        <a:latin typeface="Cambria Math" panose="02040503050406030204" pitchFamily="18" charset="0"/>
                        <a:ea typeface="SimSun" panose="02010600030101010101" pitchFamily="2" charset="-122"/>
                      </a:rPr>
                      <m:t>𝜌</m:t>
                    </m:r>
                    <m:r>
                      <a:rPr lang="en-US" sz="2900" i="1">
                        <a:latin typeface="Cambria Math" panose="02040503050406030204" pitchFamily="18" charset="0"/>
                        <a:ea typeface="SimSun" panose="02010600030101010101" pitchFamily="2" charset="-122"/>
                      </a:rPr>
                      <m:t>|≤</m:t>
                    </m:r>
                    <m:r>
                      <a:rPr lang="en-US" sz="2900" i="1">
                        <a:latin typeface="Cambria Math" panose="02040503050406030204" pitchFamily="18" charset="0"/>
                        <a:ea typeface="SimSun" panose="02010600030101010101" pitchFamily="2" charset="-122"/>
                      </a:rPr>
                      <m:t>1</m:t>
                    </m:r>
                  </m:oMath>
                </a14:m>
                <a:endParaRPr lang="en-US" sz="2900" dirty="0">
                  <a:ea typeface="SimSun" panose="02010600030101010101" pitchFamily="2" charset="-122"/>
                </a:endParaRPr>
              </a:p>
              <a:p>
                <a:endParaRPr lang="en-US" dirty="0"/>
              </a:p>
            </p:txBody>
          </p:sp>
        </mc:Choice>
        <mc:Fallback xmlns="">
          <p:sp>
            <p:nvSpPr>
              <p:cNvPr id="4" name="Content Placeholder 3">
                <a:extLst>
                  <a:ext uri="{FF2B5EF4-FFF2-40B4-BE49-F238E27FC236}">
                    <a16:creationId xmlns:a16="http://schemas.microsoft.com/office/drawing/2014/main" id="{3A53B1F5-878E-8145-0114-D069EF3C0EAF}"/>
                  </a:ext>
                </a:extLst>
              </p:cNvPr>
              <p:cNvSpPr>
                <a:spLocks noGrp="1" noRot="1" noChangeAspect="1" noMove="1" noResize="1" noEditPoints="1" noAdjustHandles="1" noChangeArrowheads="1" noChangeShapeType="1" noTextEdit="1"/>
              </p:cNvSpPr>
              <p:nvPr>
                <p:ph sz="half" idx="2"/>
              </p:nvPr>
            </p:nvSpPr>
            <p:spPr>
              <a:xfrm>
                <a:off x="4883227" y="1626394"/>
                <a:ext cx="3632123" cy="3863579"/>
              </a:xfrm>
              <a:blipFill>
                <a:blip r:embed="rId3"/>
                <a:stretch>
                  <a:fillRect l="-1342" t="-946" r="-1510"/>
                </a:stretch>
              </a:blipFill>
            </p:spPr>
            <p:txBody>
              <a:bodyPr/>
              <a:lstStyle/>
              <a:p>
                <a:r>
                  <a:rPr lang="en-CA">
                    <a:noFill/>
                  </a:rPr>
                  <a:t> </a:t>
                </a:r>
              </a:p>
            </p:txBody>
          </p:sp>
        </mc:Fallback>
      </mc:AlternateContent>
    </p:spTree>
    <p:extLst>
      <p:ext uri="{BB962C8B-B14F-4D97-AF65-F5344CB8AC3E}">
        <p14:creationId xmlns:p14="http://schemas.microsoft.com/office/powerpoint/2010/main" val="2708261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75A0C-D31D-8085-4E17-08EDAEBFD481}"/>
              </a:ext>
            </a:extLst>
          </p:cNvPr>
          <p:cNvSpPr>
            <a:spLocks noGrp="1"/>
          </p:cNvSpPr>
          <p:nvPr>
            <p:ph type="title"/>
          </p:nvPr>
        </p:nvSpPr>
        <p:spPr/>
        <p:txBody>
          <a:bodyPr/>
          <a:lstStyle/>
          <a:p>
            <a:r>
              <a:rPr lang="en-CA" dirty="0"/>
              <a:t>Example of CCC</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CD2CC7C-9C08-9EAF-9AA8-1F20595E1F41}"/>
                  </a:ext>
                </a:extLst>
              </p:cNvPr>
              <p:cNvSpPr>
                <a:spLocks noGrp="1"/>
              </p:cNvSpPr>
              <p:nvPr>
                <p:ph sz="half" idx="2"/>
              </p:nvPr>
            </p:nvSpPr>
            <p:spPr/>
            <p:txBody>
              <a:bodyPr>
                <a:normAutofit/>
              </a:bodyPr>
              <a:lstStyle/>
              <a:p>
                <a:pPr marL="0" indent="0">
                  <a:buNone/>
                </a:pPr>
                <a:r>
                  <a:rPr lang="en-US" sz="2100" dirty="0">
                    <a:latin typeface="Cambria Math" panose="02040503050406030204" pitchFamily="18" charset="0"/>
                  </a:rPr>
                  <a:t>Parameters of the simulation</a:t>
                </a:r>
              </a:p>
              <a:p>
                <a14:m>
                  <m:oMath xmlns:m="http://schemas.openxmlformats.org/officeDocument/2006/math">
                    <m:sSub>
                      <m:sSubPr>
                        <m:ctrlPr>
                          <a:rPr lang="en-US" sz="2100" i="1">
                            <a:latin typeface="Cambria Math" panose="02040503050406030204" pitchFamily="18" charset="0"/>
                          </a:rPr>
                        </m:ctrlPr>
                      </m:sSubPr>
                      <m:e>
                        <m:r>
                          <a:rPr lang="en-GB" sz="2100" i="1">
                            <a:latin typeface="Cambria Math" panose="02040503050406030204" pitchFamily="18" charset="0"/>
                            <a:ea typeface="SimSun" panose="02010600030101010101" pitchFamily="2" charset="-122"/>
                            <a:cs typeface="Times New Roman" panose="02020603050405020304" pitchFamily="18" charset="0"/>
                          </a:rPr>
                          <m:t>𝛽</m:t>
                        </m:r>
                      </m:e>
                      <m:sub>
                        <m:r>
                          <a:rPr lang="en-GB" sz="2100" i="1">
                            <a:latin typeface="Cambria Math" panose="02040503050406030204" pitchFamily="18" charset="0"/>
                            <a:ea typeface="SimSun" panose="02010600030101010101" pitchFamily="2" charset="-122"/>
                            <a:cs typeface="Times New Roman" panose="02020603050405020304" pitchFamily="18" charset="0"/>
                          </a:rPr>
                          <m:t>1</m:t>
                        </m:r>
                      </m:sub>
                    </m:sSub>
                    <m:r>
                      <a:rPr lang="en-GB" sz="2100" i="1">
                        <a:latin typeface="Cambria Math" panose="02040503050406030204" pitchFamily="18" charset="0"/>
                        <a:ea typeface="SimSun" panose="02010600030101010101" pitchFamily="2" charset="-122"/>
                        <a:cs typeface="Times New Roman" panose="02020603050405020304" pitchFamily="18" charset="0"/>
                      </a:rPr>
                      <m:t>=</m:t>
                    </m:r>
                    <m:r>
                      <a:rPr lang="en-GB" sz="2100" i="1">
                        <a:latin typeface="Cambria Math" panose="02040503050406030204" pitchFamily="18" charset="0"/>
                        <a:ea typeface="SimSun" panose="02010600030101010101" pitchFamily="2" charset="-122"/>
                        <a:cs typeface="Times New Roman" panose="02020603050405020304" pitchFamily="18" charset="0"/>
                      </a:rPr>
                      <m:t>1</m:t>
                    </m:r>
                    <m:r>
                      <a:rPr lang="en-CA" sz="2100" i="1">
                        <a:latin typeface="Cambria Math" panose="02040503050406030204" pitchFamily="18" charset="0"/>
                        <a:ea typeface="SimSun" panose="02010600030101010101" pitchFamily="2" charset="-122"/>
                        <a:cs typeface="Times New Roman" panose="02020603050405020304" pitchFamily="18" charset="0"/>
                      </a:rPr>
                      <m:t>.</m:t>
                    </m:r>
                    <m:r>
                      <a:rPr lang="en-CA" sz="2100" i="1">
                        <a:latin typeface="Cambria Math" panose="02040503050406030204" pitchFamily="18" charset="0"/>
                        <a:ea typeface="SimSun" panose="02010600030101010101" pitchFamily="2" charset="-122"/>
                        <a:cs typeface="Times New Roman" panose="02020603050405020304" pitchFamily="18" charset="0"/>
                      </a:rPr>
                      <m:t>5</m:t>
                    </m:r>
                    <m:r>
                      <a:rPr lang="en-GB" sz="2100" i="1">
                        <a:latin typeface="Cambria Math" panose="02040503050406030204" pitchFamily="18" charset="0"/>
                        <a:ea typeface="SimSun" panose="02010600030101010101" pitchFamily="2" charset="-122"/>
                        <a:cs typeface="Times New Roman" panose="02020603050405020304" pitchFamily="18" charset="0"/>
                      </a:rPr>
                      <m:t> </m:t>
                    </m:r>
                  </m:oMath>
                </a14:m>
                <a:endParaRPr lang="en-CA" sz="2100" i="1" dirty="0">
                  <a:latin typeface="Cambria Math" panose="02040503050406030204" pitchFamily="18" charset="0"/>
                  <a:ea typeface="SimSun" panose="02010600030101010101" pitchFamily="2" charset="-122"/>
                  <a:cs typeface="Times New Roman" panose="02020603050405020304" pitchFamily="18" charset="0"/>
                </a:endParaRPr>
              </a:p>
              <a:p>
                <a14:m>
                  <m:oMath xmlns:m="http://schemas.openxmlformats.org/officeDocument/2006/math">
                    <m:sSub>
                      <m:sSubPr>
                        <m:ctrlPr>
                          <a:rPr lang="en-US" sz="2100" i="1">
                            <a:latin typeface="Cambria Math" panose="02040503050406030204" pitchFamily="18" charset="0"/>
                          </a:rPr>
                        </m:ctrlPr>
                      </m:sSubPr>
                      <m:e>
                        <m:r>
                          <a:rPr lang="en-GB" sz="2100" i="1">
                            <a:latin typeface="Cambria Math" panose="02040503050406030204" pitchFamily="18" charset="0"/>
                            <a:ea typeface="SimSun" panose="02010600030101010101" pitchFamily="2" charset="-122"/>
                            <a:cs typeface="Times New Roman" panose="02020603050405020304" pitchFamily="18" charset="0"/>
                          </a:rPr>
                          <m:t>𝛽</m:t>
                        </m:r>
                      </m:e>
                      <m:sub>
                        <m:r>
                          <a:rPr lang="en-GB" sz="2100" i="1">
                            <a:latin typeface="Cambria Math" panose="02040503050406030204" pitchFamily="18" charset="0"/>
                            <a:ea typeface="SimSun" panose="02010600030101010101" pitchFamily="2" charset="-122"/>
                            <a:cs typeface="Times New Roman" panose="02020603050405020304" pitchFamily="18" charset="0"/>
                          </a:rPr>
                          <m:t>0</m:t>
                        </m:r>
                      </m:sub>
                    </m:sSub>
                    <m:r>
                      <a:rPr lang="en-GB" sz="2100" i="1">
                        <a:latin typeface="Cambria Math" panose="02040503050406030204" pitchFamily="18" charset="0"/>
                        <a:ea typeface="SimSun" panose="02010600030101010101" pitchFamily="2" charset="-122"/>
                        <a:cs typeface="Times New Roman" panose="02020603050405020304" pitchFamily="18" charset="0"/>
                      </a:rPr>
                      <m:t>=</m:t>
                    </m:r>
                    <m:r>
                      <a:rPr lang="en-GB" sz="2100" i="1">
                        <a:latin typeface="Cambria Math" panose="02040503050406030204" pitchFamily="18" charset="0"/>
                        <a:ea typeface="SimSun" panose="02010600030101010101" pitchFamily="2" charset="-122"/>
                        <a:cs typeface="Times New Roman" panose="02020603050405020304" pitchFamily="18" charset="0"/>
                      </a:rPr>
                      <m:t>0</m:t>
                    </m:r>
                  </m:oMath>
                </a14:m>
                <a:endParaRPr lang="en-CA" sz="2100" dirty="0">
                  <a:ea typeface="SimSun" panose="02010600030101010101" pitchFamily="2" charset="-122"/>
                  <a:cs typeface="Times New Roman" panose="02020603050405020304" pitchFamily="18" charset="0"/>
                </a:endParaRPr>
              </a:p>
              <a:p>
                <a14:m>
                  <m:oMath xmlns:m="http://schemas.openxmlformats.org/officeDocument/2006/math">
                    <m:sSub>
                      <m:sSubPr>
                        <m:ctrlPr>
                          <a:rPr lang="en-CA" sz="2100" b="0" i="1" smtClean="0">
                            <a:latin typeface="Cambria Math" panose="02040503050406030204" pitchFamily="18" charset="0"/>
                            <a:ea typeface="SimSun" panose="02010600030101010101" pitchFamily="2" charset="-122"/>
                            <a:cs typeface="Times New Roman" panose="02020603050405020304" pitchFamily="18" charset="0"/>
                          </a:rPr>
                        </m:ctrlPr>
                      </m:sSubPr>
                      <m:e>
                        <m:r>
                          <a:rPr lang="en-GB" sz="2100" i="1">
                            <a:latin typeface="Cambria Math" panose="02040503050406030204" pitchFamily="18" charset="0"/>
                            <a:ea typeface="SimSun" panose="02010600030101010101" pitchFamily="2" charset="-122"/>
                            <a:cs typeface="Times New Roman" panose="02020603050405020304" pitchFamily="18" charset="0"/>
                          </a:rPr>
                          <m:t>𝜎</m:t>
                        </m:r>
                      </m:e>
                      <m:sub>
                        <m:r>
                          <a:rPr lang="en-CA" sz="2100" b="0" i="1" smtClean="0">
                            <a:latin typeface="Cambria Math" panose="02040503050406030204" pitchFamily="18" charset="0"/>
                            <a:ea typeface="SimSun" panose="02010600030101010101" pitchFamily="2" charset="-122"/>
                            <a:cs typeface="Times New Roman" panose="02020603050405020304" pitchFamily="18" charset="0"/>
                          </a:rPr>
                          <m:t>𝑒</m:t>
                        </m:r>
                        <m:r>
                          <a:rPr lang="en-CA" sz="2100" b="0" i="1" smtClean="0">
                            <a:latin typeface="Cambria Math" panose="02040503050406030204" pitchFamily="18" charset="0"/>
                            <a:ea typeface="SimSun" panose="02010600030101010101" pitchFamily="2" charset="-122"/>
                            <a:cs typeface="Times New Roman" panose="02020603050405020304" pitchFamily="18" charset="0"/>
                          </a:rPr>
                          <m:t>1</m:t>
                        </m:r>
                      </m:sub>
                    </m:sSub>
                    <m:r>
                      <a:rPr lang="en-CA" sz="2100" b="0" i="1" smtClean="0">
                        <a:latin typeface="Cambria Math" panose="02040503050406030204" pitchFamily="18" charset="0"/>
                        <a:ea typeface="SimSun" panose="02010600030101010101" pitchFamily="2" charset="-122"/>
                        <a:cs typeface="Times New Roman" panose="02020603050405020304" pitchFamily="18" charset="0"/>
                      </a:rPr>
                      <m:t>=</m:t>
                    </m:r>
                    <m:r>
                      <a:rPr lang="en-CA" sz="2100" b="0" i="1" smtClean="0">
                        <a:latin typeface="Cambria Math" panose="02040503050406030204" pitchFamily="18" charset="0"/>
                        <a:ea typeface="SimSun" panose="02010600030101010101" pitchFamily="2" charset="-122"/>
                        <a:cs typeface="Times New Roman" panose="02020603050405020304" pitchFamily="18" charset="0"/>
                      </a:rPr>
                      <m:t>0</m:t>
                    </m:r>
                    <m:r>
                      <a:rPr lang="en-CA" sz="2100" b="0" i="1" smtClean="0">
                        <a:latin typeface="Cambria Math" panose="02040503050406030204" pitchFamily="18" charset="0"/>
                        <a:ea typeface="SimSun" panose="02010600030101010101" pitchFamily="2" charset="-122"/>
                        <a:cs typeface="Times New Roman" panose="02020603050405020304" pitchFamily="18" charset="0"/>
                      </a:rPr>
                      <m:t>.</m:t>
                    </m:r>
                    <m:r>
                      <a:rPr lang="en-CA" sz="2100" b="0" i="1" smtClean="0">
                        <a:latin typeface="Cambria Math" panose="02040503050406030204" pitchFamily="18" charset="0"/>
                        <a:ea typeface="SimSun" panose="02010600030101010101" pitchFamily="2" charset="-122"/>
                        <a:cs typeface="Times New Roman" panose="02020603050405020304" pitchFamily="18" charset="0"/>
                      </a:rPr>
                      <m:t>01</m:t>
                    </m:r>
                  </m:oMath>
                </a14:m>
                <a:endParaRPr lang="en-CA" sz="2100" i="1" dirty="0">
                  <a:latin typeface="Cambria Math" panose="02040503050406030204" pitchFamily="18" charset="0"/>
                  <a:ea typeface="SimSun" panose="02010600030101010101" pitchFamily="2" charset="-122"/>
                  <a:cs typeface="Times New Roman" panose="02020603050405020304" pitchFamily="18" charset="0"/>
                </a:endParaRPr>
              </a:p>
              <a:p>
                <a14:m>
                  <m:oMath xmlns:m="http://schemas.openxmlformats.org/officeDocument/2006/math">
                    <m:sSub>
                      <m:sSubPr>
                        <m:ctrlPr>
                          <a:rPr lang="en-CA" sz="2100" i="1">
                            <a:latin typeface="Cambria Math" panose="02040503050406030204" pitchFamily="18" charset="0"/>
                            <a:ea typeface="SimSun" panose="02010600030101010101" pitchFamily="2" charset="-122"/>
                            <a:cs typeface="Times New Roman" panose="02020603050405020304" pitchFamily="18" charset="0"/>
                          </a:rPr>
                        </m:ctrlPr>
                      </m:sSubPr>
                      <m:e>
                        <m:r>
                          <a:rPr lang="en-GB" sz="2100" i="1">
                            <a:latin typeface="Cambria Math" panose="02040503050406030204" pitchFamily="18" charset="0"/>
                            <a:ea typeface="SimSun" panose="02010600030101010101" pitchFamily="2" charset="-122"/>
                            <a:cs typeface="Times New Roman" panose="02020603050405020304" pitchFamily="18" charset="0"/>
                          </a:rPr>
                          <m:t>𝜎</m:t>
                        </m:r>
                      </m:e>
                      <m:sub>
                        <m:r>
                          <a:rPr lang="en-CA" sz="2100" i="1">
                            <a:latin typeface="Cambria Math" panose="02040503050406030204" pitchFamily="18" charset="0"/>
                            <a:ea typeface="SimSun" panose="02010600030101010101" pitchFamily="2" charset="-122"/>
                            <a:cs typeface="Times New Roman" panose="02020603050405020304" pitchFamily="18" charset="0"/>
                          </a:rPr>
                          <m:t>𝑒</m:t>
                        </m:r>
                        <m:r>
                          <a:rPr lang="en-CA" sz="2100" i="1">
                            <a:latin typeface="Cambria Math" panose="02040503050406030204" pitchFamily="18" charset="0"/>
                            <a:ea typeface="SimSun" panose="02010600030101010101" pitchFamily="2" charset="-122"/>
                            <a:cs typeface="Times New Roman" panose="02020603050405020304" pitchFamily="18" charset="0"/>
                          </a:rPr>
                          <m:t>2</m:t>
                        </m:r>
                      </m:sub>
                    </m:sSub>
                    <m:r>
                      <a:rPr lang="en-CA" sz="2100" b="0" i="1" smtClean="0">
                        <a:latin typeface="Cambria Math" panose="02040503050406030204" pitchFamily="18" charset="0"/>
                        <a:ea typeface="SimSun" panose="02010600030101010101" pitchFamily="2" charset="-122"/>
                        <a:cs typeface="Times New Roman" panose="02020603050405020304" pitchFamily="18" charset="0"/>
                      </a:rPr>
                      <m:t>=</m:t>
                    </m:r>
                    <m:r>
                      <a:rPr lang="en-CA" sz="2100" b="0" i="1" smtClean="0">
                        <a:latin typeface="Cambria Math" panose="02040503050406030204" pitchFamily="18" charset="0"/>
                        <a:ea typeface="SimSun" panose="02010600030101010101" pitchFamily="2" charset="-122"/>
                        <a:cs typeface="Times New Roman" panose="02020603050405020304" pitchFamily="18" charset="0"/>
                      </a:rPr>
                      <m:t>0</m:t>
                    </m:r>
                    <m:r>
                      <a:rPr lang="en-CA" sz="2100" b="0" i="1" smtClean="0">
                        <a:latin typeface="Cambria Math" panose="02040503050406030204" pitchFamily="18" charset="0"/>
                        <a:ea typeface="SimSun" panose="02010600030101010101" pitchFamily="2" charset="-122"/>
                        <a:cs typeface="Times New Roman" panose="02020603050405020304" pitchFamily="18" charset="0"/>
                      </a:rPr>
                      <m:t>.</m:t>
                    </m:r>
                    <m:r>
                      <a:rPr lang="en-CA" sz="2100" b="0" i="1" smtClean="0">
                        <a:latin typeface="Cambria Math" panose="02040503050406030204" pitchFamily="18" charset="0"/>
                        <a:ea typeface="SimSun" panose="02010600030101010101" pitchFamily="2" charset="-122"/>
                        <a:cs typeface="Times New Roman" panose="02020603050405020304" pitchFamily="18" charset="0"/>
                      </a:rPr>
                      <m:t>1</m:t>
                    </m:r>
                  </m:oMath>
                </a14:m>
                <a:endParaRPr lang="en-CA" sz="2100" b="0" dirty="0">
                  <a:ea typeface="SimSun" panose="02010600030101010101" pitchFamily="2" charset="-122"/>
                  <a:cs typeface="Times New Roman" panose="02020603050405020304" pitchFamily="18" charset="0"/>
                </a:endParaRPr>
              </a:p>
              <a:p>
                <a14:m>
                  <m:oMath xmlns:m="http://schemas.openxmlformats.org/officeDocument/2006/math">
                    <m:sSub>
                      <m:sSubPr>
                        <m:ctrlPr>
                          <a:rPr lang="en-CA" sz="2100" b="0" i="1" smtClean="0">
                            <a:latin typeface="Cambria Math" panose="02040503050406030204" pitchFamily="18" charset="0"/>
                            <a:ea typeface="SimSun" panose="02010600030101010101" pitchFamily="2" charset="-122"/>
                            <a:cs typeface="Times New Roman" panose="02020603050405020304" pitchFamily="18" charset="0"/>
                          </a:rPr>
                        </m:ctrlPr>
                      </m:sSubPr>
                      <m:e>
                        <m:r>
                          <a:rPr lang="en-GB" sz="2100" i="1">
                            <a:latin typeface="Cambria Math" panose="02040503050406030204" pitchFamily="18" charset="0"/>
                            <a:ea typeface="SimSun" panose="02010600030101010101" pitchFamily="2" charset="-122"/>
                            <a:cs typeface="Times New Roman" panose="02020603050405020304" pitchFamily="18" charset="0"/>
                          </a:rPr>
                          <m:t>𝜎</m:t>
                        </m:r>
                      </m:e>
                      <m:sub>
                        <m:r>
                          <a:rPr lang="en-CA" sz="2100" b="0" i="1" smtClean="0">
                            <a:latin typeface="Cambria Math" panose="02040503050406030204" pitchFamily="18" charset="0"/>
                            <a:ea typeface="SimSun" panose="02010600030101010101" pitchFamily="2" charset="-122"/>
                            <a:cs typeface="Times New Roman" panose="02020603050405020304" pitchFamily="18" charset="0"/>
                          </a:rPr>
                          <m:t>𝑥</m:t>
                        </m:r>
                      </m:sub>
                    </m:sSub>
                    <m:r>
                      <a:rPr lang="en-CA" sz="2100" b="0" i="1" smtClean="0">
                        <a:latin typeface="Cambria Math" panose="02040503050406030204" pitchFamily="18" charset="0"/>
                        <a:ea typeface="SimSun" panose="02010600030101010101" pitchFamily="2" charset="-122"/>
                        <a:cs typeface="Times New Roman" panose="02020603050405020304" pitchFamily="18" charset="0"/>
                      </a:rPr>
                      <m:t>=</m:t>
                    </m:r>
                    <m:r>
                      <a:rPr lang="en-CA" sz="2100" b="0" i="1" smtClean="0">
                        <a:latin typeface="Cambria Math" panose="02040503050406030204" pitchFamily="18" charset="0"/>
                        <a:ea typeface="SimSun" panose="02010600030101010101" pitchFamily="2" charset="-122"/>
                        <a:cs typeface="Times New Roman" panose="02020603050405020304" pitchFamily="18" charset="0"/>
                      </a:rPr>
                      <m:t>0</m:t>
                    </m:r>
                    <m:r>
                      <a:rPr lang="en-CA" sz="2100" b="0" i="1" smtClean="0">
                        <a:latin typeface="Cambria Math" panose="02040503050406030204" pitchFamily="18" charset="0"/>
                        <a:ea typeface="SimSun" panose="02010600030101010101" pitchFamily="2" charset="-122"/>
                        <a:cs typeface="Times New Roman" panose="02020603050405020304" pitchFamily="18" charset="0"/>
                      </a:rPr>
                      <m:t>.</m:t>
                    </m:r>
                    <m:r>
                      <a:rPr lang="en-CA" sz="2100" b="0" i="1" smtClean="0">
                        <a:latin typeface="Cambria Math" panose="02040503050406030204" pitchFamily="18" charset="0"/>
                        <a:ea typeface="SimSun" panose="02010600030101010101" pitchFamily="2" charset="-122"/>
                        <a:cs typeface="Times New Roman" panose="02020603050405020304" pitchFamily="18" charset="0"/>
                      </a:rPr>
                      <m:t>2</m:t>
                    </m:r>
                  </m:oMath>
                </a14:m>
                <a:endParaRPr lang="en-CA" sz="2100" dirty="0">
                  <a:ea typeface="SimSun" panose="02010600030101010101" pitchFamily="2" charset="-122"/>
                  <a:cs typeface="Times New Roman" panose="02020603050405020304" pitchFamily="18" charset="0"/>
                </a:endParaRPr>
              </a:p>
              <a:p>
                <a:pPr marL="0" indent="0">
                  <a:buNone/>
                </a:pPr>
                <a:endParaRPr lang="en-CA" sz="2100" dirty="0">
                  <a:ea typeface="SimSun" panose="02010600030101010101" pitchFamily="2" charset="-122"/>
                  <a:cs typeface="Times New Roman" panose="02020603050405020304" pitchFamily="18" charset="0"/>
                </a:endParaRPr>
              </a:p>
              <a:p>
                <a:pPr marL="0" indent="0">
                  <a:buNone/>
                </a:pPr>
                <a:r>
                  <a:rPr lang="en-CA" sz="2100" dirty="0">
                    <a:ea typeface="SimSun" panose="02010600030101010101" pitchFamily="2" charset="-122"/>
                    <a:cs typeface="Times New Roman" panose="02020603050405020304" pitchFamily="18" charset="0"/>
                  </a:rPr>
                  <a:t>Results</a:t>
                </a:r>
              </a:p>
              <a:p>
                <a14:m>
                  <m:oMath xmlns:m="http://schemas.openxmlformats.org/officeDocument/2006/math">
                    <m:r>
                      <a:rPr lang="en-US" sz="2100" i="1">
                        <a:latin typeface="Cambria Math" panose="02040503050406030204" pitchFamily="18" charset="0"/>
                        <a:ea typeface="SimSun" panose="02010600030101010101" pitchFamily="2" charset="-122"/>
                      </a:rPr>
                      <m:t>𝜌</m:t>
                    </m:r>
                    <m:r>
                      <a:rPr lang="en-US" sz="2100" i="1">
                        <a:latin typeface="Cambria Math" panose="02040503050406030204" pitchFamily="18" charset="0"/>
                        <a:ea typeface="SimSun" panose="02010600030101010101" pitchFamily="2" charset="-122"/>
                      </a:rPr>
                      <m:t>=</m:t>
                    </m:r>
                  </m:oMath>
                </a14:m>
                <a:r>
                  <a:rPr lang="en-CA" sz="2100" dirty="0">
                    <a:ea typeface="SimSun" panose="02010600030101010101" pitchFamily="2" charset="-122"/>
                    <a:cs typeface="Times New Roman" panose="02020603050405020304" pitchFamily="18" charset="0"/>
                  </a:rPr>
                  <a:t>0.95</a:t>
                </a:r>
              </a:p>
              <a:p>
                <a:r>
                  <a:rPr lang="en-CA" sz="2100" dirty="0">
                    <a:ea typeface="SimSun" panose="02010600030101010101" pitchFamily="2" charset="-122"/>
                    <a:cs typeface="Times New Roman" panose="02020603050405020304" pitchFamily="18" charset="0"/>
                  </a:rPr>
                  <a:t>CCC=0.31</a:t>
                </a:r>
              </a:p>
              <a:p>
                <a:endParaRPr lang="en-US" dirty="0"/>
              </a:p>
            </p:txBody>
          </p:sp>
        </mc:Choice>
        <mc:Fallback xmlns="">
          <p:sp>
            <p:nvSpPr>
              <p:cNvPr id="4" name="Content Placeholder 3">
                <a:extLst>
                  <a:ext uri="{FF2B5EF4-FFF2-40B4-BE49-F238E27FC236}">
                    <a16:creationId xmlns:a16="http://schemas.microsoft.com/office/drawing/2014/main" id="{7CD2CC7C-9C08-9EAF-9AA8-1F20595E1F41}"/>
                  </a:ext>
                </a:extLst>
              </p:cNvPr>
              <p:cNvSpPr>
                <a:spLocks noGrp="1" noRot="1" noChangeAspect="1" noMove="1" noResize="1" noEditPoints="1" noAdjustHandles="1" noChangeArrowheads="1" noChangeShapeType="1" noTextEdit="1"/>
              </p:cNvSpPr>
              <p:nvPr>
                <p:ph sz="half" idx="2"/>
              </p:nvPr>
            </p:nvSpPr>
            <p:spPr>
              <a:blipFill>
                <a:blip r:embed="rId2"/>
                <a:stretch>
                  <a:fillRect l="-1920" t="-940" b="-2351"/>
                </a:stretch>
              </a:blipFill>
            </p:spPr>
            <p:txBody>
              <a:bodyPr/>
              <a:lstStyle/>
              <a:p>
                <a:r>
                  <a:rPr lang="en-CA">
                    <a:noFill/>
                  </a:rPr>
                  <a:t> </a:t>
                </a:r>
              </a:p>
            </p:txBody>
          </p:sp>
        </mc:Fallback>
      </mc:AlternateContent>
      <p:pic>
        <p:nvPicPr>
          <p:cNvPr id="10" name="Content Placeholder 9" descr="Chart, scatter chart&#10;&#10;Description automatically generated">
            <a:extLst>
              <a:ext uri="{FF2B5EF4-FFF2-40B4-BE49-F238E27FC236}">
                <a16:creationId xmlns:a16="http://schemas.microsoft.com/office/drawing/2014/main" id="{D064B010-B7ED-0EDE-CABD-F82CD97EB2E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28650" y="2258149"/>
            <a:ext cx="3886200" cy="3200144"/>
          </a:xfrm>
        </p:spPr>
      </p:pic>
      <p:sp>
        <p:nvSpPr>
          <p:cNvPr id="12" name="TextBox 11">
            <a:extLst>
              <a:ext uri="{FF2B5EF4-FFF2-40B4-BE49-F238E27FC236}">
                <a16:creationId xmlns:a16="http://schemas.microsoft.com/office/drawing/2014/main" id="{3C21039B-11FC-2AA6-A1B7-4C351306C8FB}"/>
              </a:ext>
            </a:extLst>
          </p:cNvPr>
          <p:cNvSpPr txBox="1"/>
          <p:nvPr/>
        </p:nvSpPr>
        <p:spPr>
          <a:xfrm>
            <a:off x="262350" y="5599949"/>
            <a:ext cx="4457250" cy="276999"/>
          </a:xfrm>
          <a:prstGeom prst="rect">
            <a:avLst/>
          </a:prstGeom>
          <a:noFill/>
        </p:spPr>
        <p:txBody>
          <a:bodyPr wrap="square">
            <a:spAutoFit/>
          </a:bodyPr>
          <a:lstStyle/>
          <a:p>
            <a:r>
              <a:rPr lang="en-US" sz="1200" dirty="0">
                <a:solidFill>
                  <a:srgbClr val="002060"/>
                </a:solidFill>
              </a:rPr>
              <a:t>To run the program, go to EMBC </a:t>
            </a:r>
            <a:r>
              <a:rPr lang="en-US" sz="1200" dirty="0" err="1">
                <a:solidFill>
                  <a:srgbClr val="002060"/>
                </a:solidFill>
              </a:rPr>
              <a:t>Matlab</a:t>
            </a:r>
            <a:r>
              <a:rPr lang="en-US" sz="1200" dirty="0">
                <a:solidFill>
                  <a:srgbClr val="002060"/>
                </a:solidFill>
              </a:rPr>
              <a:t>\Part 1\</a:t>
            </a:r>
            <a:r>
              <a:rPr lang="en-US" sz="1200" dirty="0" err="1">
                <a:solidFill>
                  <a:srgbClr val="002060"/>
                </a:solidFill>
              </a:rPr>
              <a:t>accuracy.mlx</a:t>
            </a:r>
            <a:endParaRPr lang="en-US" sz="1200" dirty="0">
              <a:solidFill>
                <a:srgbClr val="002060"/>
              </a:solidFill>
            </a:endParaRPr>
          </a:p>
        </p:txBody>
      </p:sp>
    </p:spTree>
    <p:extLst>
      <p:ext uri="{BB962C8B-B14F-4D97-AF65-F5344CB8AC3E}">
        <p14:creationId xmlns:p14="http://schemas.microsoft.com/office/powerpoint/2010/main" val="3018020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present uncertainty? </a:t>
            </a:r>
            <a:endParaRPr lang="en-CA" dirty="0"/>
          </a:p>
        </p:txBody>
      </p:sp>
      <p:sp>
        <p:nvSpPr>
          <p:cNvPr id="3" name="Content Placeholder 2"/>
          <p:cNvSpPr>
            <a:spLocks noGrp="1"/>
          </p:cNvSpPr>
          <p:nvPr>
            <p:ph idx="1"/>
          </p:nvPr>
        </p:nvSpPr>
        <p:spPr/>
        <p:txBody>
          <a:bodyPr/>
          <a:lstStyle/>
          <a:p>
            <a:r>
              <a:rPr lang="en-US" dirty="0"/>
              <a:t>Standard error</a:t>
            </a:r>
          </a:p>
          <a:p>
            <a:pPr lvl="1"/>
            <a:r>
              <a:rPr lang="en-US" dirty="0"/>
              <a:t>Heart rate is (60 </a:t>
            </a:r>
            <a:r>
              <a:rPr lang="en-US" dirty="0">
                <a:latin typeface="Verdana" panose="020B0604030504040204" pitchFamily="34" charset="0"/>
                <a:ea typeface="Verdana" panose="020B0604030504040204" pitchFamily="34" charset="0"/>
                <a:cs typeface="Verdana" panose="020B0604030504040204" pitchFamily="34" charset="0"/>
              </a:rPr>
              <a:t>± 4)</a:t>
            </a:r>
            <a:r>
              <a:rPr lang="en-US" dirty="0">
                <a:latin typeface="Calibri" panose="020F0502020204030204" pitchFamily="34" charset="0"/>
                <a:cs typeface="Calibri" panose="020F0502020204030204" pitchFamily="34" charset="0"/>
              </a:rPr>
              <a:t> </a:t>
            </a:r>
            <a:r>
              <a:rPr lang="en-US" dirty="0"/>
              <a:t>beats/minute (mean </a:t>
            </a:r>
            <a:r>
              <a:rPr lang="en-US" dirty="0">
                <a:latin typeface="Verdana" panose="020B0604030504040204" pitchFamily="34" charset="0"/>
                <a:ea typeface="Verdana" panose="020B0604030504040204" pitchFamily="34" charset="0"/>
                <a:cs typeface="Verdana" panose="020B0604030504040204" pitchFamily="34" charset="0"/>
              </a:rPr>
              <a:t>± </a:t>
            </a:r>
            <a:r>
              <a:rPr lang="en-US" dirty="0"/>
              <a:t>standard error)</a:t>
            </a:r>
          </a:p>
          <a:p>
            <a:r>
              <a:rPr lang="en-US" dirty="0"/>
              <a:t>Confidence intervals</a:t>
            </a:r>
          </a:p>
          <a:p>
            <a:pPr lvl="1"/>
            <a:r>
              <a:rPr lang="en-US" dirty="0"/>
              <a:t>95% confidence for the heart rate is [52,68] beats/minute </a:t>
            </a:r>
          </a:p>
          <a:p>
            <a:r>
              <a:rPr lang="en-US" dirty="0"/>
              <a:t>Probability distributions</a:t>
            </a:r>
          </a:p>
          <a:p>
            <a:r>
              <a:rPr lang="en-US" dirty="0"/>
              <a:t>Determining different moments </a:t>
            </a:r>
            <a:br>
              <a:rPr lang="en-US" dirty="0"/>
            </a:br>
            <a:r>
              <a:rPr lang="en-US" dirty="0"/>
              <a:t>or quantiles</a:t>
            </a:r>
          </a:p>
          <a:p>
            <a:r>
              <a:rPr lang="en-US" dirty="0"/>
              <a:t>Prediction levels over time</a:t>
            </a:r>
            <a:endParaRPr lang="en-CA" dirty="0"/>
          </a:p>
        </p:txBody>
      </p:sp>
      <p:pic>
        <p:nvPicPr>
          <p:cNvPr id="4" name="Picture 3"/>
          <p:cNvPicPr>
            <a:picLocks noChangeAspect="1"/>
          </p:cNvPicPr>
          <p:nvPr/>
        </p:nvPicPr>
        <p:blipFill>
          <a:blip r:embed="rId3"/>
          <a:stretch>
            <a:fillRect/>
          </a:stretch>
        </p:blipFill>
        <p:spPr>
          <a:xfrm>
            <a:off x="5379481" y="3758852"/>
            <a:ext cx="2782145" cy="1403449"/>
          </a:xfrm>
          <a:prstGeom prst="rect">
            <a:avLst/>
          </a:prstGeom>
        </p:spPr>
      </p:pic>
    </p:spTree>
    <p:extLst>
      <p:ext uri="{BB962C8B-B14F-4D97-AF65-F5344CB8AC3E}">
        <p14:creationId xmlns:p14="http://schemas.microsoft.com/office/powerpoint/2010/main" val="1550411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a:xfrm>
            <a:off x="488662" y="76632"/>
            <a:ext cx="7793037" cy="1462087"/>
          </a:xfrm>
        </p:spPr>
        <p:txBody>
          <a:bodyPr/>
          <a:lstStyle/>
          <a:p>
            <a:r>
              <a:rPr lang="en-US" altLang="en-US" dirty="0"/>
              <a:t>What are confidence intervals for Normal random variable?</a:t>
            </a:r>
          </a:p>
        </p:txBody>
      </p:sp>
      <p:sp>
        <p:nvSpPr>
          <p:cNvPr id="604163" name="Rectangle 3"/>
          <p:cNvSpPr>
            <a:spLocks noGrp="1" noChangeArrowheads="1"/>
          </p:cNvSpPr>
          <p:nvPr>
            <p:ph type="body" idx="1"/>
          </p:nvPr>
        </p:nvSpPr>
        <p:spPr>
          <a:xfrm>
            <a:off x="488662" y="2206625"/>
            <a:ext cx="8574087" cy="4114800"/>
          </a:xfrm>
        </p:spPr>
        <p:txBody>
          <a:bodyPr/>
          <a:lstStyle/>
          <a:p>
            <a:pPr>
              <a:spcBef>
                <a:spcPct val="0"/>
              </a:spcBef>
              <a:buClrTx/>
              <a:buSzTx/>
              <a:buFontTx/>
              <a:buNone/>
            </a:pPr>
            <a:endParaRPr lang="en-US" altLang="en-US" sz="2800" i="1" dirty="0">
              <a:cs typeface="Times New Roman" panose="02020603050405020304" pitchFamily="18" charset="0"/>
            </a:endParaRPr>
          </a:p>
          <a:p>
            <a:pPr>
              <a:spcBef>
                <a:spcPct val="0"/>
              </a:spcBef>
              <a:buClrTx/>
              <a:buSzTx/>
              <a:buFontTx/>
              <a:buNone/>
            </a:pPr>
            <a:r>
              <a:rPr lang="en-US" altLang="en-US" sz="2400" b="1" i="1" dirty="0">
                <a:cs typeface="Times New Roman" panose="02020603050405020304" pitchFamily="18" charset="0"/>
              </a:rPr>
              <a:t>point estimate </a:t>
            </a:r>
            <a:r>
              <a:rPr lang="en-US" altLang="en-US" sz="2400" b="1" i="1" dirty="0">
                <a:cs typeface="Times New Roman" panose="02020603050405020304" pitchFamily="18" charset="0"/>
                <a:sym typeface="Symbol" panose="05050102010706020507" pitchFamily="18" charset="2"/>
              </a:rPr>
              <a:t></a:t>
            </a:r>
            <a:r>
              <a:rPr lang="en-US" altLang="en-US" sz="2400" b="1" i="1" dirty="0">
                <a:cs typeface="Times New Roman" panose="02020603050405020304" pitchFamily="18" charset="0"/>
              </a:rPr>
              <a:t>  </a:t>
            </a:r>
            <a:r>
              <a:rPr lang="en-US" altLang="en-US" sz="2400" b="1" i="1" dirty="0">
                <a:cs typeface="Times New Roman" panose="02020603050405020304" pitchFamily="18" charset="0"/>
                <a:sym typeface="Symbol" panose="05050102010706020507" pitchFamily="18" charset="2"/>
              </a:rPr>
              <a:t>(measure of how confident we want to be) </a:t>
            </a:r>
            <a:r>
              <a:rPr lang="en-US" altLang="en-US" sz="2400" b="1" i="1" dirty="0">
                <a:cs typeface="Times New Roman" panose="02020603050405020304" pitchFamily="18" charset="0"/>
              </a:rPr>
              <a:t> (standard error)</a:t>
            </a:r>
            <a:endParaRPr lang="en-US" altLang="en-US" sz="2400" b="1" dirty="0">
              <a:cs typeface="Times New Roman" panose="02020603050405020304" pitchFamily="18" charset="0"/>
              <a:sym typeface="Symbol" panose="05050102010706020507" pitchFamily="18" charset="2"/>
            </a:endParaRPr>
          </a:p>
          <a:p>
            <a:pPr eaLnBrk="0" hangingPunct="0">
              <a:spcBef>
                <a:spcPct val="0"/>
              </a:spcBef>
              <a:buClrTx/>
              <a:buSzTx/>
              <a:buFontTx/>
              <a:buNone/>
            </a:pPr>
            <a:endParaRPr lang="en-US" altLang="en-US" sz="2800" b="1" i="1" dirty="0">
              <a:cs typeface="Times New Roman" panose="02020603050405020304" pitchFamily="18" charset="0"/>
              <a:sym typeface="Symbol" panose="05050102010706020507" pitchFamily="18" charset="2"/>
            </a:endParaRPr>
          </a:p>
          <a:p>
            <a:endParaRPr lang="en-US" altLang="en-US" dirty="0">
              <a:cs typeface="Times New Roman" panose="02020603050405020304" pitchFamily="18" charset="0"/>
            </a:endParaRPr>
          </a:p>
        </p:txBody>
      </p:sp>
      <p:grpSp>
        <p:nvGrpSpPr>
          <p:cNvPr id="604164" name="Group 4"/>
          <p:cNvGrpSpPr>
            <a:grpSpLocks/>
          </p:cNvGrpSpPr>
          <p:nvPr/>
        </p:nvGrpSpPr>
        <p:grpSpPr bwMode="auto">
          <a:xfrm>
            <a:off x="1350963" y="1716233"/>
            <a:ext cx="5181600" cy="992188"/>
            <a:chOff x="768" y="1104"/>
            <a:chExt cx="3264" cy="625"/>
          </a:xfrm>
        </p:grpSpPr>
        <p:sp>
          <p:nvSpPr>
            <p:cNvPr id="604165" name="Text Box 5"/>
            <p:cNvSpPr txBox="1">
              <a:spLocks noChangeArrowheads="1"/>
            </p:cNvSpPr>
            <p:nvPr/>
          </p:nvSpPr>
          <p:spPr bwMode="auto">
            <a:xfrm>
              <a:off x="1104" y="1104"/>
              <a:ext cx="2928" cy="404"/>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The value of the statistic in the data sample (</a:t>
              </a:r>
              <a:r>
                <a:rPr lang="en-US" altLang="en-US" dirty="0" err="1"/>
                <a:t>eg</a:t>
              </a:r>
              <a:r>
                <a:rPr lang="en-US" altLang="en-US" dirty="0"/>
                <a:t>., mean, median, etc.)</a:t>
              </a:r>
            </a:p>
          </p:txBody>
        </p:sp>
        <p:sp>
          <p:nvSpPr>
            <p:cNvPr id="604166" name="Line 6"/>
            <p:cNvSpPr>
              <a:spLocks noChangeShapeType="1"/>
            </p:cNvSpPr>
            <p:nvPr/>
          </p:nvSpPr>
          <p:spPr bwMode="auto">
            <a:xfrm flipH="1">
              <a:off x="768" y="1344"/>
              <a:ext cx="336" cy="38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grpSp>
        <p:nvGrpSpPr>
          <p:cNvPr id="604167" name="Group 7"/>
          <p:cNvGrpSpPr>
            <a:grpSpLocks/>
          </p:cNvGrpSpPr>
          <p:nvPr/>
        </p:nvGrpSpPr>
        <p:grpSpPr bwMode="auto">
          <a:xfrm>
            <a:off x="323851" y="3313113"/>
            <a:ext cx="4648200" cy="1247776"/>
            <a:chOff x="85" y="1849"/>
            <a:chExt cx="2928" cy="786"/>
          </a:xfrm>
        </p:grpSpPr>
        <p:sp>
          <p:nvSpPr>
            <p:cNvPr id="604168" name="Text Box 8"/>
            <p:cNvSpPr txBox="1">
              <a:spLocks noChangeArrowheads="1"/>
            </p:cNvSpPr>
            <p:nvPr/>
          </p:nvSpPr>
          <p:spPr bwMode="auto">
            <a:xfrm>
              <a:off x="85" y="2228"/>
              <a:ext cx="2928" cy="40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From a Z table or a T table, depending on the sampling distribution of the statistic.</a:t>
              </a:r>
            </a:p>
          </p:txBody>
        </p:sp>
        <p:sp>
          <p:nvSpPr>
            <p:cNvPr id="604169" name="Line 9"/>
            <p:cNvSpPr>
              <a:spLocks noChangeShapeType="1"/>
            </p:cNvSpPr>
            <p:nvPr/>
          </p:nvSpPr>
          <p:spPr bwMode="auto">
            <a:xfrm flipV="1">
              <a:off x="805" y="1849"/>
              <a:ext cx="288"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grpSp>
        <p:nvGrpSpPr>
          <p:cNvPr id="604170" name="Group 10"/>
          <p:cNvGrpSpPr>
            <a:grpSpLocks/>
          </p:cNvGrpSpPr>
          <p:nvPr/>
        </p:nvGrpSpPr>
        <p:grpSpPr bwMode="auto">
          <a:xfrm>
            <a:off x="3347864" y="3356992"/>
            <a:ext cx="4648200" cy="2195513"/>
            <a:chOff x="2208" y="2064"/>
            <a:chExt cx="2928" cy="1383"/>
          </a:xfrm>
        </p:grpSpPr>
        <p:sp>
          <p:nvSpPr>
            <p:cNvPr id="604171" name="Text Box 11"/>
            <p:cNvSpPr txBox="1">
              <a:spLocks noChangeArrowheads="1"/>
            </p:cNvSpPr>
            <p:nvPr/>
          </p:nvSpPr>
          <p:spPr bwMode="auto">
            <a:xfrm>
              <a:off x="2208" y="3216"/>
              <a:ext cx="2928" cy="231"/>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Standard error of the statistic.</a:t>
              </a:r>
            </a:p>
          </p:txBody>
        </p:sp>
        <p:sp>
          <p:nvSpPr>
            <p:cNvPr id="604172" name="Line 12"/>
            <p:cNvSpPr>
              <a:spLocks noChangeShapeType="1"/>
            </p:cNvSpPr>
            <p:nvPr/>
          </p:nvSpPr>
          <p:spPr bwMode="auto">
            <a:xfrm flipH="1" flipV="1">
              <a:off x="3648" y="2064"/>
              <a:ext cx="528" cy="1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spTree>
    <p:extLst>
      <p:ext uri="{BB962C8B-B14F-4D97-AF65-F5344CB8AC3E}">
        <p14:creationId xmlns:p14="http://schemas.microsoft.com/office/powerpoint/2010/main" val="1325693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interpret confidence intervals?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2434" y="2125266"/>
                <a:ext cx="4615652" cy="3292887"/>
              </a:xfrm>
            </p:spPr>
            <p:txBody>
              <a:bodyPr>
                <a:normAutofit fontScale="92500"/>
              </a:bodyPr>
              <a:lstStyle/>
              <a:p>
                <a:r>
                  <a:rPr lang="en-US" dirty="0"/>
                  <a:t>95% confidence interval means:</a:t>
                </a:r>
              </a:p>
              <a:p>
                <a:endParaRPr lang="en-US" dirty="0"/>
              </a:p>
              <a:p>
                <a:pPr marL="0" indent="0" algn="ctr">
                  <a:buNone/>
                </a:pPr>
                <a:r>
                  <a:rPr lang="en-US" dirty="0"/>
                  <a:t>95% of similarly constructed confidence intervals will contain the true mean</a:t>
                </a:r>
              </a:p>
              <a:p>
                <a:pPr marL="0" indent="0" algn="ctr">
                  <a:buNone/>
                </a:pPr>
                <a:endParaRPr lang="en-US" dirty="0"/>
              </a:p>
              <a:p>
                <a:pPr marL="0" indent="0" algn="ctr">
                  <a:buNone/>
                </a:pPr>
                <a:endParaRPr lang="en-US" dirty="0"/>
              </a:p>
              <a:p>
                <a:pPr marL="0" indent="0" algn="ctr">
                  <a:buNone/>
                </a:pPr>
                <a:r>
                  <a:rPr lang="en-US" strike="sngStrike" dirty="0"/>
                  <a:t>The probability that the true mean lies between </a:t>
                </a:r>
                <a14:m>
                  <m:oMath xmlns:m="http://schemas.openxmlformats.org/officeDocument/2006/math">
                    <m:sSub>
                      <m:sSubPr>
                        <m:ctrlPr>
                          <a:rPr lang="en-US" i="1" strike="sngStrike">
                            <a:latin typeface="Cambria Math" panose="02040503050406030204" pitchFamily="18" charset="0"/>
                          </a:rPr>
                        </m:ctrlPr>
                      </m:sSubPr>
                      <m:e>
                        <m:r>
                          <a:rPr lang="en-US" i="1" strike="sngStrike">
                            <a:latin typeface="Cambria Math" panose="02040503050406030204" pitchFamily="18" charset="0"/>
                          </a:rPr>
                          <m:t>𝑞</m:t>
                        </m:r>
                      </m:e>
                      <m:sub>
                        <m:r>
                          <a:rPr lang="en-US" i="1" strike="sngStrike">
                            <a:latin typeface="Cambria Math" panose="02040503050406030204" pitchFamily="18" charset="0"/>
                          </a:rPr>
                          <m:t>𝐿</m:t>
                        </m:r>
                      </m:sub>
                    </m:sSub>
                  </m:oMath>
                </a14:m>
                <a:r>
                  <a:rPr lang="en-CA" strike="sngStrike" dirty="0"/>
                  <a:t>(</a:t>
                </a:r>
                <a14:m>
                  <m:oMath xmlns:m="http://schemas.openxmlformats.org/officeDocument/2006/math">
                    <m:r>
                      <a:rPr lang="en-US" i="1" strike="sngStrike">
                        <a:latin typeface="Cambria Math" panose="02040503050406030204" pitchFamily="18" charset="0"/>
                      </a:rPr>
                      <m:t>𝑥</m:t>
                    </m:r>
                  </m:oMath>
                </a14:m>
                <a:r>
                  <a:rPr lang="en-CA" strike="sngStrike" dirty="0"/>
                  <a:t>) and </a:t>
                </a:r>
                <a14:m>
                  <m:oMath xmlns:m="http://schemas.openxmlformats.org/officeDocument/2006/math">
                    <m:sSub>
                      <m:sSubPr>
                        <m:ctrlPr>
                          <a:rPr lang="en-CA" i="1" strike="sngStrike">
                            <a:latin typeface="Cambria Math" panose="02040503050406030204" pitchFamily="18" charset="0"/>
                          </a:rPr>
                        </m:ctrlPr>
                      </m:sSubPr>
                      <m:e>
                        <m:r>
                          <a:rPr lang="en-US" i="1" strike="sngStrike">
                            <a:latin typeface="Cambria Math" panose="02040503050406030204" pitchFamily="18" charset="0"/>
                          </a:rPr>
                          <m:t>𝑞</m:t>
                        </m:r>
                      </m:e>
                      <m:sub>
                        <m:r>
                          <a:rPr lang="en-US" i="1" strike="sngStrike">
                            <a:latin typeface="Cambria Math" panose="02040503050406030204" pitchFamily="18" charset="0"/>
                          </a:rPr>
                          <m:t>𝑅</m:t>
                        </m:r>
                      </m:sub>
                    </m:sSub>
                  </m:oMath>
                </a14:m>
                <a:r>
                  <a:rPr lang="en-CA" strike="sngStrike" dirty="0"/>
                  <a:t>(</a:t>
                </a:r>
                <a14:m>
                  <m:oMath xmlns:m="http://schemas.openxmlformats.org/officeDocument/2006/math">
                    <m:r>
                      <a:rPr lang="en-US" i="1" strike="sngStrike">
                        <a:latin typeface="Cambria Math" panose="02040503050406030204" pitchFamily="18" charset="0"/>
                      </a:rPr>
                      <m:t>𝑥</m:t>
                    </m:r>
                  </m:oMath>
                </a14:m>
                <a:r>
                  <a:rPr lang="en-CA" strike="sngStrike" dirty="0"/>
                  <a:t>) </a:t>
                </a:r>
                <a:r>
                  <a:rPr lang="en-US" strike="sngStrike" dirty="0"/>
                  <a:t>is 95%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2434" y="2125266"/>
                <a:ext cx="4615652" cy="3292887"/>
              </a:xfrm>
              <a:blipFill>
                <a:blip r:embed="rId3"/>
                <a:stretch>
                  <a:fillRect l="-1321" t="-1111" r="-1982"/>
                </a:stretch>
              </a:blipFill>
            </p:spPr>
            <p:txBody>
              <a:bodyPr/>
              <a:lstStyle/>
              <a:p>
                <a:r>
                  <a:rPr lang="en-CA">
                    <a:noFill/>
                  </a:rPr>
                  <a:t> </a:t>
                </a:r>
              </a:p>
            </p:txBody>
          </p:sp>
        </mc:Fallback>
      </mc:AlternateContent>
      <p:pic>
        <p:nvPicPr>
          <p:cNvPr id="5" name="Picture 4"/>
          <p:cNvPicPr>
            <a:picLocks noChangeAspect="1"/>
          </p:cNvPicPr>
          <p:nvPr/>
        </p:nvPicPr>
        <p:blipFill>
          <a:blip r:embed="rId4"/>
          <a:stretch>
            <a:fillRect/>
          </a:stretch>
        </p:blipFill>
        <p:spPr>
          <a:xfrm>
            <a:off x="5411870" y="2125266"/>
            <a:ext cx="2892229" cy="2214250"/>
          </a:xfrm>
          <a:prstGeom prst="rect">
            <a:avLst/>
          </a:prstGeom>
        </p:spPr>
      </p:pic>
    </p:spTree>
    <p:extLst>
      <p:ext uri="{BB962C8B-B14F-4D97-AF65-F5344CB8AC3E}">
        <p14:creationId xmlns:p14="http://schemas.microsoft.com/office/powerpoint/2010/main" val="263146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7539697-8A32-2AD2-965C-DE58F3F8E362}"/>
                  </a:ext>
                </a:extLst>
              </p:cNvPr>
              <p:cNvSpPr>
                <a:spLocks noGrp="1"/>
              </p:cNvSpPr>
              <p:nvPr>
                <p:ph type="title"/>
              </p:nvPr>
            </p:nvSpPr>
            <p:spPr>
              <a:xfrm>
                <a:off x="628650" y="381000"/>
                <a:ext cx="8515350" cy="904875"/>
              </a:xfrm>
            </p:spPr>
            <p:txBody>
              <a:bodyPr/>
              <a:lstStyle/>
              <a:p>
                <a:r>
                  <a:rPr lang="en-CA" sz="2400" dirty="0"/>
                  <a:t>How to compute 95% confidence intervals of a sample mean with known </a:t>
                </a:r>
                <a14:m>
                  <m:oMath xmlns:m="http://schemas.openxmlformats.org/officeDocument/2006/math">
                    <m:r>
                      <a:rPr lang="en-US" sz="3200" b="0" i="1">
                        <a:latin typeface="Cambria Math" panose="02040503050406030204" pitchFamily="18" charset="0"/>
                        <a:ea typeface="SimSun" panose="02010600030101010101" pitchFamily="2" charset="-122"/>
                      </a:rPr>
                      <m:t>𝜎</m:t>
                    </m:r>
                    <m:r>
                      <a:rPr lang="en-CA" sz="3200" b="0" i="1" smtClean="0">
                        <a:latin typeface="Cambria Math" panose="02040503050406030204" pitchFamily="18" charset="0"/>
                        <a:ea typeface="SimSun" panose="02010600030101010101" pitchFamily="2" charset="-122"/>
                      </a:rPr>
                      <m:t>?</m:t>
                    </m:r>
                  </m:oMath>
                </a14:m>
                <a:endParaRPr lang="en-US" sz="2400" dirty="0"/>
              </a:p>
            </p:txBody>
          </p:sp>
        </mc:Choice>
        <mc:Fallback xmlns="">
          <p:sp>
            <p:nvSpPr>
              <p:cNvPr id="2" name="Title 1">
                <a:extLst>
                  <a:ext uri="{FF2B5EF4-FFF2-40B4-BE49-F238E27FC236}">
                    <a16:creationId xmlns:a16="http://schemas.microsoft.com/office/drawing/2014/main" id="{A7539697-8A32-2AD2-965C-DE58F3F8E362}"/>
                  </a:ext>
                </a:extLst>
              </p:cNvPr>
              <p:cNvSpPr>
                <a:spLocks noGrp="1" noRot="1" noChangeAspect="1" noMove="1" noResize="1" noEditPoints="1" noAdjustHandles="1" noChangeArrowheads="1" noChangeShapeType="1" noTextEdit="1"/>
              </p:cNvSpPr>
              <p:nvPr>
                <p:ph type="title"/>
              </p:nvPr>
            </p:nvSpPr>
            <p:spPr>
              <a:xfrm>
                <a:off x="628650" y="381000"/>
                <a:ext cx="8515350" cy="904875"/>
              </a:xfrm>
              <a:blipFill>
                <a:blip r:embed="rId3"/>
                <a:stretch>
                  <a:fillRect l="-1074" t="-8108" b="-1418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975608-4D27-BD8F-4708-E10A63C913DE}"/>
                  </a:ext>
                </a:extLst>
              </p:cNvPr>
              <p:cNvSpPr>
                <a:spLocks noGrp="1"/>
              </p:cNvSpPr>
              <p:nvPr>
                <p:ph sz="half" idx="1"/>
              </p:nvPr>
            </p:nvSpPr>
            <p:spPr>
              <a:xfrm>
                <a:off x="628650" y="1700784"/>
                <a:ext cx="4281678" cy="4776216"/>
              </a:xfrm>
            </p:spPr>
            <p:txBody>
              <a:bodyPr>
                <a:normAutofit fontScale="92500"/>
              </a:bodyPr>
              <a:lstStyle/>
              <a:p>
                <a:pPr>
                  <a:lnSpc>
                    <a:spcPct val="140000"/>
                  </a:lnSpc>
                </a:pPr>
                <a:r>
                  <a:rPr lang="en-GB" sz="1500" dirty="0">
                    <a:ea typeface="SimSun" panose="02010600030101010101" pitchFamily="2" charset="-122"/>
                  </a:rPr>
                  <a:t>Confidence intervals of the mean of a normal random variable X with a 95 % confidence level. </a:t>
                </a:r>
                <a:endParaRPr lang="en-US" sz="1500" dirty="0">
                  <a:ea typeface="SimSun" panose="02010600030101010101" pitchFamily="2" charset="-122"/>
                </a:endParaRPr>
              </a:p>
              <a:p>
                <a:pPr algn="just">
                  <a:lnSpc>
                    <a:spcPct val="140000"/>
                  </a:lnSpc>
                  <a:spcBef>
                    <a:spcPts val="0"/>
                  </a:spcBef>
                </a:pPr>
                <a:r>
                  <a:rPr lang="en-US" sz="1500" dirty="0">
                    <a:ea typeface="SimSun" panose="02010600030101010101" pitchFamily="2" charset="-122"/>
                  </a:rPr>
                  <a:t>Suppose that </a:t>
                </a:r>
                <a14:m>
                  <m:oMath xmlns:m="http://schemas.openxmlformats.org/officeDocument/2006/math">
                    <m:r>
                      <a:rPr lang="en-US" sz="1500" i="1">
                        <a:latin typeface="Cambria Math" panose="02040503050406030204" pitchFamily="18" charset="0"/>
                        <a:ea typeface="SimSun" panose="02010600030101010101" pitchFamily="2" charset="-122"/>
                      </a:rPr>
                      <m:t>𝑥</m:t>
                    </m:r>
                    <m:r>
                      <a:rPr lang="en-US" sz="1500" i="1">
                        <a:latin typeface="Cambria Math" panose="02040503050406030204" pitchFamily="18" charset="0"/>
                        <a:ea typeface="SimSun" panose="02010600030101010101" pitchFamily="2" charset="-122"/>
                      </a:rPr>
                      <m:t>={</m:t>
                    </m:r>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𝑥</m:t>
                        </m:r>
                      </m:e>
                      <m:sub>
                        <m:r>
                          <a:rPr lang="en-US" sz="1500" i="1" baseline="-25000">
                            <a:latin typeface="Cambria Math" panose="02040503050406030204" pitchFamily="18" charset="0"/>
                            <a:ea typeface="SimSun" panose="02010600030101010101" pitchFamily="2" charset="-122"/>
                          </a:rPr>
                          <m:t>1</m:t>
                        </m:r>
                      </m:sub>
                    </m:sSub>
                    <m:r>
                      <a:rPr lang="en-US" sz="1500" i="1">
                        <a:latin typeface="Cambria Math" panose="02040503050406030204" pitchFamily="18" charset="0"/>
                        <a:ea typeface="SimSun" panose="02010600030101010101" pitchFamily="2" charset="-122"/>
                      </a:rPr>
                      <m:t>,…,</m:t>
                    </m:r>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𝑥</m:t>
                        </m:r>
                      </m:e>
                      <m:sub>
                        <m:r>
                          <a:rPr lang="en-US" sz="1500" i="1" baseline="-25000">
                            <a:latin typeface="Cambria Math" panose="02040503050406030204" pitchFamily="18" charset="0"/>
                            <a:ea typeface="SimSun" panose="02010600030101010101" pitchFamily="2" charset="-122"/>
                          </a:rPr>
                          <m:t>𝑛</m:t>
                        </m:r>
                      </m:sub>
                    </m:sSub>
                    <m:r>
                      <a:rPr lang="en-US" sz="1500" i="1">
                        <a:latin typeface="Cambria Math" panose="02040503050406030204" pitchFamily="18" charset="0"/>
                        <a:ea typeface="SimSun" panose="02010600030101010101" pitchFamily="2" charset="-122"/>
                      </a:rPr>
                      <m:t>}</m:t>
                    </m:r>
                  </m:oMath>
                </a14:m>
                <a:r>
                  <a:rPr lang="en-US" sz="1500" dirty="0">
                    <a:ea typeface="SimSun" panose="02010600030101010101" pitchFamily="2" charset="-122"/>
                  </a:rPr>
                  <a:t> are samples from Normal distribution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𝑥</m:t>
                        </m:r>
                      </m:e>
                      <m:sub>
                        <m:r>
                          <a:rPr lang="en-US" sz="1500" i="1">
                            <a:latin typeface="Cambria Math" panose="02040503050406030204" pitchFamily="18" charset="0"/>
                            <a:ea typeface="SimSun" panose="02010600030101010101" pitchFamily="2" charset="-122"/>
                          </a:rPr>
                          <m:t>𝑖</m:t>
                        </m:r>
                      </m:sub>
                    </m:sSub>
                  </m:oMath>
                </a14:m>
                <a:r>
                  <a:rPr lang="en-US" sz="1500" dirty="0">
                    <a:ea typeface="SimSun" panose="02010600030101010101" pitchFamily="2" charset="-122"/>
                  </a:rPr>
                  <a:t> ~ </a:t>
                </a:r>
                <a14:m>
                  <m:oMath xmlns:m="http://schemas.openxmlformats.org/officeDocument/2006/math">
                    <m:r>
                      <a:rPr lang="en-US" sz="1500" i="1">
                        <a:latin typeface="Cambria Math" panose="02040503050406030204" pitchFamily="18" charset="0"/>
                        <a:ea typeface="SimSun" panose="02010600030101010101" pitchFamily="2" charset="-122"/>
                      </a:rPr>
                      <m:t>𝑁</m:t>
                    </m:r>
                    <m:r>
                      <a:rPr lang="en-US" sz="1500" i="1">
                        <a:latin typeface="Cambria Math" panose="02040503050406030204" pitchFamily="18" charset="0"/>
                        <a:ea typeface="SimSun" panose="02010600030101010101" pitchFamily="2" charset="-122"/>
                      </a:rPr>
                      <m:t>(µ, </m:t>
                    </m:r>
                    <m:sSup>
                      <m:sSupPr>
                        <m:ctrlPr>
                          <a:rPr lang="en-US" sz="1500" i="1">
                            <a:latin typeface="Cambria Math" panose="02040503050406030204" pitchFamily="18" charset="0"/>
                            <a:ea typeface="SimSun" panose="02010600030101010101" pitchFamily="2" charset="-122"/>
                          </a:rPr>
                        </m:ctrlPr>
                      </m:sSupPr>
                      <m:e>
                        <m:r>
                          <a:rPr lang="el-GR" sz="1500" i="1">
                            <a:latin typeface="Cambria Math" panose="02040503050406030204" pitchFamily="18" charset="0"/>
                            <a:ea typeface="SimSun" panose="02010600030101010101" pitchFamily="2" charset="-122"/>
                          </a:rPr>
                          <m:t>𝜎</m:t>
                        </m:r>
                        <m:r>
                          <m:rPr>
                            <m:nor/>
                          </m:rPr>
                          <a:rPr lang="en-US" sz="1500" i="1">
                            <a:ea typeface="SimSun" panose="02010600030101010101" pitchFamily="2" charset="-122"/>
                          </a:rPr>
                          <m:t> </m:t>
                        </m:r>
                      </m:e>
                      <m:sup>
                        <m:r>
                          <a:rPr lang="en-US" sz="1500" i="1">
                            <a:latin typeface="Cambria Math" panose="02040503050406030204" pitchFamily="18" charset="0"/>
                            <a:ea typeface="SimSun" panose="02010600030101010101" pitchFamily="2" charset="-122"/>
                          </a:rPr>
                          <m:t>2</m:t>
                        </m:r>
                      </m:sup>
                    </m:sSup>
                    <m:r>
                      <a:rPr lang="en-US" sz="1500" i="1">
                        <a:latin typeface="Cambria Math" panose="02040503050406030204" pitchFamily="18" charset="0"/>
                        <a:ea typeface="SimSun" panose="02010600030101010101" pitchFamily="2" charset="-122"/>
                      </a:rPr>
                      <m:t>).</m:t>
                    </m:r>
                  </m:oMath>
                </a14:m>
                <a:r>
                  <a:rPr lang="en-US" sz="1500" dirty="0">
                    <a:ea typeface="SimSun" panose="02010600030101010101" pitchFamily="2" charset="-122"/>
                  </a:rPr>
                  <a:t> </a:t>
                </a:r>
              </a:p>
              <a:p>
                <a:pPr algn="just">
                  <a:lnSpc>
                    <a:spcPct val="140000"/>
                  </a:lnSpc>
                  <a:spcBef>
                    <a:spcPts val="0"/>
                  </a:spcBef>
                </a:pPr>
                <a:r>
                  <a:rPr lang="en-US" sz="1500" dirty="0">
                    <a:ea typeface="SimSun" panose="02010600030101010101" pitchFamily="2" charset="-122"/>
                  </a:rPr>
                  <a:t>Empirical mean is </a:t>
                </a:r>
                <a14:m>
                  <m:oMath xmlns:m="http://schemas.openxmlformats.org/officeDocument/2006/math">
                    <m:acc>
                      <m:accPr>
                        <m:chr m:val="̅"/>
                        <m:ctrlPr>
                          <a:rPr lang="en-US" sz="1500" i="1">
                            <a:latin typeface="Cambria Math" panose="02040503050406030204" pitchFamily="18" charset="0"/>
                            <a:ea typeface="SimSun" panose="02010600030101010101" pitchFamily="2" charset="-122"/>
                          </a:rPr>
                        </m:ctrlPr>
                      </m:accPr>
                      <m:e>
                        <m:r>
                          <a:rPr lang="en-US" sz="1500" i="1">
                            <a:latin typeface="Cambria Math" panose="02040503050406030204" pitchFamily="18" charset="0"/>
                            <a:ea typeface="SimSun" panose="02010600030101010101" pitchFamily="2" charset="-122"/>
                          </a:rPr>
                          <m:t>𝑥</m:t>
                        </m:r>
                      </m:e>
                    </m:acc>
                    <m:r>
                      <a:rPr lang="en-US" sz="1500" i="1">
                        <a:latin typeface="Cambria Math" panose="02040503050406030204" pitchFamily="18" charset="0"/>
                        <a:ea typeface="SimSun" panose="02010600030101010101" pitchFamily="2" charset="-122"/>
                      </a:rPr>
                      <m:t>=</m:t>
                    </m:r>
                    <m:nary>
                      <m:naryPr>
                        <m:chr m:val="∑"/>
                        <m:ctrlPr>
                          <a:rPr lang="en-US" sz="1500" i="1">
                            <a:latin typeface="Cambria Math" panose="02040503050406030204" pitchFamily="18" charset="0"/>
                            <a:ea typeface="SimSun" panose="02010600030101010101" pitchFamily="2" charset="-122"/>
                          </a:rPr>
                        </m:ctrlPr>
                      </m:naryPr>
                      <m:sub>
                        <m:r>
                          <a:rPr lang="en-US" sz="1500" i="1">
                            <a:latin typeface="Cambria Math" panose="02040503050406030204" pitchFamily="18" charset="0"/>
                            <a:ea typeface="SimSun" panose="02010600030101010101" pitchFamily="2" charset="-122"/>
                          </a:rPr>
                          <m:t>𝑖</m:t>
                        </m:r>
                        <m:r>
                          <a:rPr lang="en-US" sz="1500" i="1">
                            <a:latin typeface="Cambria Math" panose="02040503050406030204" pitchFamily="18" charset="0"/>
                            <a:ea typeface="SimSun" panose="02010600030101010101" pitchFamily="2" charset="-122"/>
                          </a:rPr>
                          <m:t>=1</m:t>
                        </m:r>
                      </m:sub>
                      <m:sup>
                        <m:r>
                          <a:rPr lang="en-US" sz="1500" i="1">
                            <a:latin typeface="Cambria Math" panose="02040503050406030204" pitchFamily="18" charset="0"/>
                            <a:ea typeface="SimSun" panose="02010600030101010101" pitchFamily="2" charset="-122"/>
                          </a:rPr>
                          <m:t>𝑛</m:t>
                        </m:r>
                      </m:sup>
                      <m:e>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𝑥</m:t>
                            </m:r>
                          </m:e>
                          <m:sub>
                            <m:r>
                              <a:rPr lang="en-US" sz="1500" i="1">
                                <a:latin typeface="Cambria Math" panose="02040503050406030204" pitchFamily="18" charset="0"/>
                                <a:ea typeface="SimSun" panose="02010600030101010101" pitchFamily="2" charset="-122"/>
                              </a:rPr>
                              <m:t>𝑖</m:t>
                            </m:r>
                          </m:sub>
                        </m:sSub>
                        <m:r>
                          <a:rPr lang="en-CA" sz="1500" i="1">
                            <a:latin typeface="Cambria Math" panose="02040503050406030204" pitchFamily="18" charset="0"/>
                            <a:ea typeface="SimSun" panose="02010600030101010101" pitchFamily="2" charset="-122"/>
                          </a:rPr>
                          <m:t>/</m:t>
                        </m:r>
                        <m:r>
                          <a:rPr lang="en-CA" sz="1500" i="1">
                            <a:latin typeface="Cambria Math" panose="02040503050406030204" pitchFamily="18" charset="0"/>
                            <a:ea typeface="SimSun" panose="02010600030101010101" pitchFamily="2" charset="-122"/>
                          </a:rPr>
                          <m:t>𝑛</m:t>
                        </m:r>
                      </m:e>
                    </m:nary>
                  </m:oMath>
                </a14:m>
                <a:r>
                  <a:rPr lang="en-US" sz="1500" dirty="0">
                    <a:ea typeface="SimSun" panose="02010600030101010101" pitchFamily="2" charset="-122"/>
                  </a:rPr>
                  <a:t> </a:t>
                </a:r>
              </a:p>
              <a:p>
                <a:pPr algn="just">
                  <a:lnSpc>
                    <a:spcPct val="140000"/>
                  </a:lnSpc>
                  <a:spcBef>
                    <a:spcPts val="0"/>
                  </a:spcBef>
                </a:pPr>
                <a:r>
                  <a:rPr lang="en-US" sz="1500" dirty="0">
                    <a:ea typeface="SimSun" panose="02010600030101010101" pitchFamily="2" charset="-122"/>
                  </a:rPr>
                  <a:t>Standard deviation </a:t>
                </a:r>
                <a14:m>
                  <m:oMath xmlns:m="http://schemas.openxmlformats.org/officeDocument/2006/math">
                    <m:r>
                      <a:rPr lang="en-US" sz="1500" i="1">
                        <a:latin typeface="Cambria Math" panose="02040503050406030204" pitchFamily="18" charset="0"/>
                        <a:ea typeface="SimSun" panose="02010600030101010101" pitchFamily="2" charset="-122"/>
                      </a:rPr>
                      <m:t>𝜎</m:t>
                    </m:r>
                    <m:r>
                      <a:rPr lang="en-US" sz="1500" i="1">
                        <a:latin typeface="Cambria Math" panose="02040503050406030204" pitchFamily="18" charset="0"/>
                        <a:ea typeface="SimSun" panose="02010600030101010101" pitchFamily="2" charset="-122"/>
                      </a:rPr>
                      <m:t> </m:t>
                    </m:r>
                    <m:r>
                      <a:rPr lang="en-US" sz="1500" i="1">
                        <a:latin typeface="Cambria Math" panose="02040503050406030204" pitchFamily="18" charset="0"/>
                        <a:ea typeface="SimSun" panose="02010600030101010101" pitchFamily="2" charset="-122"/>
                      </a:rPr>
                      <m:t>𝑖𝑠</m:t>
                    </m:r>
                  </m:oMath>
                </a14:m>
                <a:r>
                  <a:rPr lang="en-US" sz="1500" dirty="0">
                    <a:ea typeface="SimSun" panose="02010600030101010101" pitchFamily="2" charset="-122"/>
                  </a:rPr>
                  <a:t> known and given. </a:t>
                </a:r>
              </a:p>
              <a:p>
                <a:pPr algn="just">
                  <a:lnSpc>
                    <a:spcPct val="140000"/>
                  </a:lnSpc>
                  <a:spcBef>
                    <a:spcPts val="0"/>
                  </a:spcBef>
                </a:pPr>
                <a:r>
                  <a:rPr lang="en-US" sz="1500" b="1" dirty="0">
                    <a:ea typeface="SimSun" panose="02010600030101010101" pitchFamily="2" charset="-122"/>
                  </a:rPr>
                  <a:t>To determine information about the unknown mean, we consider the sample mean </a:t>
                </a:r>
                <a14:m>
                  <m:oMath xmlns:m="http://schemas.openxmlformats.org/officeDocument/2006/math">
                    <m:acc>
                      <m:accPr>
                        <m:chr m:val="̅"/>
                        <m:ctrlPr>
                          <a:rPr lang="en-US" sz="1500" b="1" i="1">
                            <a:latin typeface="Cambria Math" panose="02040503050406030204" pitchFamily="18" charset="0"/>
                            <a:ea typeface="SimSun" panose="02010600030101010101" pitchFamily="2" charset="-122"/>
                          </a:rPr>
                        </m:ctrlPr>
                      </m:accPr>
                      <m:e>
                        <m:r>
                          <a:rPr lang="en-US" sz="1500" b="1" i="1">
                            <a:latin typeface="Cambria Math" panose="02040503050406030204" pitchFamily="18" charset="0"/>
                            <a:ea typeface="SimSun" panose="02010600030101010101" pitchFamily="2" charset="-122"/>
                          </a:rPr>
                          <m:t>𝒙</m:t>
                        </m:r>
                      </m:e>
                    </m:acc>
                  </m:oMath>
                </a14:m>
                <a:r>
                  <a:rPr lang="en-US" sz="1500" b="1" dirty="0">
                    <a:ea typeface="SimSun" panose="02010600030101010101" pitchFamily="2" charset="-122"/>
                  </a:rPr>
                  <a:t>. </a:t>
                </a:r>
              </a:p>
              <a:p>
                <a:pPr algn="just">
                  <a:lnSpc>
                    <a:spcPct val="140000"/>
                  </a:lnSpc>
                  <a:spcBef>
                    <a:spcPts val="0"/>
                  </a:spcBef>
                </a:pPr>
                <a:r>
                  <a:rPr lang="en-US" sz="1500" dirty="0">
                    <a:ea typeface="SimSun" panose="02010600030101010101" pitchFamily="2" charset="-122"/>
                  </a:rPr>
                  <a:t>95 % of the area of a normal distribution lies within two standard deviations of the mean:</a:t>
                </a:r>
              </a:p>
              <a:p>
                <a:pPr marL="0" indent="0" algn="just">
                  <a:lnSpc>
                    <a:spcPct val="140000"/>
                  </a:lnSpc>
                  <a:spcBef>
                    <a:spcPts val="900"/>
                  </a:spcBef>
                  <a:spcAft>
                    <a:spcPts val="900"/>
                  </a:spcAft>
                  <a:buNone/>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ea typeface="SimSun" panose="02010600030101010101" pitchFamily="2" charset="-122"/>
                        </a:rPr>
                        <m:t>𝑃</m:t>
                      </m:r>
                      <m:r>
                        <a:rPr lang="en-US" sz="1500" i="1">
                          <a:latin typeface="Cambria Math" panose="02040503050406030204" pitchFamily="18" charset="0"/>
                          <a:ea typeface="SimSun" panose="02010600030101010101" pitchFamily="2" charset="-122"/>
                        </a:rPr>
                        <m:t>(</m:t>
                      </m:r>
                      <m:limUpp>
                        <m:limUppPr>
                          <m:ctrlPr>
                            <a:rPr lang="en-US" sz="1500" i="1">
                              <a:latin typeface="Cambria Math" panose="02040503050406030204" pitchFamily="18" charset="0"/>
                              <a:ea typeface="SimSun" panose="02010600030101010101" pitchFamily="2" charset="-122"/>
                            </a:rPr>
                          </m:ctrlPr>
                        </m:limUppPr>
                        <m:e>
                          <m:r>
                            <a:rPr lang="en-US" sz="1500" i="1">
                              <a:latin typeface="Cambria Math" panose="02040503050406030204" pitchFamily="18" charset="0"/>
                              <a:ea typeface="SimSun" panose="02010600030101010101" pitchFamily="2" charset="-122"/>
                            </a:rPr>
                            <m:t>𝑥</m:t>
                          </m:r>
                        </m:e>
                        <m:lim>
                          <m:r>
                            <a:rPr lang="en-US" sz="1500" i="1">
                              <a:latin typeface="Cambria Math" panose="02040503050406030204" pitchFamily="18" charset="0"/>
                              <a:ea typeface="SimSun" panose="02010600030101010101" pitchFamily="2" charset="-122"/>
                            </a:rPr>
                            <m:t>_</m:t>
                          </m:r>
                        </m:lim>
                      </m:limUpp>
                      <m:r>
                        <a:rPr lang="en-US" sz="1500" i="1">
                          <a:latin typeface="Cambria Math" panose="02040503050406030204" pitchFamily="18" charset="0"/>
                          <a:ea typeface="SimSun" panose="02010600030101010101" pitchFamily="2" charset="-122"/>
                        </a:rPr>
                        <m:t>−2</m:t>
                      </m:r>
                      <m:f>
                        <m:fPr>
                          <m:ctrlPr>
                            <a:rPr lang="en-US" sz="1500" i="1">
                              <a:latin typeface="Cambria Math" panose="02040503050406030204" pitchFamily="18" charset="0"/>
                              <a:ea typeface="SimSun" panose="02010600030101010101" pitchFamily="2" charset="-122"/>
                            </a:rPr>
                          </m:ctrlPr>
                        </m:fPr>
                        <m:num>
                          <m:r>
                            <a:rPr lang="en-US" sz="1500" i="1">
                              <a:latin typeface="Cambria Math" panose="02040503050406030204" pitchFamily="18" charset="0"/>
                              <a:ea typeface="SimSun" panose="02010600030101010101" pitchFamily="2" charset="-122"/>
                            </a:rPr>
                            <m:t>𝜎</m:t>
                          </m:r>
                        </m:num>
                        <m:den>
                          <m:rad>
                            <m:radPr>
                              <m:degHide m:val="on"/>
                              <m:ctrlPr>
                                <a:rPr lang="en-US" sz="1500" i="1">
                                  <a:latin typeface="Cambria Math" panose="02040503050406030204" pitchFamily="18" charset="0"/>
                                  <a:ea typeface="SimSun" panose="02010600030101010101" pitchFamily="2" charset="-122"/>
                                </a:rPr>
                              </m:ctrlPr>
                            </m:radPr>
                            <m:deg/>
                            <m:e>
                              <m:r>
                                <a:rPr lang="en-US" sz="1500" i="1">
                                  <a:latin typeface="Cambria Math" panose="02040503050406030204" pitchFamily="18" charset="0"/>
                                  <a:ea typeface="SimSun" panose="02010600030101010101" pitchFamily="2" charset="-122"/>
                                </a:rPr>
                                <m:t>𝑛</m:t>
                              </m:r>
                            </m:e>
                          </m:rad>
                        </m:den>
                      </m:f>
                      <m:r>
                        <a:rPr lang="en-US" sz="1500" i="1">
                          <a:latin typeface="Cambria Math" panose="02040503050406030204" pitchFamily="18" charset="0"/>
                          <a:ea typeface="SimSun" panose="02010600030101010101" pitchFamily="2" charset="-122"/>
                        </a:rPr>
                        <m:t>&lt;</m:t>
                      </m:r>
                      <m:r>
                        <a:rPr lang="en-US" sz="1500" i="1">
                          <a:latin typeface="Cambria Math" panose="02040503050406030204" pitchFamily="18" charset="0"/>
                          <a:ea typeface="SimSun" panose="02010600030101010101" pitchFamily="2" charset="-122"/>
                        </a:rPr>
                        <m:t>𝜇</m:t>
                      </m:r>
                      <m:r>
                        <a:rPr lang="en-US" sz="1500" i="1">
                          <a:latin typeface="Cambria Math" panose="02040503050406030204" pitchFamily="18" charset="0"/>
                          <a:ea typeface="SimSun" panose="02010600030101010101" pitchFamily="2" charset="-122"/>
                        </a:rPr>
                        <m:t>&lt;</m:t>
                      </m:r>
                      <m:limUpp>
                        <m:limUppPr>
                          <m:ctrlPr>
                            <a:rPr lang="en-US" sz="1500" i="1">
                              <a:latin typeface="Cambria Math" panose="02040503050406030204" pitchFamily="18" charset="0"/>
                              <a:ea typeface="SimSun" panose="02010600030101010101" pitchFamily="2" charset="-122"/>
                            </a:rPr>
                          </m:ctrlPr>
                        </m:limUppPr>
                        <m:e>
                          <m:r>
                            <a:rPr lang="en-US" sz="1500" i="1">
                              <a:latin typeface="Cambria Math" panose="02040503050406030204" pitchFamily="18" charset="0"/>
                              <a:ea typeface="SimSun" panose="02010600030101010101" pitchFamily="2" charset="-122"/>
                            </a:rPr>
                            <m:t>𝑥</m:t>
                          </m:r>
                        </m:e>
                        <m:lim>
                          <m:r>
                            <a:rPr lang="en-US" sz="1500" i="1">
                              <a:latin typeface="Cambria Math" panose="02040503050406030204" pitchFamily="18" charset="0"/>
                              <a:ea typeface="SimSun" panose="02010600030101010101" pitchFamily="2" charset="-122"/>
                            </a:rPr>
                            <m:t>_</m:t>
                          </m:r>
                        </m:lim>
                      </m:limUpp>
                      <m:r>
                        <a:rPr lang="en-US" sz="1500" i="1">
                          <a:latin typeface="Cambria Math" panose="02040503050406030204" pitchFamily="18" charset="0"/>
                          <a:ea typeface="SimSun" panose="02010600030101010101" pitchFamily="2" charset="-122"/>
                        </a:rPr>
                        <m:t>+2</m:t>
                      </m:r>
                      <m:f>
                        <m:fPr>
                          <m:ctrlPr>
                            <a:rPr lang="en-US" sz="1500" i="1">
                              <a:latin typeface="Cambria Math" panose="02040503050406030204" pitchFamily="18" charset="0"/>
                              <a:ea typeface="SimSun" panose="02010600030101010101" pitchFamily="2" charset="-122"/>
                            </a:rPr>
                          </m:ctrlPr>
                        </m:fPr>
                        <m:num>
                          <m:r>
                            <a:rPr lang="en-US" sz="1500" i="1">
                              <a:latin typeface="Cambria Math" panose="02040503050406030204" pitchFamily="18" charset="0"/>
                              <a:ea typeface="SimSun" panose="02010600030101010101" pitchFamily="2" charset="-122"/>
                            </a:rPr>
                            <m:t>𝜎</m:t>
                          </m:r>
                        </m:num>
                        <m:den>
                          <m:rad>
                            <m:radPr>
                              <m:degHide m:val="on"/>
                              <m:ctrlPr>
                                <a:rPr lang="en-US" sz="1500" i="1">
                                  <a:latin typeface="Cambria Math" panose="02040503050406030204" pitchFamily="18" charset="0"/>
                                  <a:ea typeface="SimSun" panose="02010600030101010101" pitchFamily="2" charset="-122"/>
                                </a:rPr>
                              </m:ctrlPr>
                            </m:radPr>
                            <m:deg/>
                            <m:e>
                              <m:r>
                                <a:rPr lang="en-US" sz="1500" i="1">
                                  <a:latin typeface="Cambria Math" panose="02040503050406030204" pitchFamily="18" charset="0"/>
                                  <a:ea typeface="SimSun" panose="02010600030101010101" pitchFamily="2" charset="-122"/>
                                </a:rPr>
                                <m:t>𝑛</m:t>
                              </m:r>
                            </m:e>
                          </m:rad>
                        </m:den>
                      </m:f>
                      <m:r>
                        <a:rPr lang="en-US" sz="1500" i="1">
                          <a:latin typeface="Cambria Math" panose="02040503050406030204" pitchFamily="18" charset="0"/>
                          <a:ea typeface="SimSun" panose="02010600030101010101" pitchFamily="2" charset="-122"/>
                        </a:rPr>
                        <m:t>)≈.95</m:t>
                      </m:r>
                    </m:oMath>
                  </m:oMathPara>
                </a14:m>
                <a:endParaRPr lang="en-US" sz="1500" dirty="0">
                  <a:ea typeface="SimSun" panose="02010600030101010101" pitchFamily="2" charset="-122"/>
                </a:endParaRPr>
              </a:p>
              <a:p>
                <a:endParaRPr lang="en-US" sz="900" dirty="0"/>
              </a:p>
            </p:txBody>
          </p:sp>
        </mc:Choice>
        <mc:Fallback xmlns="">
          <p:sp>
            <p:nvSpPr>
              <p:cNvPr id="3" name="Content Placeholder 2">
                <a:extLst>
                  <a:ext uri="{FF2B5EF4-FFF2-40B4-BE49-F238E27FC236}">
                    <a16:creationId xmlns:a16="http://schemas.microsoft.com/office/drawing/2014/main" id="{95975608-4D27-BD8F-4708-E10A63C913DE}"/>
                  </a:ext>
                </a:extLst>
              </p:cNvPr>
              <p:cNvSpPr>
                <a:spLocks noGrp="1" noRot="1" noChangeAspect="1" noMove="1" noResize="1" noEditPoints="1" noAdjustHandles="1" noChangeArrowheads="1" noChangeShapeType="1" noTextEdit="1"/>
              </p:cNvSpPr>
              <p:nvPr>
                <p:ph sz="half" idx="1"/>
              </p:nvPr>
            </p:nvSpPr>
            <p:spPr>
              <a:xfrm>
                <a:off x="628650" y="1700784"/>
                <a:ext cx="4281678" cy="4776216"/>
              </a:xfrm>
              <a:blipFill>
                <a:blip r:embed="rId4"/>
                <a:stretch>
                  <a:fillRect l="-427" r="-284"/>
                </a:stretch>
              </a:blipFill>
            </p:spPr>
            <p:txBody>
              <a:bodyPr/>
              <a:lstStyle/>
              <a:p>
                <a:r>
                  <a:rPr lang="en-CA">
                    <a:noFill/>
                  </a:rPr>
                  <a:t> </a:t>
                </a:r>
              </a:p>
            </p:txBody>
          </p:sp>
        </mc:Fallback>
      </mc:AlternateContent>
      <p:pic>
        <p:nvPicPr>
          <p:cNvPr id="7" name="Content Placeholder 6" descr="https://upload.wikimedia.org/wikipedia/commons/thumb/a/a9/Empirical_Rule.PNG/350px-Empirical_Rule.PNG">
            <a:extLst>
              <a:ext uri="{FF2B5EF4-FFF2-40B4-BE49-F238E27FC236}">
                <a16:creationId xmlns:a16="http://schemas.microsoft.com/office/drawing/2014/main" id="{FC9EB1D5-5091-EF0D-F894-58310D7057FF}"/>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5352257" y="1700784"/>
            <a:ext cx="3334215" cy="24196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AD2B43D-C7CA-14C3-3F2C-A6CCA5E07DD1}"/>
                  </a:ext>
                </a:extLst>
              </p:cNvPr>
              <p:cNvSpPr txBox="1"/>
              <p:nvPr/>
            </p:nvSpPr>
            <p:spPr>
              <a:xfrm>
                <a:off x="5289177" y="4372386"/>
                <a:ext cx="3334215" cy="1569660"/>
              </a:xfrm>
              <a:prstGeom prst="rect">
                <a:avLst/>
              </a:prstGeom>
              <a:noFill/>
            </p:spPr>
            <p:txBody>
              <a:bodyPr wrap="square">
                <a:spAutoFit/>
              </a:bodyPr>
              <a:lstStyle/>
              <a:p>
                <a:pPr marL="342900" indent="-342900">
                  <a:buFont typeface="Arial" panose="020B0604020202020204" pitchFamily="34" charset="0"/>
                  <a:buChar char="•"/>
                </a:pPr>
                <a:r>
                  <a:rPr lang="en-GB" sz="1600" dirty="0">
                    <a:latin typeface="Vedrana"/>
                    <a:ea typeface="SimSun" panose="02010600030101010101" pitchFamily="2" charset="-122"/>
                  </a:rPr>
                  <a:t>The random interval is termed as an </a:t>
                </a:r>
                <a:r>
                  <a:rPr lang="en-GB" sz="1600" b="1" dirty="0">
                    <a:latin typeface="Vedrana"/>
                    <a:ea typeface="SimSun" panose="02010600030101010101" pitchFamily="2" charset="-122"/>
                  </a:rPr>
                  <a:t>interval estimator</a:t>
                </a:r>
                <a:r>
                  <a:rPr lang="en-GB" sz="1600" dirty="0">
                    <a:latin typeface="Vedrana"/>
                    <a:ea typeface="SimSun" panose="02010600030101010101" pitchFamily="2" charset="-122"/>
                  </a:rPr>
                  <a:t>. </a:t>
                </a:r>
              </a:p>
              <a:p>
                <a:pPr marL="342900" indent="-342900">
                  <a:buFont typeface="Arial" panose="020B0604020202020204" pitchFamily="34" charset="0"/>
                  <a:buChar char="•"/>
                </a:pPr>
                <a:r>
                  <a:rPr lang="en-GB" sz="1600" dirty="0">
                    <a:latin typeface="Vedrana"/>
                    <a:ea typeface="SimSun" panose="02010600030101010101" pitchFamily="2" charset="-122"/>
                  </a:rPr>
                  <a:t>The interval estimator, in combination with a </a:t>
                </a:r>
                <a:r>
                  <a:rPr lang="en-GB" sz="1600" b="1" dirty="0">
                    <a:latin typeface="Vedrana"/>
                    <a:ea typeface="SimSun" panose="02010600030101010101" pitchFamily="2" charset="-122"/>
                  </a:rPr>
                  <a:t>confidence coefficient</a:t>
                </a:r>
                <a:r>
                  <a:rPr lang="en-GB" sz="1600" dirty="0">
                    <a:latin typeface="Vedrana"/>
                    <a:ea typeface="SimSun" panose="02010600030101010101" pitchFamily="2" charset="-122"/>
                  </a:rPr>
                  <a:t> 1-</a:t>
                </a:r>
                <a14:m>
                  <m:oMath xmlns:m="http://schemas.openxmlformats.org/officeDocument/2006/math">
                    <m:r>
                      <a:rPr lang="en-GB" sz="1600" i="1">
                        <a:latin typeface="Cambria Math" panose="02040503050406030204" pitchFamily="18" charset="0"/>
                        <a:ea typeface="SimSun" panose="02010600030101010101" pitchFamily="2" charset="-122"/>
                        <a:cs typeface="Times New Roman" panose="02020603050405020304" pitchFamily="18" charset="0"/>
                      </a:rPr>
                      <m:t>𝛼</m:t>
                    </m:r>
                  </m:oMath>
                </a14:m>
                <a:r>
                  <a:rPr lang="en-GB" sz="1600" dirty="0">
                    <a:latin typeface="Vedrana"/>
                    <a:ea typeface="SimSun" panose="02010600030101010101" pitchFamily="2" charset="-122"/>
                  </a:rPr>
                  <a:t> is a </a:t>
                </a:r>
                <a:r>
                  <a:rPr lang="en-GB" sz="1600" b="1" dirty="0">
                    <a:latin typeface="Vedrana"/>
                    <a:ea typeface="SimSun" panose="02010600030101010101" pitchFamily="2" charset="-122"/>
                  </a:rPr>
                  <a:t>confidence interval</a:t>
                </a:r>
                <a:r>
                  <a:rPr lang="en-GB" sz="1600" dirty="0">
                    <a:latin typeface="Vedrana"/>
                    <a:ea typeface="SimSun" panose="02010600030101010101" pitchFamily="2" charset="-122"/>
                  </a:rPr>
                  <a:t>. </a:t>
                </a:r>
              </a:p>
            </p:txBody>
          </p:sp>
        </mc:Choice>
        <mc:Fallback xmlns="">
          <p:sp>
            <p:nvSpPr>
              <p:cNvPr id="10" name="TextBox 9">
                <a:extLst>
                  <a:ext uri="{FF2B5EF4-FFF2-40B4-BE49-F238E27FC236}">
                    <a16:creationId xmlns:a16="http://schemas.microsoft.com/office/drawing/2014/main" id="{4AD2B43D-C7CA-14C3-3F2C-A6CCA5E07DD1}"/>
                  </a:ext>
                </a:extLst>
              </p:cNvPr>
              <p:cNvSpPr txBox="1">
                <a:spLocks noRot="1" noChangeAspect="1" noMove="1" noResize="1" noEditPoints="1" noAdjustHandles="1" noChangeArrowheads="1" noChangeShapeType="1" noTextEdit="1"/>
              </p:cNvSpPr>
              <p:nvPr/>
            </p:nvSpPr>
            <p:spPr>
              <a:xfrm>
                <a:off x="5289177" y="4372386"/>
                <a:ext cx="3334215" cy="1569660"/>
              </a:xfrm>
              <a:prstGeom prst="rect">
                <a:avLst/>
              </a:prstGeom>
              <a:blipFill>
                <a:blip r:embed="rId6"/>
                <a:stretch>
                  <a:fillRect l="-731" t="-1163" b="-3876"/>
                </a:stretch>
              </a:blipFill>
            </p:spPr>
            <p:txBody>
              <a:bodyPr/>
              <a:lstStyle/>
              <a:p>
                <a:r>
                  <a:rPr lang="en-CA">
                    <a:noFill/>
                  </a:rPr>
                  <a:t> </a:t>
                </a:r>
              </a:p>
            </p:txBody>
          </p:sp>
        </mc:Fallback>
      </mc:AlternateContent>
    </p:spTree>
    <p:extLst>
      <p:ext uri="{BB962C8B-B14F-4D97-AF65-F5344CB8AC3E}">
        <p14:creationId xmlns:p14="http://schemas.microsoft.com/office/powerpoint/2010/main" val="2572660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748D-3682-5795-EF42-693224DB3968}"/>
              </a:ext>
            </a:extLst>
          </p:cNvPr>
          <p:cNvSpPr>
            <a:spLocks noGrp="1"/>
          </p:cNvSpPr>
          <p:nvPr>
            <p:ph type="title"/>
          </p:nvPr>
        </p:nvSpPr>
        <p:spPr>
          <a:xfrm>
            <a:off x="685799" y="381000"/>
            <a:ext cx="7176247" cy="914400"/>
          </a:xfrm>
        </p:spPr>
        <p:txBody>
          <a:bodyPr/>
          <a:lstStyle/>
          <a:p>
            <a:r>
              <a:rPr lang="en-CA" dirty="0"/>
              <a:t>How can we compute confidence intervals from any distribution?</a:t>
            </a:r>
            <a:endParaRPr 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39F9088-207E-7D92-3A45-16FCB5F7EDCB}"/>
                  </a:ext>
                </a:extLst>
              </p:cNvPr>
              <p:cNvSpPr>
                <a:spLocks noGrp="1"/>
              </p:cNvSpPr>
              <p:nvPr>
                <p:ph sz="half" idx="2"/>
              </p:nvPr>
            </p:nvSpPr>
            <p:spPr>
              <a:xfrm>
                <a:off x="643801" y="1356127"/>
                <a:ext cx="4316510" cy="3886200"/>
              </a:xfrm>
            </p:spPr>
            <p:txBody>
              <a:bodyPr/>
              <a:lstStyle/>
              <a:p>
                <a:r>
                  <a:rPr lang="en-CA" sz="2000" dirty="0"/>
                  <a:t>How can we compute confidence intervals for any distribution </a:t>
                </a:r>
              </a:p>
              <a:p>
                <a:pPr lvl="1"/>
                <a:r>
                  <a:rPr lang="en-CA" sz="1800" dirty="0"/>
                  <a:t>In a distribution is given, a confidence interval can be computed as an interval that occupies </a:t>
                </a:r>
                <a14:m>
                  <m:oMath xmlns:m="http://schemas.openxmlformats.org/officeDocument/2006/math">
                    <m:r>
                      <a:rPr lang="en-CA" sz="1800">
                        <a:latin typeface="Cambria Math" panose="02040503050406030204" pitchFamily="18" charset="0"/>
                        <a:ea typeface="SimSun" panose="02010600030101010101" pitchFamily="2" charset="-122"/>
                        <a:cs typeface="Times New Roman" panose="02020603050405020304" pitchFamily="18" charset="0"/>
                      </a:rPr>
                      <m:t>(1−</m:t>
                    </m:r>
                    <m:r>
                      <a:rPr lang="en-GB" sz="1800" i="1">
                        <a:latin typeface="Cambria Math" panose="02040503050406030204" pitchFamily="18" charset="0"/>
                        <a:ea typeface="SimSun" panose="02010600030101010101" pitchFamily="2" charset="-122"/>
                        <a:cs typeface="Times New Roman" panose="02020603050405020304" pitchFamily="18" charset="0"/>
                      </a:rPr>
                      <m:t>𝛼</m:t>
                    </m:r>
                    <m:r>
                      <a:rPr lang="en-CA" sz="1800">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⋅100%</m:t>
                    </m:r>
                  </m:oMath>
                </a14:m>
                <a:r>
                  <a:rPr lang="en-GB" sz="1800" dirty="0">
                    <a:ea typeface="SimSun" panose="02010600030101010101" pitchFamily="2" charset="-122"/>
                  </a:rPr>
                  <a:t> area of that distribution.</a:t>
                </a:r>
              </a:p>
              <a:p>
                <a:pPr marL="0" indent="0">
                  <a:buNone/>
                </a:pPr>
                <a:endParaRPr lang="en-US" dirty="0"/>
              </a:p>
            </p:txBody>
          </p:sp>
        </mc:Choice>
        <mc:Fallback xmlns="">
          <p:sp>
            <p:nvSpPr>
              <p:cNvPr id="6" name="Content Placeholder 5">
                <a:extLst>
                  <a:ext uri="{FF2B5EF4-FFF2-40B4-BE49-F238E27FC236}">
                    <a16:creationId xmlns:a16="http://schemas.microsoft.com/office/drawing/2014/main" id="{939F9088-207E-7D92-3A45-16FCB5F7EDCB}"/>
                  </a:ext>
                </a:extLst>
              </p:cNvPr>
              <p:cNvSpPr>
                <a:spLocks noGrp="1" noRot="1" noChangeAspect="1" noMove="1" noResize="1" noEditPoints="1" noAdjustHandles="1" noChangeArrowheads="1" noChangeShapeType="1" noTextEdit="1"/>
              </p:cNvSpPr>
              <p:nvPr>
                <p:ph sz="half" idx="2"/>
              </p:nvPr>
            </p:nvSpPr>
            <p:spPr>
              <a:xfrm>
                <a:off x="643801" y="1356127"/>
                <a:ext cx="4316510" cy="3886200"/>
              </a:xfrm>
              <a:blipFill>
                <a:blip r:embed="rId3"/>
                <a:stretch>
                  <a:fillRect l="-1554" t="-940" r="-1554"/>
                </a:stretch>
              </a:blipFill>
            </p:spPr>
            <p:txBody>
              <a:bodyPr/>
              <a:lstStyle/>
              <a:p>
                <a:r>
                  <a:rPr lang="en-CA">
                    <a:noFill/>
                  </a:rPr>
                  <a:t> </a:t>
                </a:r>
              </a:p>
            </p:txBody>
          </p:sp>
        </mc:Fallback>
      </mc:AlternateContent>
      <p:sp>
        <p:nvSpPr>
          <p:cNvPr id="4" name="Content Placeholder 3">
            <a:extLst>
              <a:ext uri="{FF2B5EF4-FFF2-40B4-BE49-F238E27FC236}">
                <a16:creationId xmlns:a16="http://schemas.microsoft.com/office/drawing/2014/main" id="{DD7B40D7-D81F-D6F0-47E7-A8CFBEB47EB9}"/>
              </a:ext>
            </a:extLst>
          </p:cNvPr>
          <p:cNvSpPr>
            <a:spLocks noGrp="1"/>
          </p:cNvSpPr>
          <p:nvPr>
            <p:ph sz="half" idx="1"/>
          </p:nvPr>
        </p:nvSpPr>
        <p:spPr>
          <a:xfrm>
            <a:off x="4952998" y="1356127"/>
            <a:ext cx="3810000" cy="3886200"/>
          </a:xfrm>
        </p:spPr>
        <p:txBody>
          <a:bodyPr/>
          <a:lstStyle/>
          <a:p>
            <a:r>
              <a:rPr lang="en-GB" sz="2000" dirty="0">
                <a:ea typeface="SimSun" panose="02010600030101010101" pitchFamily="2" charset="-122"/>
              </a:rPr>
              <a:t>How can we compute confidence intervals if we only have data points (measurements)?</a:t>
            </a:r>
          </a:p>
          <a:p>
            <a:pPr lvl="1"/>
            <a:r>
              <a:rPr lang="en-GB" sz="1800" dirty="0">
                <a:ea typeface="SimSun" panose="02010600030101010101" pitchFamily="2" charset="-122"/>
              </a:rPr>
              <a:t>Form empirical distribution </a:t>
            </a:r>
            <a:br>
              <a:rPr lang="en-GB" sz="1800" dirty="0">
                <a:ea typeface="SimSun" panose="02010600030101010101" pitchFamily="2" charset="-122"/>
              </a:rPr>
            </a:br>
            <a:r>
              <a:rPr lang="en-GB" sz="1800" dirty="0">
                <a:ea typeface="SimSun" panose="02010600030101010101" pitchFamily="2" charset="-122"/>
              </a:rPr>
              <a:t>(based on a histogram)</a:t>
            </a:r>
          </a:p>
          <a:p>
            <a:endParaRPr lang="en-CA" dirty="0"/>
          </a:p>
        </p:txBody>
      </p:sp>
      <p:pic>
        <p:nvPicPr>
          <p:cNvPr id="7" name="Picture 2" descr="Image result for probability distribution">
            <a:extLst>
              <a:ext uri="{FF2B5EF4-FFF2-40B4-BE49-F238E27FC236}">
                <a16:creationId xmlns:a16="http://schemas.microsoft.com/office/drawing/2014/main" id="{AFCEA9EF-F514-4EC5-4BCA-3605EF8F44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9058" y="4221020"/>
            <a:ext cx="2819400" cy="2209801"/>
          </a:xfrm>
          <a:prstGeom prst="rect">
            <a:avLst/>
          </a:prstGeom>
          <a:noFill/>
          <a:extLst>
            <a:ext uri="{909E8E84-426E-40DD-AFC4-6F175D3DCCD1}">
              <a14:hiddenFill xmlns:a14="http://schemas.microsoft.com/office/drawing/2010/main">
                <a:solidFill>
                  <a:srgbClr val="FFFFFF"/>
                </a:solidFill>
              </a14:hiddenFill>
            </a:ext>
          </a:extLst>
        </p:spPr>
      </p:pic>
      <p:sp>
        <p:nvSpPr>
          <p:cNvPr id="8" name="Line 10">
            <a:extLst>
              <a:ext uri="{FF2B5EF4-FFF2-40B4-BE49-F238E27FC236}">
                <a16:creationId xmlns:a16="http://schemas.microsoft.com/office/drawing/2014/main" id="{0312D3E0-C5C4-8032-9E14-D9EE1E55A802}"/>
              </a:ext>
            </a:extLst>
          </p:cNvPr>
          <p:cNvSpPr>
            <a:spLocks noChangeShapeType="1"/>
          </p:cNvSpPr>
          <p:nvPr/>
        </p:nvSpPr>
        <p:spPr bwMode="auto">
          <a:xfrm flipH="1">
            <a:off x="4183614" y="3971728"/>
            <a:ext cx="0" cy="25744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9" name="Line 11">
            <a:extLst>
              <a:ext uri="{FF2B5EF4-FFF2-40B4-BE49-F238E27FC236}">
                <a16:creationId xmlns:a16="http://schemas.microsoft.com/office/drawing/2014/main" id="{8C17B421-089F-18F7-E418-9638DE2EF057}"/>
              </a:ext>
            </a:extLst>
          </p:cNvPr>
          <p:cNvSpPr>
            <a:spLocks noChangeShapeType="1"/>
          </p:cNvSpPr>
          <p:nvPr/>
        </p:nvSpPr>
        <p:spPr bwMode="auto">
          <a:xfrm flipH="1">
            <a:off x="5191726" y="4038716"/>
            <a:ext cx="0" cy="25744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0" name="Line Callout 1 10">
            <a:extLst>
              <a:ext uri="{FF2B5EF4-FFF2-40B4-BE49-F238E27FC236}">
                <a16:creationId xmlns:a16="http://schemas.microsoft.com/office/drawing/2014/main" id="{A24C6F8B-1B66-61FB-B564-DF6F18E142CD}"/>
              </a:ext>
            </a:extLst>
          </p:cNvPr>
          <p:cNvSpPr/>
          <p:nvPr/>
        </p:nvSpPr>
        <p:spPr bwMode="auto">
          <a:xfrm>
            <a:off x="5533130" y="3942032"/>
            <a:ext cx="2587824" cy="648072"/>
          </a:xfrm>
          <a:prstGeom prst="borderCallout1">
            <a:avLst>
              <a:gd name="adj1" fmla="val 18750"/>
              <a:gd name="adj2" fmla="val -8333"/>
              <a:gd name="adj3" fmla="val 202448"/>
              <a:gd name="adj4" fmla="val -3789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pitchFamily="-110" charset="0"/>
              </a:rPr>
              <a:t>95% probability the parameter</a:t>
            </a:r>
            <a:r>
              <a:rPr kumimoji="0" lang="en-US" sz="2000" b="0" i="0" u="none" strike="noStrike" cap="none" normalizeH="0" dirty="0">
                <a:ln>
                  <a:noFill/>
                </a:ln>
                <a:solidFill>
                  <a:schemeClr val="tx1"/>
                </a:solidFill>
                <a:effectLst/>
                <a:latin typeface="Times" pitchFamily="-110" charset="0"/>
              </a:rPr>
              <a:t> is here</a:t>
            </a:r>
            <a:endParaRPr kumimoji="0" lang="en-CA" sz="2000" b="0" i="0" u="none" strike="noStrike" cap="none" normalizeH="0" baseline="0" dirty="0">
              <a:ln>
                <a:noFill/>
              </a:ln>
              <a:solidFill>
                <a:schemeClr val="tx1"/>
              </a:solidFill>
              <a:effectLst/>
              <a:latin typeface="Times" pitchFamily="-110" charset="0"/>
            </a:endParaRPr>
          </a:p>
        </p:txBody>
      </p:sp>
      <p:sp>
        <p:nvSpPr>
          <p:cNvPr id="11" name="Line Callout 1 11">
            <a:extLst>
              <a:ext uri="{FF2B5EF4-FFF2-40B4-BE49-F238E27FC236}">
                <a16:creationId xmlns:a16="http://schemas.microsoft.com/office/drawing/2014/main" id="{998AA6BF-695B-FFF9-CAE6-246A8E98233E}"/>
              </a:ext>
            </a:extLst>
          </p:cNvPr>
          <p:cNvSpPr/>
          <p:nvPr/>
        </p:nvSpPr>
        <p:spPr bwMode="auto">
          <a:xfrm>
            <a:off x="3190207" y="5251291"/>
            <a:ext cx="721129" cy="432048"/>
          </a:xfrm>
          <a:prstGeom prst="borderCallout1">
            <a:avLst>
              <a:gd name="adj1" fmla="val 48318"/>
              <a:gd name="adj2" fmla="val 97878"/>
              <a:gd name="adj3" fmla="val 178379"/>
              <a:gd name="adj4" fmla="val 130903"/>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pitchFamily="-110" charset="0"/>
              </a:rPr>
              <a:t>2.5%</a:t>
            </a:r>
            <a:endParaRPr kumimoji="0" lang="en-CA" sz="2000" b="0" i="0" u="none" strike="noStrike" cap="none" normalizeH="0" baseline="0" dirty="0">
              <a:ln>
                <a:noFill/>
              </a:ln>
              <a:solidFill>
                <a:schemeClr val="tx1"/>
              </a:solidFill>
              <a:effectLst/>
              <a:latin typeface="Times" pitchFamily="-110" charset="0"/>
            </a:endParaRPr>
          </a:p>
        </p:txBody>
      </p:sp>
      <p:sp>
        <p:nvSpPr>
          <p:cNvPr id="12" name="TextBox 11">
            <a:extLst>
              <a:ext uri="{FF2B5EF4-FFF2-40B4-BE49-F238E27FC236}">
                <a16:creationId xmlns:a16="http://schemas.microsoft.com/office/drawing/2014/main" id="{6F26B0F7-BF5C-BE41-BBD7-73A89E33C54D}"/>
              </a:ext>
            </a:extLst>
          </p:cNvPr>
          <p:cNvSpPr txBox="1"/>
          <p:nvPr/>
        </p:nvSpPr>
        <p:spPr>
          <a:xfrm>
            <a:off x="2381126" y="3943773"/>
            <a:ext cx="1484702" cy="707886"/>
          </a:xfrm>
          <a:prstGeom prst="rect">
            <a:avLst/>
          </a:prstGeom>
          <a:noFill/>
        </p:spPr>
        <p:txBody>
          <a:bodyPr wrap="none" rtlCol="0">
            <a:spAutoFit/>
          </a:bodyPr>
          <a:lstStyle/>
          <a:p>
            <a:r>
              <a:rPr lang="en-US" sz="2000" dirty="0"/>
              <a:t>Posterior </a:t>
            </a:r>
          </a:p>
          <a:p>
            <a:r>
              <a:rPr lang="en-US" sz="2000" dirty="0"/>
              <a:t>Distribution </a:t>
            </a:r>
            <a:endParaRPr lang="en-CA" sz="2000" dirty="0"/>
          </a:p>
        </p:txBody>
      </p:sp>
      <p:sp>
        <p:nvSpPr>
          <p:cNvPr id="13" name="Line Callout 1 13">
            <a:extLst>
              <a:ext uri="{FF2B5EF4-FFF2-40B4-BE49-F238E27FC236}">
                <a16:creationId xmlns:a16="http://schemas.microsoft.com/office/drawing/2014/main" id="{AB12EDB1-2480-0AF0-E515-272AE7DE9CD6}"/>
              </a:ext>
            </a:extLst>
          </p:cNvPr>
          <p:cNvSpPr/>
          <p:nvPr/>
        </p:nvSpPr>
        <p:spPr bwMode="auto">
          <a:xfrm>
            <a:off x="6255721" y="5798487"/>
            <a:ext cx="759195" cy="432048"/>
          </a:xfrm>
          <a:prstGeom prst="borderCallout1">
            <a:avLst>
              <a:gd name="adj1" fmla="val 18750"/>
              <a:gd name="adj2" fmla="val -8333"/>
              <a:gd name="adj3" fmla="val 73180"/>
              <a:gd name="adj4" fmla="val -1215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pitchFamily="-110" charset="0"/>
              </a:rPr>
              <a:t>2.5%</a:t>
            </a:r>
            <a:endParaRPr kumimoji="0" lang="en-CA" sz="2000" b="0" i="0" u="none" strike="noStrike" cap="none" normalizeH="0" baseline="0" dirty="0">
              <a:ln>
                <a:noFill/>
              </a:ln>
              <a:solidFill>
                <a:schemeClr val="tx1"/>
              </a:solidFill>
              <a:effectLst/>
              <a:latin typeface="Times" pitchFamily="-110" charset="0"/>
            </a:endParaRPr>
          </a:p>
        </p:txBody>
      </p:sp>
    </p:spTree>
    <p:extLst>
      <p:ext uri="{BB962C8B-B14F-4D97-AF65-F5344CB8AC3E}">
        <p14:creationId xmlns:p14="http://schemas.microsoft.com/office/powerpoint/2010/main" val="2836660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4092-B708-F2E5-E196-369F18B8E115}"/>
              </a:ext>
            </a:extLst>
          </p:cNvPr>
          <p:cNvSpPr>
            <a:spLocks noGrp="1"/>
          </p:cNvSpPr>
          <p:nvPr>
            <p:ph type="title"/>
          </p:nvPr>
        </p:nvSpPr>
        <p:spPr>
          <a:xfrm>
            <a:off x="410518" y="584265"/>
            <a:ext cx="7774632" cy="864096"/>
          </a:xfrm>
        </p:spPr>
        <p:txBody>
          <a:bodyPr/>
          <a:lstStyle/>
          <a:p>
            <a:r>
              <a:rPr lang="en-CA" dirty="0"/>
              <a:t>Example of quantifying uncertainty in measuring the speed of light </a:t>
            </a:r>
          </a:p>
        </p:txBody>
      </p:sp>
      <p:sp>
        <p:nvSpPr>
          <p:cNvPr id="3" name="Content Placeholder 2">
            <a:extLst>
              <a:ext uri="{FF2B5EF4-FFF2-40B4-BE49-F238E27FC236}">
                <a16:creationId xmlns:a16="http://schemas.microsoft.com/office/drawing/2014/main" id="{CE685CCF-833F-B9F0-D2F2-7172DC45F0FA}"/>
              </a:ext>
            </a:extLst>
          </p:cNvPr>
          <p:cNvSpPr>
            <a:spLocks noGrp="1"/>
          </p:cNvSpPr>
          <p:nvPr>
            <p:ph idx="1"/>
          </p:nvPr>
        </p:nvSpPr>
        <p:spPr>
          <a:xfrm>
            <a:off x="412750" y="1516550"/>
            <a:ext cx="7772400" cy="3753544"/>
          </a:xfrm>
        </p:spPr>
        <p:txBody>
          <a:bodyPr/>
          <a:lstStyle/>
          <a:p>
            <a:r>
              <a:rPr lang="en-CA" dirty="0"/>
              <a:t>n=87 measurements are performed and the results are presented on the histogram</a:t>
            </a:r>
          </a:p>
          <a:p>
            <a:r>
              <a:rPr lang="en-CA" dirty="0"/>
              <a:t>What are 95% confidence intervals?</a:t>
            </a:r>
          </a:p>
          <a:p>
            <a:pPr lvl="1"/>
            <a:r>
              <a:rPr lang="en-CA" b="0" i="0" dirty="0">
                <a:effectLst/>
                <a:highlight>
                  <a:srgbClr val="FFFFFF"/>
                </a:highlight>
                <a:latin typeface="system-ui"/>
              </a:rPr>
              <a:t>Use Kolmogorov tests to determine normality</a:t>
            </a:r>
          </a:p>
          <a:p>
            <a:pPr lvl="1"/>
            <a:r>
              <a:rPr lang="en-CA" b="0" i="0" dirty="0">
                <a:effectLst/>
                <a:highlight>
                  <a:srgbClr val="FFFFFF"/>
                </a:highlight>
                <a:latin typeface="system-ui"/>
              </a:rPr>
              <a:t>Model the data and measurement errors and perform Bayesian estimation of the parameters.</a:t>
            </a:r>
            <a:r>
              <a:rPr lang="en-CA" dirty="0"/>
              <a:t> </a:t>
            </a:r>
          </a:p>
          <a:p>
            <a:endParaRPr lang="en-CA" dirty="0"/>
          </a:p>
        </p:txBody>
      </p:sp>
      <p:pic>
        <p:nvPicPr>
          <p:cNvPr id="3076" name="Picture 4">
            <a:extLst>
              <a:ext uri="{FF2B5EF4-FFF2-40B4-BE49-F238E27FC236}">
                <a16:creationId xmlns:a16="http://schemas.microsoft.com/office/drawing/2014/main" id="{45776A90-E4D4-503E-7D4B-E094A8939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88" y="3628853"/>
            <a:ext cx="3457575" cy="24860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B814062-1AB3-BB66-A07E-3EB6D6AEFB96}"/>
              </a:ext>
            </a:extLst>
          </p:cNvPr>
          <p:cNvSpPr txBox="1"/>
          <p:nvPr/>
        </p:nvSpPr>
        <p:spPr>
          <a:xfrm>
            <a:off x="4572000" y="3628852"/>
            <a:ext cx="3519577" cy="338554"/>
          </a:xfrm>
          <a:prstGeom prst="rect">
            <a:avLst/>
          </a:prstGeom>
          <a:noFill/>
        </p:spPr>
        <p:txBody>
          <a:bodyPr wrap="square">
            <a:spAutoFit/>
          </a:bodyPr>
          <a:lstStyle/>
          <a:p>
            <a:r>
              <a:rPr lang="pl-PL" sz="1600" b="0" i="0" dirty="0">
                <a:solidFill>
                  <a:srgbClr val="212121"/>
                </a:solidFill>
                <a:effectLst/>
                <a:latin typeface="Menlo"/>
              </a:rPr>
              <a:t>[h,p,adstat,cv] = adtest(</a:t>
            </a:r>
            <a:r>
              <a:rPr lang="en-CA" sz="1600" b="0" i="0" dirty="0">
                <a:solidFill>
                  <a:srgbClr val="212121"/>
                </a:solidFill>
                <a:effectLst/>
                <a:latin typeface="Menlo"/>
              </a:rPr>
              <a:t>x</a:t>
            </a:r>
            <a:r>
              <a:rPr lang="pl-PL" sz="1600" b="0" i="0" dirty="0">
                <a:solidFill>
                  <a:srgbClr val="212121"/>
                </a:solidFill>
                <a:effectLst/>
                <a:latin typeface="Menlo"/>
              </a:rPr>
              <a:t>)</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A2E47C4-A08D-CFF6-49F3-EEBC396898FC}"/>
                  </a:ext>
                </a:extLst>
              </p:cNvPr>
              <p:cNvSpPr txBox="1"/>
              <p:nvPr/>
            </p:nvSpPr>
            <p:spPr>
              <a:xfrm>
                <a:off x="4075187" y="4201128"/>
                <a:ext cx="4851291" cy="1922001"/>
              </a:xfrm>
              <a:prstGeom prst="rect">
                <a:avLst/>
              </a:prstGeom>
              <a:noFill/>
            </p:spPr>
            <p:txBody>
              <a:bodyPr wrap="square">
                <a:spAutoFit/>
              </a:bodyPr>
              <a:lstStyle/>
              <a:p>
                <a:pPr marL="285750" indent="-285750">
                  <a:buFont typeface="Arial" panose="020B0604020202020204" pitchFamily="34" charset="0"/>
                  <a:buChar char="•"/>
                </a:pPr>
                <a:r>
                  <a:rPr lang="en-CA" sz="1600" b="0" i="0" dirty="0">
                    <a:effectLst/>
                    <a:highlight>
                      <a:srgbClr val="FFFFFF"/>
                    </a:highlight>
                    <a:latin typeface="system-ui"/>
                  </a:rPr>
                  <a:t>h=0 from the </a:t>
                </a:r>
                <a:r>
                  <a:rPr lang="en-CA" sz="1200" b="0" i="0" u="sng" strike="noStrike" dirty="0">
                    <a:effectLst/>
                    <a:highlight>
                      <a:srgbClr val="FFFFFF"/>
                    </a:highlight>
                    <a:latin typeface="arial" panose="020B0604020202020204" pitchFamily="34" charset="0"/>
                    <a:hlinkClick r:id="rId4"/>
                  </a:rPr>
                  <a:t>Anderson-Darling test </a:t>
                </a:r>
                <a:r>
                  <a:rPr lang="en-CA" sz="1600" b="0" i="0" dirty="0">
                    <a:effectLst/>
                    <a:highlight>
                      <a:srgbClr val="FFFFFF"/>
                    </a:highlight>
                    <a:latin typeface="system-ui"/>
                  </a:rPr>
                  <a:t> -&gt; Normal Distribution.</a:t>
                </a:r>
              </a:p>
              <a:p>
                <a:pPr marL="285750" indent="-285750">
                  <a:buFont typeface="Arial" panose="020B0604020202020204" pitchFamily="34" charset="0"/>
                  <a:buChar char="•"/>
                </a:pPr>
                <a:r>
                  <a:rPr lang="en-CA" sz="1600" dirty="0">
                    <a:highlight>
                      <a:srgbClr val="FFFFFF"/>
                    </a:highlight>
                    <a:latin typeface="system-ui"/>
                  </a:rPr>
                  <a:t>Confidence interval at 95% confidence is approximately </a:t>
                </a:r>
              </a:p>
              <a:p>
                <a:r>
                  <a:rPr lang="en-CA" sz="1600" dirty="0">
                    <a:highlight>
                      <a:srgbClr val="FFFFFF"/>
                    </a:highlight>
                    <a:latin typeface="system-ui"/>
                  </a:rPr>
                  <a:t>	[</a:t>
                </a:r>
                <a14:m>
                  <m:oMath xmlns:m="http://schemas.openxmlformats.org/officeDocument/2006/math">
                    <m:limUpp>
                      <m:limUppPr>
                        <m:ctrlPr>
                          <a:rPr lang="en-US" sz="1600" i="1" smtClean="0">
                            <a:latin typeface="Cambria Math" panose="02040503050406030204" pitchFamily="18" charset="0"/>
                            <a:ea typeface="SimSun" panose="02010600030101010101" pitchFamily="2" charset="-122"/>
                          </a:rPr>
                        </m:ctrlPr>
                      </m:limUppPr>
                      <m:e>
                        <m:r>
                          <a:rPr lang="en-US" sz="1600" i="1">
                            <a:latin typeface="Cambria Math" panose="02040503050406030204" pitchFamily="18" charset="0"/>
                            <a:ea typeface="SimSun" panose="02010600030101010101" pitchFamily="2" charset="-122"/>
                          </a:rPr>
                          <m:t>𝑥</m:t>
                        </m:r>
                      </m:e>
                      <m:lim>
                        <m:r>
                          <a:rPr lang="en-US" sz="1600" i="1">
                            <a:latin typeface="Cambria Math" panose="02040503050406030204" pitchFamily="18" charset="0"/>
                            <a:ea typeface="SimSun" panose="02010600030101010101" pitchFamily="2" charset="-122"/>
                          </a:rPr>
                          <m:t>_</m:t>
                        </m:r>
                      </m:lim>
                    </m:limUpp>
                    <m:r>
                      <a:rPr lang="en-US" sz="1600" i="1">
                        <a:latin typeface="Cambria Math" panose="02040503050406030204" pitchFamily="18" charset="0"/>
                        <a:ea typeface="SimSun" panose="02010600030101010101" pitchFamily="2" charset="-122"/>
                      </a:rPr>
                      <m:t>−</m:t>
                    </m:r>
                    <m:r>
                      <a:rPr lang="en-US" sz="1600" i="1">
                        <a:latin typeface="Cambria Math" panose="02040503050406030204" pitchFamily="18" charset="0"/>
                        <a:ea typeface="SimSun" panose="02010600030101010101" pitchFamily="2" charset="-122"/>
                      </a:rPr>
                      <m:t>2</m:t>
                    </m:r>
                    <m:f>
                      <m:fPr>
                        <m:ctrlPr>
                          <a:rPr lang="en-US" sz="1600" i="1">
                            <a:latin typeface="Cambria Math" panose="02040503050406030204" pitchFamily="18" charset="0"/>
                            <a:ea typeface="SimSun" panose="02010600030101010101" pitchFamily="2" charset="-122"/>
                          </a:rPr>
                        </m:ctrlPr>
                      </m:fPr>
                      <m:num>
                        <m:r>
                          <a:rPr lang="en-US" sz="1600" i="1">
                            <a:latin typeface="Cambria Math" panose="02040503050406030204" pitchFamily="18" charset="0"/>
                            <a:ea typeface="SimSun" panose="02010600030101010101" pitchFamily="2" charset="-122"/>
                          </a:rPr>
                          <m:t>𝜎</m:t>
                        </m:r>
                      </m:num>
                      <m:den>
                        <m:rad>
                          <m:radPr>
                            <m:degHide m:val="on"/>
                            <m:ctrlPr>
                              <a:rPr lang="en-US" sz="1600" i="1">
                                <a:latin typeface="Cambria Math" panose="02040503050406030204" pitchFamily="18" charset="0"/>
                                <a:ea typeface="SimSun" panose="02010600030101010101" pitchFamily="2" charset="-122"/>
                              </a:rPr>
                            </m:ctrlPr>
                          </m:radPr>
                          <m:deg/>
                          <m:e>
                            <m:r>
                              <a:rPr lang="en-US" sz="1600" i="1">
                                <a:latin typeface="Cambria Math" panose="02040503050406030204" pitchFamily="18" charset="0"/>
                                <a:ea typeface="SimSun" panose="02010600030101010101" pitchFamily="2" charset="-122"/>
                              </a:rPr>
                              <m:t>𝑛</m:t>
                            </m:r>
                          </m:e>
                        </m:rad>
                      </m:den>
                    </m:f>
                  </m:oMath>
                </a14:m>
                <a:r>
                  <a:rPr lang="en-CA" sz="1600" dirty="0">
                    <a:highlight>
                      <a:srgbClr val="FFFFFF"/>
                    </a:highlight>
                    <a:latin typeface="system-ui"/>
                  </a:rPr>
                  <a:t>, </a:t>
                </a:r>
                <a14:m>
                  <m:oMath xmlns:m="http://schemas.openxmlformats.org/officeDocument/2006/math">
                    <m:limUpp>
                      <m:limUppPr>
                        <m:ctrlPr>
                          <a:rPr lang="en-US" sz="1600" i="1">
                            <a:highlight>
                              <a:srgbClr val="FFFFFF"/>
                            </a:highlight>
                            <a:latin typeface="Cambria Math" panose="02040503050406030204" pitchFamily="18" charset="0"/>
                            <a:ea typeface="SimSun" panose="02010600030101010101" pitchFamily="2" charset="-122"/>
                          </a:rPr>
                        </m:ctrlPr>
                      </m:limUppPr>
                      <m:e>
                        <m:r>
                          <a:rPr lang="en-US" sz="1600" i="1">
                            <a:highlight>
                              <a:srgbClr val="FFFFFF"/>
                            </a:highlight>
                            <a:latin typeface="Cambria Math" panose="02040503050406030204" pitchFamily="18" charset="0"/>
                            <a:ea typeface="SimSun" panose="02010600030101010101" pitchFamily="2" charset="-122"/>
                          </a:rPr>
                          <m:t>𝑥</m:t>
                        </m:r>
                      </m:e>
                      <m:lim>
                        <m:r>
                          <a:rPr lang="en-US" sz="1600" i="1">
                            <a:highlight>
                              <a:srgbClr val="FFFFFF"/>
                            </a:highlight>
                            <a:latin typeface="Cambria Math" panose="02040503050406030204" pitchFamily="18" charset="0"/>
                            <a:ea typeface="SimSun" panose="02010600030101010101" pitchFamily="2" charset="-122"/>
                          </a:rPr>
                          <m:t>_</m:t>
                        </m:r>
                      </m:lim>
                    </m:limUpp>
                    <m:r>
                      <a:rPr lang="en-CA" sz="1600" b="0" i="1" smtClean="0">
                        <a:highlight>
                          <a:srgbClr val="FFFFFF"/>
                        </a:highlight>
                        <a:latin typeface="Cambria Math" panose="02040503050406030204" pitchFamily="18" charset="0"/>
                        <a:ea typeface="SimSun" panose="02010600030101010101" pitchFamily="2" charset="-122"/>
                      </a:rPr>
                      <m:t>+</m:t>
                    </m:r>
                    <m:r>
                      <a:rPr lang="en-US" sz="1600" i="1">
                        <a:highlight>
                          <a:srgbClr val="FFFFFF"/>
                        </a:highlight>
                        <a:latin typeface="Cambria Math" panose="02040503050406030204" pitchFamily="18" charset="0"/>
                        <a:ea typeface="SimSun" panose="02010600030101010101" pitchFamily="2" charset="-122"/>
                      </a:rPr>
                      <m:t>2</m:t>
                    </m:r>
                    <m:f>
                      <m:fPr>
                        <m:ctrlPr>
                          <a:rPr lang="en-US" sz="1600" i="1">
                            <a:highlight>
                              <a:srgbClr val="FFFFFF"/>
                            </a:highlight>
                            <a:latin typeface="Cambria Math" panose="02040503050406030204" pitchFamily="18" charset="0"/>
                            <a:ea typeface="SimSun" panose="02010600030101010101" pitchFamily="2" charset="-122"/>
                          </a:rPr>
                        </m:ctrlPr>
                      </m:fPr>
                      <m:num>
                        <m:r>
                          <a:rPr lang="en-US" sz="1600" i="1">
                            <a:highlight>
                              <a:srgbClr val="FFFFFF"/>
                            </a:highlight>
                            <a:latin typeface="Cambria Math" panose="02040503050406030204" pitchFamily="18" charset="0"/>
                            <a:ea typeface="SimSun" panose="02010600030101010101" pitchFamily="2" charset="-122"/>
                          </a:rPr>
                          <m:t>𝜎</m:t>
                        </m:r>
                      </m:num>
                      <m:den>
                        <m:rad>
                          <m:radPr>
                            <m:degHide m:val="on"/>
                            <m:ctrlPr>
                              <a:rPr lang="en-US" sz="1600" i="1">
                                <a:highlight>
                                  <a:srgbClr val="FFFFFF"/>
                                </a:highlight>
                                <a:latin typeface="Cambria Math" panose="02040503050406030204" pitchFamily="18" charset="0"/>
                                <a:ea typeface="SimSun" panose="02010600030101010101" pitchFamily="2" charset="-122"/>
                              </a:rPr>
                            </m:ctrlPr>
                          </m:radPr>
                          <m:deg/>
                          <m:e>
                            <m:r>
                              <a:rPr lang="en-US" sz="1600" i="1">
                                <a:highlight>
                                  <a:srgbClr val="FFFFFF"/>
                                </a:highlight>
                                <a:latin typeface="Cambria Math" panose="02040503050406030204" pitchFamily="18" charset="0"/>
                                <a:ea typeface="SimSun" panose="02010600030101010101" pitchFamily="2" charset="-122"/>
                              </a:rPr>
                              <m:t>𝑛</m:t>
                            </m:r>
                          </m:e>
                        </m:rad>
                      </m:den>
                    </m:f>
                  </m:oMath>
                </a14:m>
                <a:r>
                  <a:rPr lang="en-CA" sz="1600" dirty="0">
                    <a:highlight>
                      <a:srgbClr val="FFFFFF"/>
                    </a:highlight>
                    <a:latin typeface="system-ui"/>
                  </a:rPr>
                  <a:t>]=</a:t>
                </a:r>
                <a:r>
                  <a:rPr lang="en-CA" sz="1600" dirty="0">
                    <a:latin typeface="system-ui"/>
                  </a:rPr>
                  <a:t>[299.8446 ,299.8602]</a:t>
                </a:r>
                <a:r>
                  <a:rPr lang="en-CA" sz="1600" dirty="0">
                    <a:highlight>
                      <a:srgbClr val="FFFFFF"/>
                    </a:highlight>
                    <a:latin typeface="system-ui"/>
                  </a:rPr>
                  <a:t>.</a:t>
                </a:r>
              </a:p>
              <a:p>
                <a:endParaRPr lang="en-CA" sz="1600" dirty="0">
                  <a:highlight>
                    <a:srgbClr val="FFFFFF"/>
                  </a:highlight>
                  <a:latin typeface="system-ui"/>
                </a:endParaRPr>
              </a:p>
              <a:p>
                <a:r>
                  <a:rPr lang="en-CA" sz="1600" dirty="0">
                    <a:highlight>
                      <a:srgbClr val="FFFFFF"/>
                    </a:highlight>
                    <a:latin typeface="system-ui"/>
                  </a:rPr>
                  <a:t>	299852</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CA" altLang="en-US" sz="1600" b="0" i="0" u="none" strike="noStrike" cap="none" normalizeH="0" baseline="0" dirty="0">
                    <a:ln>
                      <a:noFill/>
                    </a:ln>
                    <a:solidFill>
                      <a:srgbClr val="000000"/>
                    </a:solidFill>
                    <a:effectLst/>
                    <a:highlight>
                      <a:srgbClr val="FFFFFF"/>
                    </a:highlight>
                    <a:latin typeface="system-ui"/>
                    <a:cs typeface="Courier New" panose="02070309020205020404" pitchFamily="49" charset="0"/>
                  </a:rPr>
                  <a:t>780</a:t>
                </a:r>
                <a:r>
                  <a:rPr lang="en-CA" sz="1600" dirty="0">
                    <a:highlight>
                      <a:srgbClr val="FFFFFF"/>
                    </a:highlight>
                    <a:latin typeface="system-ui"/>
                  </a:rPr>
                  <a:t>km/h</a:t>
                </a:r>
                <a:endParaRPr lang="en-CA" sz="1600" dirty="0"/>
              </a:p>
            </p:txBody>
          </p:sp>
        </mc:Choice>
        <mc:Fallback>
          <p:sp>
            <p:nvSpPr>
              <p:cNvPr id="12" name="TextBox 11">
                <a:extLst>
                  <a:ext uri="{FF2B5EF4-FFF2-40B4-BE49-F238E27FC236}">
                    <a16:creationId xmlns:a16="http://schemas.microsoft.com/office/drawing/2014/main" id="{FA2E47C4-A08D-CFF6-49F3-EEBC396898FC}"/>
                  </a:ext>
                </a:extLst>
              </p:cNvPr>
              <p:cNvSpPr txBox="1">
                <a:spLocks noRot="1" noChangeAspect="1" noMove="1" noResize="1" noEditPoints="1" noAdjustHandles="1" noChangeArrowheads="1" noChangeShapeType="1" noTextEdit="1"/>
              </p:cNvSpPr>
              <p:nvPr/>
            </p:nvSpPr>
            <p:spPr>
              <a:xfrm>
                <a:off x="4075187" y="4201128"/>
                <a:ext cx="4851291" cy="1922001"/>
              </a:xfrm>
              <a:prstGeom prst="rect">
                <a:avLst/>
              </a:prstGeom>
              <a:blipFill>
                <a:blip r:embed="rId5"/>
                <a:stretch>
                  <a:fillRect l="-755" t="-952" b="-3175"/>
                </a:stretch>
              </a:blipFill>
            </p:spPr>
            <p:txBody>
              <a:bodyPr/>
              <a:lstStyle/>
              <a:p>
                <a:r>
                  <a:rPr lang="en-CA">
                    <a:noFill/>
                  </a:rPr>
                  <a:t> </a:t>
                </a:r>
              </a:p>
            </p:txBody>
          </p:sp>
        </mc:Fallback>
      </mc:AlternateContent>
      <p:sp>
        <p:nvSpPr>
          <p:cNvPr id="13" name="Speech Bubble: Rectangle 12">
            <a:extLst>
              <a:ext uri="{FF2B5EF4-FFF2-40B4-BE49-F238E27FC236}">
                <a16:creationId xmlns:a16="http://schemas.microsoft.com/office/drawing/2014/main" id="{A3E3CDD8-C40D-35EA-FB1B-5EA2E07675DA}"/>
              </a:ext>
            </a:extLst>
          </p:cNvPr>
          <p:cNvSpPr/>
          <p:nvPr/>
        </p:nvSpPr>
        <p:spPr bwMode="auto">
          <a:xfrm>
            <a:off x="5400336" y="2265132"/>
            <a:ext cx="3080275" cy="1119225"/>
          </a:xfrm>
          <a:prstGeom prst="wedgeRect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CA" sz="1600" b="0" i="0" u="none" strike="noStrike" cap="none" normalizeH="0" baseline="0" dirty="0">
                <a:ln>
                  <a:noFill/>
                </a:ln>
                <a:solidFill>
                  <a:schemeClr val="tx1"/>
                </a:solidFill>
                <a:effectLst/>
                <a:latin typeface="Times" pitchFamily="-110" charset="0"/>
              </a:rPr>
              <a:t>How likely is it that we would see a collection of samples like this if they were drawn from that probability distribution?</a:t>
            </a:r>
          </a:p>
        </p:txBody>
      </p:sp>
      <p:sp>
        <p:nvSpPr>
          <p:cNvPr id="5" name="TextBox 4">
            <a:extLst>
              <a:ext uri="{FF2B5EF4-FFF2-40B4-BE49-F238E27FC236}">
                <a16:creationId xmlns:a16="http://schemas.microsoft.com/office/drawing/2014/main" id="{50AEE3A9-A22D-0572-E94D-7FC9B54670F1}"/>
              </a:ext>
            </a:extLst>
          </p:cNvPr>
          <p:cNvSpPr txBox="1"/>
          <p:nvPr/>
        </p:nvSpPr>
        <p:spPr>
          <a:xfrm>
            <a:off x="2560184" y="6210100"/>
            <a:ext cx="4666890" cy="276999"/>
          </a:xfrm>
          <a:prstGeom prst="rect">
            <a:avLst/>
          </a:prstGeom>
          <a:noFill/>
        </p:spPr>
        <p:txBody>
          <a:bodyPr wrap="square">
            <a:spAutoFit/>
          </a:bodyPr>
          <a:lstStyle/>
          <a:p>
            <a:r>
              <a:rPr lang="en-US" sz="1200" dirty="0">
                <a:solidFill>
                  <a:srgbClr val="002060"/>
                </a:solidFill>
              </a:rPr>
              <a:t>To run the program, go to EMBC </a:t>
            </a:r>
            <a:r>
              <a:rPr lang="en-US" sz="1200" dirty="0" err="1">
                <a:solidFill>
                  <a:srgbClr val="002060"/>
                </a:solidFill>
              </a:rPr>
              <a:t>Matlab</a:t>
            </a:r>
            <a:r>
              <a:rPr lang="en-US" sz="1200" dirty="0">
                <a:solidFill>
                  <a:srgbClr val="002060"/>
                </a:solidFill>
              </a:rPr>
              <a:t>\Part 1\</a:t>
            </a:r>
            <a:r>
              <a:rPr lang="en-US" sz="1200" dirty="0" err="1">
                <a:solidFill>
                  <a:srgbClr val="002060"/>
                </a:solidFill>
              </a:rPr>
              <a:t>UncertaintyCIs.mlx</a:t>
            </a:r>
            <a:endParaRPr lang="en-US" sz="1200" dirty="0">
              <a:solidFill>
                <a:srgbClr val="002060"/>
              </a:solidFill>
            </a:endParaRPr>
          </a:p>
        </p:txBody>
      </p:sp>
    </p:spTree>
    <p:extLst>
      <p:ext uri="{BB962C8B-B14F-4D97-AF65-F5344CB8AC3E}">
        <p14:creationId xmlns:p14="http://schemas.microsoft.com/office/powerpoint/2010/main" val="81269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Ottawa, Canada</a:t>
            </a:r>
            <a:endParaRPr lang="en-CA" dirty="0"/>
          </a:p>
        </p:txBody>
      </p:sp>
      <p:pic>
        <p:nvPicPr>
          <p:cNvPr id="1030" name="Picture 6"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3310" y="1876425"/>
            <a:ext cx="2952751" cy="19445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labogie Peaks - Wikipedia">
            <a:extLst>
              <a:ext uri="{FF2B5EF4-FFF2-40B4-BE49-F238E27FC236}">
                <a16:creationId xmlns:a16="http://schemas.microsoft.com/office/drawing/2014/main" id="{C9576D41-1953-0846-0BB1-CCCEAED42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954" y="4011561"/>
            <a:ext cx="2996092" cy="16991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oup of kayaks on a lake&#10;&#10;Description automatically generated">
            <a:extLst>
              <a:ext uri="{FF2B5EF4-FFF2-40B4-BE49-F238E27FC236}">
                <a16:creationId xmlns:a16="http://schemas.microsoft.com/office/drawing/2014/main" id="{EB5E24B1-94FE-843A-4C5B-B8DF136D09AA}"/>
              </a:ext>
            </a:extLst>
          </p:cNvPr>
          <p:cNvPicPr>
            <a:picLocks noChangeAspect="1"/>
          </p:cNvPicPr>
          <p:nvPr/>
        </p:nvPicPr>
        <p:blipFill>
          <a:blip r:embed="rId4"/>
          <a:stretch>
            <a:fillRect/>
          </a:stretch>
        </p:blipFill>
        <p:spPr>
          <a:xfrm>
            <a:off x="4642427" y="2960770"/>
            <a:ext cx="2124636" cy="2821782"/>
          </a:xfrm>
          <a:prstGeom prst="rect">
            <a:avLst/>
          </a:prstGeom>
        </p:spPr>
      </p:pic>
      <p:pic>
        <p:nvPicPr>
          <p:cNvPr id="11" name="Picture 10" descr="A group of trees with flowers&#10;&#10;Description automatically generated">
            <a:extLst>
              <a:ext uri="{FF2B5EF4-FFF2-40B4-BE49-F238E27FC236}">
                <a16:creationId xmlns:a16="http://schemas.microsoft.com/office/drawing/2014/main" id="{9614775C-46ED-085E-D0B9-BF9B0A784E3C}"/>
              </a:ext>
            </a:extLst>
          </p:cNvPr>
          <p:cNvPicPr>
            <a:picLocks noChangeAspect="1"/>
          </p:cNvPicPr>
          <p:nvPr/>
        </p:nvPicPr>
        <p:blipFill>
          <a:blip r:embed="rId5"/>
          <a:stretch>
            <a:fillRect/>
          </a:stretch>
        </p:blipFill>
        <p:spPr>
          <a:xfrm>
            <a:off x="6883879" y="2960770"/>
            <a:ext cx="2124636" cy="2821782"/>
          </a:xfrm>
          <a:prstGeom prst="rect">
            <a:avLst/>
          </a:prstGeom>
        </p:spPr>
      </p:pic>
    </p:spTree>
    <p:extLst>
      <p:ext uri="{BB962C8B-B14F-4D97-AF65-F5344CB8AC3E}">
        <p14:creationId xmlns:p14="http://schemas.microsoft.com/office/powerpoint/2010/main" val="261792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F820-E7BC-7FBF-8463-062DF0E009EA}"/>
              </a:ext>
            </a:extLst>
          </p:cNvPr>
          <p:cNvSpPr>
            <a:spLocks noGrp="1"/>
          </p:cNvSpPr>
          <p:nvPr>
            <p:ph type="title"/>
          </p:nvPr>
        </p:nvSpPr>
        <p:spPr/>
        <p:txBody>
          <a:bodyPr/>
          <a:lstStyle/>
          <a:p>
            <a:r>
              <a:rPr lang="en-CA" dirty="0"/>
              <a:t>How can we represent regression model uncertainty?</a:t>
            </a:r>
          </a:p>
        </p:txBody>
      </p:sp>
      <p:sp>
        <p:nvSpPr>
          <p:cNvPr id="3" name="Content Placeholder 2">
            <a:extLst>
              <a:ext uri="{FF2B5EF4-FFF2-40B4-BE49-F238E27FC236}">
                <a16:creationId xmlns:a16="http://schemas.microsoft.com/office/drawing/2014/main" id="{81E77CE1-448F-8DFE-2773-6213F40F55D8}"/>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CB9138E3-391D-D0A4-033E-E283726F1D61}"/>
              </a:ext>
            </a:extLst>
          </p:cNvPr>
          <p:cNvPicPr>
            <a:picLocks noChangeAspect="1"/>
          </p:cNvPicPr>
          <p:nvPr/>
        </p:nvPicPr>
        <p:blipFill>
          <a:blip r:embed="rId3"/>
          <a:stretch>
            <a:fillRect/>
          </a:stretch>
        </p:blipFill>
        <p:spPr>
          <a:xfrm>
            <a:off x="332068" y="1700808"/>
            <a:ext cx="8353425" cy="4086225"/>
          </a:xfrm>
          <a:prstGeom prst="rect">
            <a:avLst/>
          </a:prstGeom>
        </p:spPr>
      </p:pic>
      <p:sp>
        <p:nvSpPr>
          <p:cNvPr id="4" name="TextBox 3">
            <a:extLst>
              <a:ext uri="{FF2B5EF4-FFF2-40B4-BE49-F238E27FC236}">
                <a16:creationId xmlns:a16="http://schemas.microsoft.com/office/drawing/2014/main" id="{88719ADD-1731-49AF-7308-CA6F4259FFBC}"/>
              </a:ext>
            </a:extLst>
          </p:cNvPr>
          <p:cNvSpPr txBox="1"/>
          <p:nvPr/>
        </p:nvSpPr>
        <p:spPr>
          <a:xfrm>
            <a:off x="1345324" y="6165304"/>
            <a:ext cx="8032455" cy="830997"/>
          </a:xfrm>
          <a:prstGeom prst="rect">
            <a:avLst/>
          </a:prstGeom>
          <a:noFill/>
        </p:spPr>
        <p:txBody>
          <a:bodyPr wrap="none" rtlCol="0">
            <a:spAutoFit/>
          </a:bodyPr>
          <a:lstStyle/>
          <a:p>
            <a:r>
              <a:rPr lang="en-CA" sz="1600" dirty="0"/>
              <a:t>This slide is from lectures by Professor </a:t>
            </a:r>
            <a:r>
              <a:rPr lang="en-CA" sz="1600" dirty="0" err="1"/>
              <a:t>P.Rai</a:t>
            </a:r>
            <a:r>
              <a:rPr lang="en-CA" sz="1600" dirty="0"/>
              <a:t>:  </a:t>
            </a:r>
            <a:br>
              <a:rPr lang="en-CA" sz="1600" dirty="0"/>
            </a:br>
            <a:r>
              <a:rPr lang="en-CA" sz="1600" dirty="0"/>
              <a:t>https://www.cse.iitk.ac.in/users/piyush/courses/tpmi_winter19/tpmi_w19_lec5_slides_print.pdf</a:t>
            </a:r>
          </a:p>
          <a:p>
            <a:r>
              <a:rPr lang="en-CA" sz="1600" dirty="0"/>
              <a:t> </a:t>
            </a:r>
          </a:p>
        </p:txBody>
      </p:sp>
    </p:spTree>
    <p:extLst>
      <p:ext uri="{BB962C8B-B14F-4D97-AF65-F5344CB8AC3E}">
        <p14:creationId xmlns:p14="http://schemas.microsoft.com/office/powerpoint/2010/main" val="2018417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51C59-795F-6A40-69A7-10F5515802DB}"/>
              </a:ext>
            </a:extLst>
          </p:cNvPr>
          <p:cNvSpPr>
            <a:spLocks noGrp="1"/>
          </p:cNvSpPr>
          <p:nvPr>
            <p:ph type="title"/>
          </p:nvPr>
        </p:nvSpPr>
        <p:spPr/>
        <p:txBody>
          <a:bodyPr/>
          <a:lstStyle/>
          <a:p>
            <a:r>
              <a:rPr lang="en-CA" dirty="0"/>
              <a:t>Posterior predictive distribution</a:t>
            </a:r>
          </a:p>
        </p:txBody>
      </p:sp>
      <p:sp>
        <p:nvSpPr>
          <p:cNvPr id="3" name="Content Placeholder 2">
            <a:extLst>
              <a:ext uri="{FF2B5EF4-FFF2-40B4-BE49-F238E27FC236}">
                <a16:creationId xmlns:a16="http://schemas.microsoft.com/office/drawing/2014/main" id="{B72BAC66-7D66-6C9F-E94B-9A20C9349399}"/>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4F78175B-FE5B-8EA1-84C5-87AE56D9BCFC}"/>
              </a:ext>
            </a:extLst>
          </p:cNvPr>
          <p:cNvPicPr>
            <a:picLocks noChangeAspect="1"/>
          </p:cNvPicPr>
          <p:nvPr/>
        </p:nvPicPr>
        <p:blipFill>
          <a:blip r:embed="rId3"/>
          <a:stretch>
            <a:fillRect/>
          </a:stretch>
        </p:blipFill>
        <p:spPr>
          <a:xfrm>
            <a:off x="552450" y="1624012"/>
            <a:ext cx="8039100" cy="4186238"/>
          </a:xfrm>
          <a:prstGeom prst="rect">
            <a:avLst/>
          </a:prstGeom>
        </p:spPr>
      </p:pic>
      <p:sp>
        <p:nvSpPr>
          <p:cNvPr id="4" name="TextBox 3">
            <a:extLst>
              <a:ext uri="{FF2B5EF4-FFF2-40B4-BE49-F238E27FC236}">
                <a16:creationId xmlns:a16="http://schemas.microsoft.com/office/drawing/2014/main" id="{FBF250BF-13F9-69CF-6A0D-DD48E3EC6D9B}"/>
              </a:ext>
            </a:extLst>
          </p:cNvPr>
          <p:cNvSpPr txBox="1"/>
          <p:nvPr/>
        </p:nvSpPr>
        <p:spPr>
          <a:xfrm>
            <a:off x="1187668" y="6129505"/>
            <a:ext cx="8032455" cy="830997"/>
          </a:xfrm>
          <a:prstGeom prst="rect">
            <a:avLst/>
          </a:prstGeom>
          <a:noFill/>
        </p:spPr>
        <p:txBody>
          <a:bodyPr wrap="none" rtlCol="0">
            <a:spAutoFit/>
          </a:bodyPr>
          <a:lstStyle/>
          <a:p>
            <a:r>
              <a:rPr lang="en-CA" sz="1600" dirty="0"/>
              <a:t>This slide is from lectures by Professor </a:t>
            </a:r>
            <a:r>
              <a:rPr lang="en-CA" sz="1600" dirty="0" err="1"/>
              <a:t>P.Rai</a:t>
            </a:r>
            <a:r>
              <a:rPr lang="en-CA" sz="1600" dirty="0"/>
              <a:t>:  </a:t>
            </a:r>
            <a:br>
              <a:rPr lang="en-CA" sz="1600" dirty="0"/>
            </a:br>
            <a:r>
              <a:rPr lang="en-CA" sz="1600" dirty="0"/>
              <a:t>https://www.cse.iitk.ac.in/users/piyush/courses/tpmi_winter19/tpmi_w19_lec5_slides_print.pdf</a:t>
            </a:r>
          </a:p>
          <a:p>
            <a:r>
              <a:rPr lang="en-CA" sz="1600" dirty="0"/>
              <a:t> </a:t>
            </a:r>
          </a:p>
        </p:txBody>
      </p:sp>
    </p:spTree>
    <p:extLst>
      <p:ext uri="{BB962C8B-B14F-4D97-AF65-F5344CB8AC3E}">
        <p14:creationId xmlns:p14="http://schemas.microsoft.com/office/powerpoint/2010/main" val="336109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B894-2DD2-500B-3A23-34CFAC5D5EA1}"/>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2479049F-6FDC-939F-164B-7EE65C090F28}"/>
              </a:ext>
            </a:extLst>
          </p:cNvPr>
          <p:cNvSpPr>
            <a:spLocks noGrp="1"/>
          </p:cNvSpPr>
          <p:nvPr>
            <p:ph idx="1"/>
          </p:nvPr>
        </p:nvSpPr>
        <p:spPr/>
        <p:txBody>
          <a:bodyPr/>
          <a:lstStyle/>
          <a:p>
            <a:r>
              <a:rPr lang="en-CA" sz="1600" dirty="0">
                <a:latin typeface="Vedrana"/>
              </a:rPr>
              <a:t>Introduction </a:t>
            </a:r>
          </a:p>
          <a:p>
            <a:r>
              <a:rPr lang="en-CA" sz="1600" i="0" u="none" strike="noStrike" baseline="0" dirty="0">
                <a:latin typeface="Vedrana"/>
              </a:rPr>
              <a:t>Part 1: Errors and uncertainty quantification </a:t>
            </a:r>
          </a:p>
          <a:p>
            <a:pPr lvl="1"/>
            <a:r>
              <a:rPr lang="en-CA" sz="1600" b="0" i="0" u="none" strike="noStrike" baseline="0" dirty="0">
                <a:latin typeface="Vedrana"/>
              </a:rPr>
              <a:t>Definitions of errors and agreement</a:t>
            </a:r>
          </a:p>
          <a:p>
            <a:pPr lvl="1"/>
            <a:r>
              <a:rPr lang="en-CA" sz="1600" dirty="0">
                <a:latin typeface="Vedrana"/>
              </a:rPr>
              <a:t>Uncertainty quantification</a:t>
            </a:r>
            <a:endParaRPr lang="en-CA" sz="1600" b="1" i="0" u="none" strike="noStrike" baseline="0" dirty="0">
              <a:latin typeface="Vedrana"/>
            </a:endParaRPr>
          </a:p>
          <a:p>
            <a:r>
              <a:rPr lang="en-CA" sz="1600" b="1" dirty="0">
                <a:latin typeface="Vedrana"/>
              </a:rPr>
              <a:t>Part 2: U</a:t>
            </a:r>
            <a:r>
              <a:rPr lang="en-CA" sz="1600" b="1" i="0" u="none" strike="noStrike" baseline="0" dirty="0">
                <a:latin typeface="Vedrana"/>
              </a:rPr>
              <a:t>ncertainty propagation and sensitivity analysis </a:t>
            </a:r>
          </a:p>
          <a:p>
            <a:pPr lvl="1"/>
            <a:r>
              <a:rPr lang="en-CA" sz="1600" dirty="0">
                <a:latin typeface="Vedrana"/>
              </a:rPr>
              <a:t>Workflow that includes model, parameter estimation, uncertainty propagation and sensitivity analysis</a:t>
            </a:r>
            <a:endParaRPr lang="en-CA" sz="1600" b="0" i="0" u="none" strike="noStrike" baseline="0" dirty="0">
              <a:latin typeface="Vedrana"/>
            </a:endParaRPr>
          </a:p>
          <a:p>
            <a:pPr lvl="1"/>
            <a:r>
              <a:rPr lang="en-CA" sz="1600" b="0" i="0" u="none" strike="noStrike" baseline="0" dirty="0">
                <a:latin typeface="Vedrana"/>
              </a:rPr>
              <a:t>Uncertainty propagation based on perturbation and Monte Carlo sampling</a:t>
            </a:r>
          </a:p>
          <a:p>
            <a:r>
              <a:rPr lang="en-CA" sz="1600" dirty="0">
                <a:latin typeface="Vedrana"/>
              </a:rPr>
              <a:t>Part 3: Modeling biomedical systems </a:t>
            </a:r>
            <a:endParaRPr lang="en-CA" sz="1600" b="0" i="0" u="none" strike="noStrike" baseline="0" dirty="0">
              <a:latin typeface="Vedrana"/>
            </a:endParaRPr>
          </a:p>
          <a:p>
            <a:pPr lvl="1"/>
            <a:r>
              <a:rPr lang="en-CA" sz="1600" dirty="0">
                <a:latin typeface="Vedrana"/>
              </a:rPr>
              <a:t>Modeling signal generation, noise and assessing signal quality</a:t>
            </a:r>
          </a:p>
          <a:p>
            <a:r>
              <a:rPr lang="en-CA" sz="1600" b="0" i="0" u="none" strike="noStrike" baseline="0" dirty="0">
                <a:latin typeface="Vedrana"/>
              </a:rPr>
              <a:t>Part 4: Uncertainty propagation/sensitivity analysis through more complex models</a:t>
            </a:r>
          </a:p>
          <a:p>
            <a:pPr lvl="1"/>
            <a:r>
              <a:rPr lang="en-CA" sz="1600" b="0" i="0" u="none" strike="noStrike" baseline="0" dirty="0">
                <a:latin typeface="Vedrana"/>
              </a:rPr>
              <a:t>Modeling continuous blood pressure devices </a:t>
            </a:r>
          </a:p>
          <a:p>
            <a:pPr lvl="1"/>
            <a:r>
              <a:rPr lang="en-CA" sz="1600" dirty="0">
                <a:latin typeface="Vedrana"/>
              </a:rPr>
              <a:t>Modeling </a:t>
            </a:r>
            <a:r>
              <a:rPr lang="en-CA" sz="1600" b="0" i="0" u="none" strike="noStrike" baseline="0" dirty="0" err="1">
                <a:latin typeface="Vedrana"/>
              </a:rPr>
              <a:t>oscillometric</a:t>
            </a:r>
            <a:r>
              <a:rPr lang="en-CA" sz="1600" b="0" i="0" u="none" strike="noStrike" baseline="0" dirty="0">
                <a:latin typeface="Vedrana"/>
              </a:rPr>
              <a:t> algorithms</a:t>
            </a:r>
          </a:p>
          <a:p>
            <a:r>
              <a:rPr lang="en-CA" sz="1600" b="0" i="0" u="none" strike="noStrike" baseline="0" dirty="0">
                <a:latin typeface="Vedrana"/>
              </a:rPr>
              <a:t>Part 5: Conclusion </a:t>
            </a:r>
          </a:p>
        </p:txBody>
      </p:sp>
    </p:spTree>
    <p:extLst>
      <p:ext uri="{BB962C8B-B14F-4D97-AF65-F5344CB8AC3E}">
        <p14:creationId xmlns:p14="http://schemas.microsoft.com/office/powerpoint/2010/main" val="2852239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F0925-E8A3-0FEF-FBA4-67194FD5A6C0}"/>
              </a:ext>
            </a:extLst>
          </p:cNvPr>
          <p:cNvSpPr>
            <a:spLocks noGrp="1"/>
          </p:cNvSpPr>
          <p:nvPr>
            <p:ph type="title"/>
          </p:nvPr>
        </p:nvSpPr>
        <p:spPr>
          <a:xfrm>
            <a:off x="685799" y="381000"/>
            <a:ext cx="7888857" cy="914400"/>
          </a:xfrm>
        </p:spPr>
        <p:txBody>
          <a:bodyPr>
            <a:normAutofit fontScale="90000"/>
          </a:bodyPr>
          <a:lstStyle/>
          <a:p>
            <a:r>
              <a:rPr lang="en-US" dirty="0"/>
              <a:t>What is the workflow for Uncertainty Quantification and Sensitivity Analysis?</a:t>
            </a:r>
          </a:p>
        </p:txBody>
      </p:sp>
      <p:pic>
        <p:nvPicPr>
          <p:cNvPr id="5" name="Content Placeholder 4" descr="Diagram&#10;&#10;Description automatically generated">
            <a:extLst>
              <a:ext uri="{FF2B5EF4-FFF2-40B4-BE49-F238E27FC236}">
                <a16:creationId xmlns:a16="http://schemas.microsoft.com/office/drawing/2014/main" id="{1104C423-7EC0-A1E8-D735-717FE052852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368935" y="1359766"/>
            <a:ext cx="3371056" cy="4367141"/>
          </a:xfr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D2AB91-309D-D66B-CAEE-6753F23B6A6C}"/>
                  </a:ext>
                </a:extLst>
              </p:cNvPr>
              <p:cNvSpPr>
                <a:spLocks noGrp="1"/>
              </p:cNvSpPr>
              <p:nvPr>
                <p:ph sz="half" idx="2"/>
              </p:nvPr>
            </p:nvSpPr>
            <p:spPr>
              <a:xfrm>
                <a:off x="685800" y="1819835"/>
                <a:ext cx="3886200" cy="3777552"/>
              </a:xfrm>
            </p:spPr>
            <p:txBody>
              <a:bodyPr>
                <a:normAutofit/>
              </a:bodyPr>
              <a:lstStyle/>
              <a:p>
                <a:pPr>
                  <a:lnSpc>
                    <a:spcPct val="100000"/>
                  </a:lnSpc>
                </a:pPr>
                <a14:m>
                  <m:oMath xmlns:m="http://schemas.openxmlformats.org/officeDocument/2006/math">
                    <m:r>
                      <a:rPr lang="en-GB" sz="1800" i="1">
                        <a:latin typeface="Cambria Math" panose="02040503050406030204" pitchFamily="18" charset="0"/>
                        <a:ea typeface="SimSun" panose="02010600030101010101" pitchFamily="2" charset="-122"/>
                        <a:cs typeface="Times New Roman" panose="02020603050405020304" pitchFamily="18" charset="0"/>
                      </a:rPr>
                      <m:t>𝑦</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𝑓</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𝑥</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𝑐</m:t>
                    </m:r>
                    <m:r>
                      <a:rPr lang="en-GB" sz="1800" i="1">
                        <a:latin typeface="Cambria Math" panose="02040503050406030204" pitchFamily="18" charset="0"/>
                        <a:ea typeface="SimSun" panose="02010600030101010101" pitchFamily="2" charset="-122"/>
                        <a:cs typeface="Times New Roman" panose="02020603050405020304" pitchFamily="18" charset="0"/>
                      </a:rPr>
                      <m:t>)</m:t>
                    </m:r>
                  </m:oMath>
                </a14:m>
                <a:r>
                  <a:rPr lang="en-GB" sz="1800" dirty="0">
                    <a:ea typeface="SimSun" panose="02010600030101010101" pitchFamily="2" charset="-122"/>
                  </a:rPr>
                  <a:t>, where the output </a:t>
                </a:r>
                <a14:m>
                  <m:oMath xmlns:m="http://schemas.openxmlformats.org/officeDocument/2006/math">
                    <m:r>
                      <a:rPr lang="en-GB" sz="1800" i="1">
                        <a:latin typeface="Cambria Math" panose="02040503050406030204" pitchFamily="18" charset="0"/>
                        <a:ea typeface="SimSun" panose="02010600030101010101" pitchFamily="2" charset="-122"/>
                        <a:cs typeface="Times New Roman" panose="02020603050405020304" pitchFamily="18" charset="0"/>
                      </a:rPr>
                      <m:t>𝑦</m:t>
                    </m:r>
                  </m:oMath>
                </a14:m>
                <a:r>
                  <a:rPr lang="en-GB" sz="1800" dirty="0">
                    <a:ea typeface="SimSun" panose="02010600030101010101" pitchFamily="2" charset="-122"/>
                  </a:rPr>
                  <a:t> depends on input data </a:t>
                </a:r>
                <a14:m>
                  <m:oMath xmlns:m="http://schemas.openxmlformats.org/officeDocument/2006/math">
                    <m:r>
                      <a:rPr lang="en-GB" sz="1800" i="1">
                        <a:latin typeface="Cambria Math" panose="02040503050406030204" pitchFamily="18" charset="0"/>
                        <a:ea typeface="SimSun" panose="02010600030101010101" pitchFamily="2" charset="-122"/>
                        <a:cs typeface="Times New Roman" panose="02020603050405020304" pitchFamily="18" charset="0"/>
                      </a:rPr>
                      <m:t>𝑥</m:t>
                    </m:r>
                  </m:oMath>
                </a14:m>
                <a:r>
                  <a:rPr lang="en-GB" sz="1800" dirty="0">
                    <a:ea typeface="SimSun" panose="02010600030101010101" pitchFamily="2" charset="-122"/>
                  </a:rPr>
                  <a:t> and fixed parameters </a:t>
                </a:r>
                <a14:m>
                  <m:oMath xmlns:m="http://schemas.openxmlformats.org/officeDocument/2006/math">
                    <m:r>
                      <a:rPr lang="en-GB" sz="1800" i="1">
                        <a:latin typeface="Cambria Math" panose="02040503050406030204" pitchFamily="18" charset="0"/>
                        <a:ea typeface="SimSun" panose="02010600030101010101" pitchFamily="2" charset="-122"/>
                        <a:cs typeface="Times New Roman" panose="02020603050405020304" pitchFamily="18" charset="0"/>
                      </a:rPr>
                      <m:t>𝑐</m:t>
                    </m:r>
                  </m:oMath>
                </a14:m>
                <a:r>
                  <a:rPr lang="en-GB" sz="1800" dirty="0">
                    <a:ea typeface="SimSun" panose="02010600030101010101" pitchFamily="2" charset="-122"/>
                  </a:rPr>
                  <a:t>.</a:t>
                </a:r>
                <a:endParaRPr lang="en-GB" sz="1800" b="1" dirty="0">
                  <a:ea typeface="SimSun" panose="02010600030101010101" pitchFamily="2" charset="-122"/>
                </a:endParaRPr>
              </a:p>
              <a:p>
                <a:pPr>
                  <a:lnSpc>
                    <a:spcPct val="100000"/>
                  </a:lnSpc>
                </a:pPr>
                <a:r>
                  <a:rPr lang="en-GB" sz="1800" b="1" dirty="0">
                    <a:ea typeface="SimSun" panose="02010600030101010101" pitchFamily="2" charset="-122"/>
                  </a:rPr>
                  <a:t>Uncertainty propagation</a:t>
                </a:r>
                <a:r>
                  <a:rPr lang="en-GB" sz="1800" dirty="0">
                    <a:ea typeface="SimSun" panose="02010600030101010101" pitchFamily="2" charset="-122"/>
                  </a:rPr>
                  <a:t> aims is to quantify the output uncertainties. It can also be used to aid the design to meet the design specification of the device. </a:t>
                </a:r>
              </a:p>
              <a:p>
                <a:pPr>
                  <a:lnSpc>
                    <a:spcPct val="100000"/>
                  </a:lnSpc>
                </a:pPr>
                <a:r>
                  <a:rPr lang="en-GB" sz="1800" b="1" dirty="0">
                    <a:ea typeface="SimSun" panose="02010600030101010101" pitchFamily="2" charset="-122"/>
                  </a:rPr>
                  <a:t>Sensitivity analysis</a:t>
                </a:r>
                <a:r>
                  <a:rPr lang="en-GB" sz="1800" dirty="0">
                    <a:ea typeface="SimSun" panose="02010600030101010101" pitchFamily="2" charset="-122"/>
                  </a:rPr>
                  <a:t> studies the effect of the changes in the system's parameters on the output.</a:t>
                </a:r>
                <a:endParaRPr lang="en-US" sz="3200" dirty="0"/>
              </a:p>
            </p:txBody>
          </p:sp>
        </mc:Choice>
        <mc:Fallback xmlns="">
          <p:sp>
            <p:nvSpPr>
              <p:cNvPr id="3" name="Content Placeholder 2">
                <a:extLst>
                  <a:ext uri="{FF2B5EF4-FFF2-40B4-BE49-F238E27FC236}">
                    <a16:creationId xmlns:a16="http://schemas.microsoft.com/office/drawing/2014/main" id="{8ED2AB91-309D-D66B-CAEE-6753F23B6A6C}"/>
                  </a:ext>
                </a:extLst>
              </p:cNvPr>
              <p:cNvSpPr>
                <a:spLocks noGrp="1" noRot="1" noChangeAspect="1" noMove="1" noResize="1" noEditPoints="1" noAdjustHandles="1" noChangeArrowheads="1" noChangeShapeType="1" noTextEdit="1"/>
              </p:cNvSpPr>
              <p:nvPr>
                <p:ph sz="half" idx="2"/>
              </p:nvPr>
            </p:nvSpPr>
            <p:spPr>
              <a:xfrm>
                <a:off x="685800" y="1819835"/>
                <a:ext cx="3886200" cy="3777552"/>
              </a:xfrm>
              <a:blipFill>
                <a:blip r:embed="rId3"/>
                <a:stretch>
                  <a:fillRect l="-1413" t="-969" b="-2423"/>
                </a:stretch>
              </a:blipFill>
            </p:spPr>
            <p:txBody>
              <a:bodyPr/>
              <a:lstStyle/>
              <a:p>
                <a:r>
                  <a:rPr lang="en-CA">
                    <a:noFill/>
                  </a:rPr>
                  <a:t> </a:t>
                </a:r>
              </a:p>
            </p:txBody>
          </p:sp>
        </mc:Fallback>
      </mc:AlternateContent>
    </p:spTree>
    <p:extLst>
      <p:ext uri="{BB962C8B-B14F-4D97-AF65-F5344CB8AC3E}">
        <p14:creationId xmlns:p14="http://schemas.microsoft.com/office/powerpoint/2010/main" val="169342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9808-B256-8989-C9B4-FA95BA04555F}"/>
              </a:ext>
            </a:extLst>
          </p:cNvPr>
          <p:cNvSpPr>
            <a:spLocks noGrp="1"/>
          </p:cNvSpPr>
          <p:nvPr>
            <p:ph type="title"/>
          </p:nvPr>
        </p:nvSpPr>
        <p:spPr/>
        <p:txBody>
          <a:bodyPr/>
          <a:lstStyle/>
          <a:p>
            <a:r>
              <a:rPr lang="en-CA" dirty="0"/>
              <a:t>What are the models that we consider here?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62624A-2BEB-202D-0AE6-157DD3D2C85A}"/>
                  </a:ext>
                </a:extLst>
              </p:cNvPr>
              <p:cNvSpPr>
                <a:spLocks noGrp="1"/>
              </p:cNvSpPr>
              <p:nvPr>
                <p:ph idx="1"/>
              </p:nvPr>
            </p:nvSpPr>
            <p:spPr/>
            <p:txBody>
              <a:bodyPr/>
              <a:lstStyle/>
              <a:p>
                <a:r>
                  <a:rPr lang="en-CA" dirty="0"/>
                  <a:t>Regression model - sensor calibration </a:t>
                </a:r>
              </a:p>
              <a:p>
                <a:r>
                  <a:rPr lang="en-CA" dirty="0"/>
                  <a:t>Model represented as a mathematical function </a:t>
                </a:r>
                <a14:m>
                  <m:oMath xmlns:m="http://schemas.openxmlformats.org/officeDocument/2006/math">
                    <m:r>
                      <a:rPr lang="en-US" b="0" i="1" smtClean="0">
                        <a:latin typeface="Cambria Math" panose="02040503050406030204" pitchFamily="18" charset="0"/>
                      </a:rPr>
                      <m:t>𝑦</m:t>
                    </m:r>
                    <m:r>
                      <a:rPr lang="en-CA" i="1" smtClean="0">
                        <a:latin typeface="Cambria Math" charset="0"/>
                      </a:rPr>
                      <m:t>=</m:t>
                    </m:r>
                    <m:r>
                      <a:rPr lang="en-CA" i="1" smtClean="0">
                        <a:latin typeface="Cambria Math" charset="0"/>
                      </a:rPr>
                      <m:t>𝑓</m:t>
                    </m:r>
                    <m:r>
                      <a:rPr lang="en-CA" i="1" smtClean="0">
                        <a:latin typeface="Cambria Math" charset="0"/>
                      </a:rPr>
                      <m:t>(</m:t>
                    </m:r>
                    <m:r>
                      <a:rPr lang="en-US" b="0" i="1" smtClean="0">
                        <a:latin typeface="Cambria Math" panose="02040503050406030204" pitchFamily="18" charset="0"/>
                      </a:rPr>
                      <m:t>𝑥</m:t>
                    </m:r>
                    <m:r>
                      <a:rPr lang="en-CA" i="1">
                        <a:latin typeface="Cambria Math" charset="0"/>
                      </a:rPr>
                      <m:t>)</m:t>
                    </m:r>
                  </m:oMath>
                </a14:m>
                <a:endParaRPr lang="en-US" dirty="0">
                  <a:latin typeface="Times" pitchFamily="-110" charset="0"/>
                </a:endParaRPr>
              </a:p>
              <a:p>
                <a:r>
                  <a:rPr lang="en-CA" dirty="0"/>
                  <a:t>Model represented as a black box – for example a neural network</a:t>
                </a:r>
              </a:p>
              <a:p>
                <a:r>
                  <a:rPr lang="en-CA" dirty="0"/>
                  <a:t>Model of a sensor</a:t>
                </a:r>
              </a:p>
              <a:p>
                <a:r>
                  <a:rPr lang="en-CA" dirty="0"/>
                  <a:t>Model of a system</a:t>
                </a:r>
              </a:p>
            </p:txBody>
          </p:sp>
        </mc:Choice>
        <mc:Fallback xmlns="">
          <p:sp>
            <p:nvSpPr>
              <p:cNvPr id="3" name="Content Placeholder 2">
                <a:extLst>
                  <a:ext uri="{FF2B5EF4-FFF2-40B4-BE49-F238E27FC236}">
                    <a16:creationId xmlns:a16="http://schemas.microsoft.com/office/drawing/2014/main" id="{3C62624A-2BEB-202D-0AE6-157DD3D2C85A}"/>
                  </a:ext>
                </a:extLst>
              </p:cNvPr>
              <p:cNvSpPr>
                <a:spLocks noGrp="1" noRot="1" noChangeAspect="1" noMove="1" noResize="1" noEditPoints="1" noAdjustHandles="1" noChangeArrowheads="1" noChangeShapeType="1" noTextEdit="1"/>
              </p:cNvSpPr>
              <p:nvPr>
                <p:ph idx="1"/>
              </p:nvPr>
            </p:nvSpPr>
            <p:spPr>
              <a:blipFill>
                <a:blip r:embed="rId2"/>
                <a:stretch>
                  <a:fillRect l="-863" t="-1136"/>
                </a:stretch>
              </a:blipFill>
            </p:spPr>
            <p:txBody>
              <a:bodyPr/>
              <a:lstStyle/>
              <a:p>
                <a:r>
                  <a:rPr lang="en-CA">
                    <a:noFill/>
                  </a:rPr>
                  <a:t> </a:t>
                </a:r>
              </a:p>
            </p:txBody>
          </p:sp>
        </mc:Fallback>
      </mc:AlternateContent>
      <p:pic>
        <p:nvPicPr>
          <p:cNvPr id="4" name="Content Placeholder 6" descr="Diagram&#10;&#10;Description automatically generated">
            <a:extLst>
              <a:ext uri="{FF2B5EF4-FFF2-40B4-BE49-F238E27FC236}">
                <a16:creationId xmlns:a16="http://schemas.microsoft.com/office/drawing/2014/main" id="{A2721EC1-64E2-45B4-B2F4-D12048AB01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28650" y="3821747"/>
            <a:ext cx="7886700" cy="2151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069003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parameter estimation?</a:t>
            </a:r>
            <a:endParaRPr lang="en-CA" dirty="0"/>
          </a:p>
        </p:txBody>
      </p:sp>
      <p:sp>
        <p:nvSpPr>
          <p:cNvPr id="3" name="Content Placeholder 2"/>
          <p:cNvSpPr>
            <a:spLocks noGrp="1"/>
          </p:cNvSpPr>
          <p:nvPr>
            <p:ph idx="1"/>
          </p:nvPr>
        </p:nvSpPr>
        <p:spPr/>
        <p:txBody>
          <a:bodyPr/>
          <a:lstStyle/>
          <a:p>
            <a:r>
              <a:rPr lang="en-CA" sz="1600" dirty="0"/>
              <a:t>Parameter estimation is the process of adjusting unknown model parameters in order to improve the agreement between model output and observed data</a:t>
            </a:r>
          </a:p>
          <a:p>
            <a:r>
              <a:rPr lang="en-US" sz="1600" dirty="0"/>
              <a:t>Involves “tuning” values of the parameters of the model to best match the observed data</a:t>
            </a:r>
          </a:p>
          <a:p>
            <a:r>
              <a:rPr lang="en-US" sz="1600" dirty="0"/>
              <a:t>Methods</a:t>
            </a:r>
          </a:p>
          <a:p>
            <a:pPr lvl="1"/>
            <a:r>
              <a:rPr lang="en-US" sz="1600" dirty="0"/>
              <a:t>Maximum likelihood methods</a:t>
            </a:r>
          </a:p>
          <a:p>
            <a:pPr lvl="2"/>
            <a:r>
              <a:rPr lang="en-US" sz="1600" dirty="0"/>
              <a:t>Model is used with fitted parameters to predict future behavior of the system</a:t>
            </a:r>
          </a:p>
          <a:p>
            <a:pPr lvl="1"/>
            <a:r>
              <a:rPr lang="en-US" sz="1600" dirty="0"/>
              <a:t>Bayesian methods for parameter estimation </a:t>
            </a:r>
          </a:p>
          <a:p>
            <a:pPr lvl="2"/>
            <a:r>
              <a:rPr lang="en-CA" sz="1600" dirty="0"/>
              <a:t>the predictions allow for all sources of uncertainty, </a:t>
            </a:r>
            <a:br>
              <a:rPr lang="en-CA" sz="1600" dirty="0"/>
            </a:br>
            <a:r>
              <a:rPr lang="en-CA" sz="1600" dirty="0"/>
              <a:t>including the remaining uncertainty over the fitted </a:t>
            </a:r>
            <a:br>
              <a:rPr lang="en-CA" sz="1600" dirty="0"/>
            </a:br>
            <a:r>
              <a:rPr lang="en-CA" sz="1600" dirty="0"/>
              <a:t>parameters</a:t>
            </a:r>
          </a:p>
        </p:txBody>
      </p:sp>
      <p:pic>
        <p:nvPicPr>
          <p:cNvPr id="4" name="Picture 3">
            <a:extLst>
              <a:ext uri="{FF2B5EF4-FFF2-40B4-BE49-F238E27FC236}">
                <a16:creationId xmlns:a16="http://schemas.microsoft.com/office/drawing/2014/main" id="{90760B30-4CDA-171D-3B6C-2421DD2454A7}"/>
              </a:ext>
            </a:extLst>
          </p:cNvPr>
          <p:cNvPicPr>
            <a:picLocks noChangeAspect="1"/>
          </p:cNvPicPr>
          <p:nvPr/>
        </p:nvPicPr>
        <p:blipFill>
          <a:blip r:embed="rId2"/>
          <a:stretch>
            <a:fillRect/>
          </a:stretch>
        </p:blipFill>
        <p:spPr>
          <a:xfrm>
            <a:off x="7001187" y="4168677"/>
            <a:ext cx="1954344" cy="1343751"/>
          </a:xfrm>
          <a:prstGeom prst="rect">
            <a:avLst/>
          </a:prstGeom>
        </p:spPr>
      </p:pic>
    </p:spTree>
    <p:extLst>
      <p:ext uri="{BB962C8B-B14F-4D97-AF65-F5344CB8AC3E}">
        <p14:creationId xmlns:p14="http://schemas.microsoft.com/office/powerpoint/2010/main" val="2412431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124" y="183740"/>
            <a:ext cx="7184994" cy="914400"/>
          </a:xfrm>
        </p:spPr>
        <p:txBody>
          <a:bodyPr/>
          <a:lstStyle/>
          <a:p>
            <a:r>
              <a:rPr lang="en-CA" dirty="0"/>
              <a:t>What is uncertainty propagation?</a:t>
            </a:r>
          </a:p>
        </p:txBody>
      </p:sp>
      <p:sp>
        <p:nvSpPr>
          <p:cNvPr id="3" name="Content Placeholder 2"/>
          <p:cNvSpPr>
            <a:spLocks noGrp="1"/>
          </p:cNvSpPr>
          <p:nvPr>
            <p:ph idx="1"/>
          </p:nvPr>
        </p:nvSpPr>
        <p:spPr>
          <a:xfrm>
            <a:off x="659124" y="1098140"/>
            <a:ext cx="8350405" cy="1368152"/>
          </a:xfrm>
        </p:spPr>
        <p:txBody>
          <a:bodyPr/>
          <a:lstStyle/>
          <a:p>
            <a:r>
              <a:rPr lang="en-CA" sz="1600" dirty="0"/>
              <a:t>If we have a model that has probabilistic or uncertain parameters, and the data is noisy, how can we quantify uncertainty at the output of our system?</a:t>
            </a:r>
          </a:p>
          <a:p>
            <a:r>
              <a:rPr lang="en-GB" sz="1600" dirty="0">
                <a:ea typeface="SimSun" panose="02010600030101010101" pitchFamily="2" charset="-122"/>
              </a:rPr>
              <a:t>Propagation of uncertainty quantifies the effect of the uncertainty in parameters and input variables on the output.</a:t>
            </a:r>
          </a:p>
          <a:p>
            <a:r>
              <a:rPr lang="en-US" sz="1600" dirty="0"/>
              <a:t>Perturbation methods</a:t>
            </a:r>
          </a:p>
          <a:p>
            <a:pPr lvl="1"/>
            <a:r>
              <a:rPr lang="en-CA" sz="1600" dirty="0"/>
              <a:t>the solution is expressed using a suitable Taylor series expansion</a:t>
            </a:r>
          </a:p>
          <a:p>
            <a:r>
              <a:rPr lang="en-US" sz="1600" dirty="0"/>
              <a:t>Sampling techniques</a:t>
            </a:r>
          </a:p>
          <a:p>
            <a:pPr lvl="1"/>
            <a:r>
              <a:rPr lang="en-US" sz="1600" dirty="0"/>
              <a:t>Monte Carlo based</a:t>
            </a:r>
          </a:p>
          <a:p>
            <a:endParaRPr lang="en-CA" dirty="0"/>
          </a:p>
        </p:txBody>
      </p:sp>
      <p:pic>
        <p:nvPicPr>
          <p:cNvPr id="4" name="Picture 3"/>
          <p:cNvPicPr>
            <a:picLocks noChangeAspect="1"/>
          </p:cNvPicPr>
          <p:nvPr/>
        </p:nvPicPr>
        <p:blipFill>
          <a:blip r:embed="rId2"/>
          <a:stretch>
            <a:fillRect/>
          </a:stretch>
        </p:blipFill>
        <p:spPr>
          <a:xfrm>
            <a:off x="762001" y="3415553"/>
            <a:ext cx="7289084" cy="2566055"/>
          </a:xfrm>
          <a:prstGeom prst="rect">
            <a:avLst/>
          </a:prstGeom>
        </p:spPr>
      </p:pic>
      <p:sp>
        <p:nvSpPr>
          <p:cNvPr id="5" name="Speech Bubble: Rectangle 4">
            <a:extLst>
              <a:ext uri="{FF2B5EF4-FFF2-40B4-BE49-F238E27FC236}">
                <a16:creationId xmlns:a16="http://schemas.microsoft.com/office/drawing/2014/main" id="{62CB68E4-0800-7B7A-05B9-C4BAE3E0828C}"/>
              </a:ext>
            </a:extLst>
          </p:cNvPr>
          <p:cNvSpPr/>
          <p:nvPr/>
        </p:nvSpPr>
        <p:spPr bwMode="auto">
          <a:xfrm flipH="1">
            <a:off x="5424543" y="2735233"/>
            <a:ext cx="2957456" cy="1165412"/>
          </a:xfrm>
          <a:prstGeom prst="wedgeRect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GB" sz="1400" dirty="0">
                <a:ea typeface="SimSun" panose="02010600030101010101" pitchFamily="2" charset="-122"/>
              </a:rPr>
              <a:t>The uncertainty budget represents the combination of all uncertainties in the system, and it is commonly used in meeting the specifications of the device.</a:t>
            </a:r>
            <a:r>
              <a:rPr lang="en-GB" sz="1400" i="1" dirty="0">
                <a:ea typeface="SimSun" panose="02010600030101010101" pitchFamily="2" charset="-122"/>
              </a:rPr>
              <a:t> </a:t>
            </a:r>
            <a:endParaRPr lang="en-US" sz="2000" dirty="0"/>
          </a:p>
          <a:p>
            <a:pPr marL="0" marR="0" indent="0" defTabSz="914400" rtl="0" eaLnBrk="0" fontAlgn="base" latinLnBrk="0" hangingPunct="0">
              <a:lnSpc>
                <a:spcPct val="100000"/>
              </a:lnSpc>
              <a:spcBef>
                <a:spcPct val="0"/>
              </a:spcBef>
              <a:spcAft>
                <a:spcPct val="0"/>
              </a:spcAft>
              <a:buClrTx/>
              <a:buSzTx/>
              <a:buFontTx/>
              <a:buNone/>
              <a:tabLst/>
            </a:pPr>
            <a:endParaRPr kumimoji="0" lang="en-CA" sz="800" b="0" i="0" u="none" strike="noStrike" cap="none" normalizeH="0" baseline="0" dirty="0">
              <a:ln>
                <a:noFill/>
              </a:ln>
              <a:solidFill>
                <a:schemeClr val="tx1"/>
              </a:solidFill>
              <a:effectLst/>
              <a:latin typeface="Times" pitchFamily="-110" charset="0"/>
            </a:endParaRPr>
          </a:p>
        </p:txBody>
      </p:sp>
    </p:spTree>
    <p:extLst>
      <p:ext uri="{BB962C8B-B14F-4D97-AF65-F5344CB8AC3E}">
        <p14:creationId xmlns:p14="http://schemas.microsoft.com/office/powerpoint/2010/main" val="76602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B801-D0A4-6055-E1C4-57C269898367}"/>
              </a:ext>
            </a:extLst>
          </p:cNvPr>
          <p:cNvSpPr>
            <a:spLocks noGrp="1"/>
          </p:cNvSpPr>
          <p:nvPr>
            <p:ph type="title"/>
          </p:nvPr>
        </p:nvSpPr>
        <p:spPr>
          <a:xfrm>
            <a:off x="685800" y="381000"/>
            <a:ext cx="8101584" cy="914400"/>
          </a:xfrm>
        </p:spPr>
        <p:txBody>
          <a:bodyPr/>
          <a:lstStyle/>
          <a:p>
            <a:r>
              <a:rPr lang="en-US" dirty="0"/>
              <a:t>How can we use Monte Carlo sampling steps for uncertainty propagation?</a:t>
            </a:r>
          </a:p>
        </p:txBody>
      </p:sp>
      <p:pic>
        <p:nvPicPr>
          <p:cNvPr id="5" name="Content Placeholder 4" descr="Diagram&#10;&#10;Description automatically generated">
            <a:extLst>
              <a:ext uri="{FF2B5EF4-FFF2-40B4-BE49-F238E27FC236}">
                <a16:creationId xmlns:a16="http://schemas.microsoft.com/office/drawing/2014/main" id="{F76FFC47-B18B-E191-8387-1AE269CBF3A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2785" y="1524000"/>
            <a:ext cx="4473572" cy="4181475"/>
          </a:xfr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82D0AA-9AE3-1B55-A3FF-01E0AF0BF2BE}"/>
                  </a:ext>
                </a:extLst>
              </p:cNvPr>
              <p:cNvSpPr>
                <a:spLocks noGrp="1"/>
              </p:cNvSpPr>
              <p:nvPr>
                <p:ph sz="half" idx="2"/>
              </p:nvPr>
            </p:nvSpPr>
            <p:spPr>
              <a:xfrm>
                <a:off x="4648200" y="1524000"/>
                <a:ext cx="4139184" cy="4492752"/>
              </a:xfrm>
            </p:spPr>
            <p:txBody>
              <a:bodyPr>
                <a:normAutofit/>
              </a:bodyPr>
              <a:lstStyle/>
              <a:p>
                <a:pPr algn="just">
                  <a:spcBef>
                    <a:spcPts val="450"/>
                  </a:spcBef>
                </a:pPr>
                <a:r>
                  <a:rPr lang="en-US" sz="1350" dirty="0">
                    <a:ea typeface="SimSun" panose="02010600030101010101" pitchFamily="2" charset="-122"/>
                  </a:rPr>
                  <a:t>The uncertain variables and parameters need to be described by probability distribution functions and  incorporate the correlation between variables and parameters.</a:t>
                </a:r>
              </a:p>
              <a:p>
                <a:pPr algn="just">
                  <a:spcBef>
                    <a:spcPts val="450"/>
                  </a:spcBef>
                </a:pPr>
                <a:r>
                  <a:rPr lang="en-US" sz="1350" dirty="0">
                    <a:ea typeface="SimSun" panose="02010600030101010101" pitchFamily="2" charset="-122"/>
                  </a:rPr>
                  <a:t>A random number generator or a sampling method needs to be used to allow for sampling from the probability distribution functions.</a:t>
                </a:r>
              </a:p>
              <a:p>
                <a:pPr>
                  <a:lnSpc>
                    <a:spcPct val="100000"/>
                  </a:lnSpc>
                </a:pPr>
                <a:r>
                  <a:rPr lang="en-GB" sz="1350" dirty="0">
                    <a:ea typeface="SimSun" panose="02010600030101010101" pitchFamily="2" charset="-122"/>
                  </a:rPr>
                  <a:t>Provide the metrics</a:t>
                </a:r>
              </a:p>
              <a:p>
                <a:pPr lvl="1" algn="just">
                  <a:spcBef>
                    <a:spcPts val="450"/>
                  </a:spcBef>
                  <a:spcAft>
                    <a:spcPts val="450"/>
                  </a:spcAft>
                </a:pPr>
                <a:r>
                  <a:rPr lang="en-CA" sz="1350" dirty="0">
                    <a:ea typeface="SimSun" panose="02010600030101010101" pitchFamily="2" charset="-122"/>
                  </a:rPr>
                  <a:t>Compute and present a histogram</a:t>
                </a:r>
                <a:endParaRPr lang="en-US" sz="1350" dirty="0">
                  <a:ea typeface="SimSun" panose="02010600030101010101" pitchFamily="2" charset="-122"/>
                </a:endParaRPr>
              </a:p>
              <a:p>
                <a:pPr lvl="1" algn="just">
                  <a:spcBef>
                    <a:spcPts val="900"/>
                  </a:spcBef>
                  <a:spcAft>
                    <a:spcPts val="450"/>
                  </a:spcAft>
                </a:pPr>
                <a:r>
                  <a:rPr lang="en-CA" sz="1350" dirty="0">
                    <a:ea typeface="SimSun" panose="02010600030101010101" pitchFamily="2" charset="-122"/>
                  </a:rPr>
                  <a:t>To get </a:t>
                </a:r>
                <a14:m>
                  <m:oMath xmlns:m="http://schemas.openxmlformats.org/officeDocument/2006/math">
                    <m:sSub>
                      <m:sSubPr>
                        <m:ctrlPr>
                          <a:rPr lang="en-US" sz="1350" i="1">
                            <a:latin typeface="Cambria Math" panose="02040503050406030204" pitchFamily="18" charset="0"/>
                            <a:ea typeface="SimSun" panose="02010600030101010101" pitchFamily="2" charset="-122"/>
                          </a:rPr>
                        </m:ctrlPr>
                      </m:sSubPr>
                      <m:e>
                        <m:r>
                          <a:rPr lang="en-US" sz="1350" i="1">
                            <a:latin typeface="Cambria Math" panose="02040503050406030204" pitchFamily="18" charset="0"/>
                            <a:ea typeface="SimSun" panose="02010600030101010101" pitchFamily="2" charset="-122"/>
                          </a:rPr>
                          <m:t>𝜎</m:t>
                        </m:r>
                      </m:e>
                      <m:sub>
                        <m:r>
                          <a:rPr lang="en-CA" sz="1350" i="1">
                            <a:latin typeface="Cambria Math" panose="02040503050406030204" pitchFamily="18" charset="0"/>
                            <a:ea typeface="SimSun" panose="02010600030101010101" pitchFamily="2" charset="-122"/>
                          </a:rPr>
                          <m:t>𝑌</m:t>
                        </m:r>
                      </m:sub>
                    </m:sSub>
                    <m:r>
                      <a:rPr lang="en-CA" sz="1350">
                        <a:latin typeface="Cambria Math" panose="02040503050406030204" pitchFamily="18" charset="0"/>
                        <a:ea typeface="SimSun" panose="02010600030101010101" pitchFamily="2" charset="-122"/>
                      </a:rPr>
                      <m:t>,</m:t>
                    </m:r>
                  </m:oMath>
                </a14:m>
                <a:r>
                  <a:rPr lang="en-CA" sz="1350" dirty="0">
                    <a:ea typeface="SimSun" panose="02010600030101010101" pitchFamily="2" charset="-122"/>
                  </a:rPr>
                  <a:t> compute the sample mean </a:t>
                </a:r>
                <a14:m>
                  <m:oMath xmlns:m="http://schemas.openxmlformats.org/officeDocument/2006/math">
                    <m:acc>
                      <m:accPr>
                        <m:chr m:val="̅"/>
                        <m:ctrlPr>
                          <a:rPr lang="en-US" sz="1350" i="1">
                            <a:latin typeface="Cambria Math" panose="02040503050406030204" pitchFamily="18" charset="0"/>
                            <a:ea typeface="SimSun" panose="02010600030101010101" pitchFamily="2" charset="-122"/>
                          </a:rPr>
                        </m:ctrlPr>
                      </m:accPr>
                      <m:e>
                        <m:r>
                          <a:rPr lang="en-US" sz="1350" i="1">
                            <a:latin typeface="Cambria Math" panose="02040503050406030204" pitchFamily="18" charset="0"/>
                            <a:ea typeface="SimSun" panose="02010600030101010101" pitchFamily="2" charset="-122"/>
                          </a:rPr>
                          <m:t>𝑦</m:t>
                        </m:r>
                      </m:e>
                    </m:acc>
                    <m:r>
                      <a:rPr lang="en-CA" sz="1350" i="1">
                        <a:latin typeface="Cambria Math" panose="02040503050406030204" pitchFamily="18" charset="0"/>
                        <a:ea typeface="SimSun" panose="02010600030101010101" pitchFamily="2" charset="-122"/>
                      </a:rPr>
                      <m:t>=</m:t>
                    </m:r>
                    <m:f>
                      <m:fPr>
                        <m:ctrlPr>
                          <a:rPr lang="en-US" sz="1350" i="1">
                            <a:latin typeface="Cambria Math" panose="02040503050406030204" pitchFamily="18" charset="0"/>
                            <a:ea typeface="SimSun" panose="02010600030101010101" pitchFamily="2" charset="-122"/>
                          </a:rPr>
                        </m:ctrlPr>
                      </m:fPr>
                      <m:num>
                        <m:r>
                          <a:rPr lang="en-CA" sz="1350" i="1">
                            <a:latin typeface="Cambria Math" panose="02040503050406030204" pitchFamily="18" charset="0"/>
                            <a:ea typeface="SimSun" panose="02010600030101010101" pitchFamily="2" charset="-122"/>
                          </a:rPr>
                          <m:t>1</m:t>
                        </m:r>
                      </m:num>
                      <m:den>
                        <m:r>
                          <a:rPr lang="en-US" sz="1350" i="1">
                            <a:latin typeface="Cambria Math" panose="02040503050406030204" pitchFamily="18" charset="0"/>
                            <a:ea typeface="SimSun" panose="02010600030101010101" pitchFamily="2" charset="-122"/>
                          </a:rPr>
                          <m:t>𝑀</m:t>
                        </m:r>
                      </m:den>
                    </m:f>
                    <m:nary>
                      <m:naryPr>
                        <m:chr m:val="∑"/>
                        <m:limLoc m:val="subSup"/>
                        <m:ctrlPr>
                          <a:rPr lang="en-US" sz="1350" i="1">
                            <a:latin typeface="Cambria Math" panose="02040503050406030204" pitchFamily="18" charset="0"/>
                            <a:ea typeface="SimSun" panose="02010600030101010101" pitchFamily="2" charset="-122"/>
                          </a:rPr>
                        </m:ctrlPr>
                      </m:naryPr>
                      <m:sub>
                        <m:r>
                          <a:rPr lang="en-US" sz="1350" i="1">
                            <a:latin typeface="Cambria Math" panose="02040503050406030204" pitchFamily="18" charset="0"/>
                            <a:ea typeface="SimSun" panose="02010600030101010101" pitchFamily="2" charset="-122"/>
                          </a:rPr>
                          <m:t>𝑖</m:t>
                        </m:r>
                        <m:r>
                          <a:rPr lang="en-CA" sz="1350" i="1">
                            <a:latin typeface="Cambria Math" panose="02040503050406030204" pitchFamily="18" charset="0"/>
                            <a:ea typeface="SimSun" panose="02010600030101010101" pitchFamily="2" charset="-122"/>
                          </a:rPr>
                          <m:t>=</m:t>
                        </m:r>
                        <m:r>
                          <a:rPr lang="en-CA" sz="1350" i="1">
                            <a:latin typeface="Cambria Math" panose="02040503050406030204" pitchFamily="18" charset="0"/>
                            <a:ea typeface="SimSun" panose="02010600030101010101" pitchFamily="2" charset="-122"/>
                          </a:rPr>
                          <m:t>1</m:t>
                        </m:r>
                      </m:sub>
                      <m:sup>
                        <m:r>
                          <a:rPr lang="en-US" sz="1350" i="1">
                            <a:latin typeface="Cambria Math" panose="02040503050406030204" pitchFamily="18" charset="0"/>
                            <a:ea typeface="SimSun" panose="02010600030101010101" pitchFamily="2" charset="-122"/>
                          </a:rPr>
                          <m:t>𝑀</m:t>
                        </m:r>
                      </m:sup>
                      <m:e>
                        <m:sSup>
                          <m:sSupPr>
                            <m:ctrlPr>
                              <a:rPr lang="en-US" sz="1350" i="1">
                                <a:latin typeface="Cambria Math" panose="02040503050406030204" pitchFamily="18" charset="0"/>
                                <a:ea typeface="SimSun" panose="02010600030101010101" pitchFamily="2" charset="-122"/>
                              </a:rPr>
                            </m:ctrlPr>
                          </m:sSupPr>
                          <m:e>
                            <m:r>
                              <a:rPr lang="en-US" sz="1350" i="1">
                                <a:latin typeface="Cambria Math" panose="02040503050406030204" pitchFamily="18" charset="0"/>
                                <a:ea typeface="SimSun" panose="02010600030101010101" pitchFamily="2" charset="-122"/>
                              </a:rPr>
                              <m:t>𝑦</m:t>
                            </m:r>
                          </m:e>
                          <m:sup>
                            <m:r>
                              <a:rPr lang="en-CA" sz="1350" i="1">
                                <a:latin typeface="Cambria Math" panose="02040503050406030204" pitchFamily="18" charset="0"/>
                                <a:ea typeface="SimSun" panose="02010600030101010101" pitchFamily="2" charset="-122"/>
                              </a:rPr>
                              <m:t>(</m:t>
                            </m:r>
                            <m:r>
                              <a:rPr lang="en-US" sz="1350" i="1">
                                <a:latin typeface="Cambria Math" panose="02040503050406030204" pitchFamily="18" charset="0"/>
                                <a:ea typeface="SimSun" panose="02010600030101010101" pitchFamily="2" charset="-122"/>
                              </a:rPr>
                              <m:t>𝑖</m:t>
                            </m:r>
                            <m:r>
                              <a:rPr lang="en-CA" sz="1350" i="1">
                                <a:latin typeface="Cambria Math" panose="02040503050406030204" pitchFamily="18" charset="0"/>
                                <a:ea typeface="SimSun" panose="02010600030101010101" pitchFamily="2" charset="-122"/>
                              </a:rPr>
                              <m:t>)</m:t>
                            </m:r>
                          </m:sup>
                        </m:sSup>
                      </m:e>
                    </m:nary>
                  </m:oMath>
                </a14:m>
                <a:r>
                  <a:rPr lang="is-IS" sz="1350" dirty="0">
                    <a:ea typeface="SimSun" panose="02010600030101010101" pitchFamily="2" charset="-122"/>
                  </a:rPr>
                  <a:t> and </a:t>
                </a:r>
                <a14:m>
                  <m:oMath xmlns:m="http://schemas.openxmlformats.org/officeDocument/2006/math">
                    <m:sSub>
                      <m:sSubPr>
                        <m:ctrlPr>
                          <a:rPr lang="en-US" sz="1350" i="1">
                            <a:latin typeface="Cambria Math" panose="02040503050406030204" pitchFamily="18" charset="0"/>
                            <a:ea typeface="SimSun" panose="02010600030101010101" pitchFamily="2" charset="-122"/>
                          </a:rPr>
                        </m:ctrlPr>
                      </m:sSubPr>
                      <m:e>
                        <m:r>
                          <a:rPr lang="en-US" sz="1350" i="1">
                            <a:latin typeface="Cambria Math" panose="02040503050406030204" pitchFamily="18" charset="0"/>
                            <a:ea typeface="SimSun" panose="02010600030101010101" pitchFamily="2" charset="-122"/>
                          </a:rPr>
                          <m:t>𝜎</m:t>
                        </m:r>
                      </m:e>
                      <m:sub>
                        <m:r>
                          <a:rPr lang="en-CA" sz="1350" i="1">
                            <a:latin typeface="Cambria Math" panose="02040503050406030204" pitchFamily="18" charset="0"/>
                            <a:ea typeface="SimSun" panose="02010600030101010101" pitchFamily="2" charset="-122"/>
                          </a:rPr>
                          <m:t>𝑌</m:t>
                        </m:r>
                      </m:sub>
                    </m:sSub>
                    <m:r>
                      <a:rPr lang="en-US" sz="1350" i="1">
                        <a:latin typeface="Cambria Math" panose="02040503050406030204" pitchFamily="18" charset="0"/>
                        <a:ea typeface="SimSun" panose="02010600030101010101" pitchFamily="2" charset="-122"/>
                      </a:rPr>
                      <m:t>≈</m:t>
                    </m:r>
                    <m:rad>
                      <m:radPr>
                        <m:degHide m:val="on"/>
                        <m:ctrlPr>
                          <a:rPr lang="en-US" sz="1350" i="1">
                            <a:latin typeface="Cambria Math" panose="02040503050406030204" pitchFamily="18" charset="0"/>
                            <a:ea typeface="SimSun" panose="02010600030101010101" pitchFamily="2" charset="-122"/>
                          </a:rPr>
                        </m:ctrlPr>
                      </m:radPr>
                      <m:deg/>
                      <m:e>
                        <m:f>
                          <m:fPr>
                            <m:ctrlPr>
                              <a:rPr lang="en-US" sz="1350" i="1">
                                <a:latin typeface="Cambria Math" panose="02040503050406030204" pitchFamily="18" charset="0"/>
                                <a:ea typeface="SimSun" panose="02010600030101010101" pitchFamily="2" charset="-122"/>
                              </a:rPr>
                            </m:ctrlPr>
                          </m:fPr>
                          <m:num>
                            <m:r>
                              <a:rPr lang="en-CA" sz="1350" i="1">
                                <a:latin typeface="Cambria Math" panose="02040503050406030204" pitchFamily="18" charset="0"/>
                                <a:ea typeface="SimSun" panose="02010600030101010101" pitchFamily="2" charset="-122"/>
                              </a:rPr>
                              <m:t>1</m:t>
                            </m:r>
                          </m:num>
                          <m:den>
                            <m:r>
                              <a:rPr lang="en-US" sz="1350" i="1">
                                <a:latin typeface="Cambria Math" panose="02040503050406030204" pitchFamily="18" charset="0"/>
                                <a:ea typeface="SimSun" panose="02010600030101010101" pitchFamily="2" charset="-122"/>
                              </a:rPr>
                              <m:t>𝑀</m:t>
                            </m:r>
                            <m:r>
                              <a:rPr lang="en-CA" sz="1350" i="1">
                                <a:latin typeface="Cambria Math" panose="02040503050406030204" pitchFamily="18" charset="0"/>
                                <a:ea typeface="SimSun" panose="02010600030101010101" pitchFamily="2" charset="-122"/>
                              </a:rPr>
                              <m:t>−</m:t>
                            </m:r>
                            <m:r>
                              <a:rPr lang="en-CA" sz="1350" i="1">
                                <a:latin typeface="Cambria Math" panose="02040503050406030204" pitchFamily="18" charset="0"/>
                                <a:ea typeface="SimSun" panose="02010600030101010101" pitchFamily="2" charset="-122"/>
                              </a:rPr>
                              <m:t>1</m:t>
                            </m:r>
                          </m:den>
                        </m:f>
                        <m:nary>
                          <m:naryPr>
                            <m:chr m:val="∑"/>
                            <m:ctrlPr>
                              <a:rPr lang="en-US" sz="1350" i="1">
                                <a:latin typeface="Cambria Math" panose="02040503050406030204" pitchFamily="18" charset="0"/>
                                <a:ea typeface="SimSun" panose="02010600030101010101" pitchFamily="2" charset="-122"/>
                              </a:rPr>
                            </m:ctrlPr>
                          </m:naryPr>
                          <m:sub>
                            <m:r>
                              <a:rPr lang="en-US" sz="1350" i="1">
                                <a:latin typeface="Cambria Math" panose="02040503050406030204" pitchFamily="18" charset="0"/>
                                <a:ea typeface="SimSun" panose="02010600030101010101" pitchFamily="2" charset="-122"/>
                              </a:rPr>
                              <m:t>𝑖</m:t>
                            </m:r>
                            <m:r>
                              <a:rPr lang="en-CA" sz="1350" i="1">
                                <a:latin typeface="Cambria Math" panose="02040503050406030204" pitchFamily="18" charset="0"/>
                                <a:ea typeface="SimSun" panose="02010600030101010101" pitchFamily="2" charset="-122"/>
                              </a:rPr>
                              <m:t>=</m:t>
                            </m:r>
                            <m:r>
                              <a:rPr lang="en-CA" sz="1350" i="1">
                                <a:latin typeface="Cambria Math" panose="02040503050406030204" pitchFamily="18" charset="0"/>
                                <a:ea typeface="SimSun" panose="02010600030101010101" pitchFamily="2" charset="-122"/>
                              </a:rPr>
                              <m:t>1</m:t>
                            </m:r>
                          </m:sub>
                          <m:sup>
                            <m:r>
                              <a:rPr lang="en-US" sz="1350" i="1">
                                <a:latin typeface="Cambria Math" panose="02040503050406030204" pitchFamily="18" charset="0"/>
                                <a:ea typeface="SimSun" panose="02010600030101010101" pitchFamily="2" charset="-122"/>
                              </a:rPr>
                              <m:t>𝑀</m:t>
                            </m:r>
                          </m:sup>
                          <m:e>
                            <m:sSup>
                              <m:sSupPr>
                                <m:ctrlPr>
                                  <a:rPr lang="en-US" sz="1350" i="1">
                                    <a:latin typeface="Cambria Math" panose="02040503050406030204" pitchFamily="18" charset="0"/>
                                    <a:ea typeface="SimSun" panose="02010600030101010101" pitchFamily="2" charset="-122"/>
                                  </a:rPr>
                                </m:ctrlPr>
                              </m:sSupPr>
                              <m:e>
                                <m:d>
                                  <m:dPr>
                                    <m:ctrlPr>
                                      <a:rPr lang="en-US" sz="1350" i="1">
                                        <a:latin typeface="Cambria Math" panose="02040503050406030204" pitchFamily="18" charset="0"/>
                                        <a:ea typeface="SimSun" panose="02010600030101010101" pitchFamily="2" charset="-122"/>
                                      </a:rPr>
                                    </m:ctrlPr>
                                  </m:dPr>
                                  <m:e>
                                    <m:sSup>
                                      <m:sSupPr>
                                        <m:ctrlPr>
                                          <a:rPr lang="en-US" sz="1350" i="1">
                                            <a:latin typeface="Cambria Math" panose="02040503050406030204" pitchFamily="18" charset="0"/>
                                            <a:ea typeface="SimSun" panose="02010600030101010101" pitchFamily="2" charset="-122"/>
                                          </a:rPr>
                                        </m:ctrlPr>
                                      </m:sSupPr>
                                      <m:e>
                                        <m:r>
                                          <a:rPr lang="en-US" sz="1350" i="1">
                                            <a:latin typeface="Cambria Math" panose="02040503050406030204" pitchFamily="18" charset="0"/>
                                            <a:ea typeface="SimSun" panose="02010600030101010101" pitchFamily="2" charset="-122"/>
                                          </a:rPr>
                                          <m:t>𝑦</m:t>
                                        </m:r>
                                      </m:e>
                                      <m:sup>
                                        <m:r>
                                          <a:rPr lang="en-CA" sz="1350" i="1">
                                            <a:latin typeface="Cambria Math" panose="02040503050406030204" pitchFamily="18" charset="0"/>
                                            <a:ea typeface="SimSun" panose="02010600030101010101" pitchFamily="2" charset="-122"/>
                                          </a:rPr>
                                          <m:t>(</m:t>
                                        </m:r>
                                        <m:r>
                                          <a:rPr lang="en-US" sz="1350" i="1">
                                            <a:latin typeface="Cambria Math" panose="02040503050406030204" pitchFamily="18" charset="0"/>
                                            <a:ea typeface="SimSun" panose="02010600030101010101" pitchFamily="2" charset="-122"/>
                                          </a:rPr>
                                          <m:t>𝑖</m:t>
                                        </m:r>
                                        <m:r>
                                          <a:rPr lang="en-CA" sz="1350" i="1">
                                            <a:latin typeface="Cambria Math" panose="02040503050406030204" pitchFamily="18" charset="0"/>
                                            <a:ea typeface="SimSun" panose="02010600030101010101" pitchFamily="2" charset="-122"/>
                                          </a:rPr>
                                          <m:t>)</m:t>
                                        </m:r>
                                      </m:sup>
                                    </m:sSup>
                                    <m:r>
                                      <a:rPr lang="en-CA" sz="1350" i="1">
                                        <a:latin typeface="Cambria Math" panose="02040503050406030204" pitchFamily="18" charset="0"/>
                                        <a:ea typeface="SimSun" panose="02010600030101010101" pitchFamily="2" charset="-122"/>
                                      </a:rPr>
                                      <m:t>−</m:t>
                                    </m:r>
                                    <m:acc>
                                      <m:accPr>
                                        <m:chr m:val="̅"/>
                                        <m:ctrlPr>
                                          <a:rPr lang="en-US" sz="1350" i="1">
                                            <a:latin typeface="Cambria Math" panose="02040503050406030204" pitchFamily="18" charset="0"/>
                                            <a:ea typeface="SimSun" panose="02010600030101010101" pitchFamily="2" charset="-122"/>
                                          </a:rPr>
                                        </m:ctrlPr>
                                      </m:accPr>
                                      <m:e>
                                        <m:r>
                                          <a:rPr lang="en-US" sz="1350" i="1">
                                            <a:latin typeface="Cambria Math" panose="02040503050406030204" pitchFamily="18" charset="0"/>
                                            <a:ea typeface="SimSun" panose="02010600030101010101" pitchFamily="2" charset="-122"/>
                                          </a:rPr>
                                          <m:t>𝑦</m:t>
                                        </m:r>
                                      </m:e>
                                    </m:acc>
                                  </m:e>
                                </m:d>
                              </m:e>
                              <m:sup>
                                <m:r>
                                  <a:rPr lang="en-CA" sz="1350" i="1">
                                    <a:latin typeface="Cambria Math" panose="02040503050406030204" pitchFamily="18" charset="0"/>
                                    <a:ea typeface="SimSun" panose="02010600030101010101" pitchFamily="2" charset="-122"/>
                                  </a:rPr>
                                  <m:t>2</m:t>
                                </m:r>
                              </m:sup>
                            </m:sSup>
                          </m:e>
                        </m:nary>
                      </m:e>
                    </m:rad>
                  </m:oMath>
                </a14:m>
                <a:endParaRPr lang="en-US" sz="1350" dirty="0">
                  <a:ea typeface="SimSun" panose="02010600030101010101" pitchFamily="2" charset="-122"/>
                </a:endParaRPr>
              </a:p>
              <a:p>
                <a:pPr lvl="1" algn="just">
                  <a:spcBef>
                    <a:spcPts val="0"/>
                  </a:spcBef>
                </a:pPr>
                <a:r>
                  <a:rPr lang="en-CA" sz="1350" dirty="0">
                    <a:ea typeface="SimSun" panose="02010600030101010101" pitchFamily="2" charset="-122"/>
                  </a:rPr>
                  <a:t> Compute the </a:t>
                </a:r>
                <a14:m>
                  <m:oMath xmlns:m="http://schemas.openxmlformats.org/officeDocument/2006/math">
                    <m:r>
                      <a:rPr lang="en-CA" sz="1350" i="1" smtClean="0">
                        <a:latin typeface="Cambria Math" panose="02040503050406030204" pitchFamily="18" charset="0"/>
                        <a:ea typeface="SimSun" panose="02010600030101010101" pitchFamily="2" charset="-122"/>
                      </a:rPr>
                      <m:t>𝑞</m:t>
                    </m:r>
                  </m:oMath>
                </a14:m>
                <a:r>
                  <a:rPr lang="en-CA" sz="1350" baseline="30000" dirty="0" err="1">
                    <a:ea typeface="SimSun" panose="02010600030101010101" pitchFamily="2" charset="-122"/>
                  </a:rPr>
                  <a:t>th</a:t>
                </a:r>
                <a:r>
                  <a:rPr lang="en-CA" sz="1350" dirty="0">
                    <a:ea typeface="SimSun" panose="02010600030101010101" pitchFamily="2" charset="-122"/>
                  </a:rPr>
                  <a:t> quantile of the empirical distribution of </a:t>
                </a:r>
                <a14:m>
                  <m:oMath xmlns:m="http://schemas.openxmlformats.org/officeDocument/2006/math">
                    <m:r>
                      <a:rPr lang="en-CA" sz="1350" i="1">
                        <a:latin typeface="Cambria Math" panose="02040503050406030204" pitchFamily="18" charset="0"/>
                        <a:ea typeface="SimSun" panose="02010600030101010101" pitchFamily="2" charset="-122"/>
                      </a:rPr>
                      <m:t>𝑦</m:t>
                    </m:r>
                    <m:r>
                      <a:rPr lang="en-CA" sz="1350" i="1">
                        <a:latin typeface="Cambria Math" panose="02040503050406030204" pitchFamily="18" charset="0"/>
                        <a:ea typeface="SimSun" panose="02010600030101010101" pitchFamily="2" charset="-122"/>
                      </a:rPr>
                      <m:t>.</m:t>
                    </m:r>
                  </m:oMath>
                </a14:m>
                <a:endParaRPr lang="en-US" sz="1350" dirty="0">
                  <a:ea typeface="SimSun" panose="02010600030101010101" pitchFamily="2" charset="-122"/>
                </a:endParaRPr>
              </a:p>
              <a:p>
                <a:pPr>
                  <a:lnSpc>
                    <a:spcPct val="100000"/>
                  </a:lnSpc>
                </a:pPr>
                <a:endParaRPr lang="en-US" dirty="0"/>
              </a:p>
            </p:txBody>
          </p:sp>
        </mc:Choice>
        <mc:Fallback xmlns="">
          <p:sp>
            <p:nvSpPr>
              <p:cNvPr id="3" name="Content Placeholder 2">
                <a:extLst>
                  <a:ext uri="{FF2B5EF4-FFF2-40B4-BE49-F238E27FC236}">
                    <a16:creationId xmlns:a16="http://schemas.microsoft.com/office/drawing/2014/main" id="{C482D0AA-9AE3-1B55-A3FF-01E0AF0BF2BE}"/>
                  </a:ext>
                </a:extLst>
              </p:cNvPr>
              <p:cNvSpPr>
                <a:spLocks noGrp="1" noRot="1" noChangeAspect="1" noMove="1" noResize="1" noEditPoints="1" noAdjustHandles="1" noChangeArrowheads="1" noChangeShapeType="1" noTextEdit="1"/>
              </p:cNvSpPr>
              <p:nvPr>
                <p:ph sz="half" idx="2"/>
              </p:nvPr>
            </p:nvSpPr>
            <p:spPr>
              <a:xfrm>
                <a:off x="4648200" y="1524000"/>
                <a:ext cx="4139184" cy="4492752"/>
              </a:xfrm>
              <a:blipFill>
                <a:blip r:embed="rId3"/>
                <a:stretch>
                  <a:fillRect l="-442" t="-136" r="-295"/>
                </a:stretch>
              </a:blipFill>
            </p:spPr>
            <p:txBody>
              <a:bodyPr/>
              <a:lstStyle/>
              <a:p>
                <a:r>
                  <a:rPr lang="en-CA">
                    <a:noFill/>
                  </a:rPr>
                  <a:t> </a:t>
                </a:r>
              </a:p>
            </p:txBody>
          </p:sp>
        </mc:Fallback>
      </mc:AlternateContent>
    </p:spTree>
    <p:extLst>
      <p:ext uri="{BB962C8B-B14F-4D97-AF65-F5344CB8AC3E}">
        <p14:creationId xmlns:p14="http://schemas.microsoft.com/office/powerpoint/2010/main" val="1343005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8DD6F-172F-A726-8E37-0E128279688D}"/>
              </a:ext>
            </a:extLst>
          </p:cNvPr>
          <p:cNvSpPr>
            <a:spLocks noGrp="1"/>
          </p:cNvSpPr>
          <p:nvPr>
            <p:ph type="title"/>
          </p:nvPr>
        </p:nvSpPr>
        <p:spPr>
          <a:xfrm>
            <a:off x="685799" y="381000"/>
            <a:ext cx="8162365" cy="914400"/>
          </a:xfrm>
        </p:spPr>
        <p:txBody>
          <a:bodyPr/>
          <a:lstStyle/>
          <a:p>
            <a:r>
              <a:rPr lang="en-CA" dirty="0"/>
              <a:t>Example of uncertainty propagation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28383B-833E-899F-6C77-269394ED2264}"/>
                  </a:ext>
                </a:extLst>
              </p:cNvPr>
              <p:cNvSpPr>
                <a:spLocks noGrp="1"/>
              </p:cNvSpPr>
              <p:nvPr>
                <p:ph sz="half" idx="1"/>
              </p:nvPr>
            </p:nvSpPr>
            <p:spPr>
              <a:xfrm>
                <a:off x="685801" y="1295400"/>
                <a:ext cx="3810000" cy="3272118"/>
              </a:xfrm>
            </p:spPr>
            <p:txBody>
              <a:bodyPr>
                <a:normAutofit/>
              </a:bodyPr>
              <a:lstStyle/>
              <a:p>
                <a:pPr algn="just">
                  <a:spcBef>
                    <a:spcPts val="450"/>
                  </a:spcBef>
                </a:pPr>
                <a:r>
                  <a:rPr lang="en-US" sz="1350" b="1" dirty="0">
                    <a:ea typeface="SimSun" panose="02010600030101010101" pitchFamily="2" charset="-122"/>
                  </a:rPr>
                  <a:t>Problem</a:t>
                </a:r>
              </a:p>
              <a:p>
                <a:pPr marL="0" indent="0" algn="just">
                  <a:spcBef>
                    <a:spcPts val="450"/>
                  </a:spcBef>
                  <a:spcAft>
                    <a:spcPts val="0"/>
                  </a:spcAft>
                  <a:buNone/>
                </a:pPr>
                <a:r>
                  <a:rPr lang="en-US" sz="1350" dirty="0">
                    <a:ea typeface="SimSun" panose="02010600030101010101" pitchFamily="2" charset="-122"/>
                  </a:rPr>
                  <a:t>A ratio </a:t>
                </a:r>
                <a14:m>
                  <m:oMath xmlns:m="http://schemas.openxmlformats.org/officeDocument/2006/math">
                    <m:r>
                      <a:rPr lang="en-US" sz="1350" i="1" dirty="0">
                        <a:latin typeface="Cambria Math" panose="02040503050406030204" pitchFamily="18" charset="0"/>
                        <a:ea typeface="SimSun" panose="02010600030101010101" pitchFamily="2" charset="-122"/>
                      </a:rPr>
                      <m:t>𝑅</m:t>
                    </m:r>
                  </m:oMath>
                </a14:m>
                <a:r>
                  <a:rPr lang="en-US" sz="1350" dirty="0">
                    <a:ea typeface="SimSun" panose="02010600030101010101" pitchFamily="2" charset="-122"/>
                  </a:rPr>
                  <a:t> of AC currents obtained from a photodetector after emitting red and infrared light is: </a:t>
                </a:r>
              </a:p>
              <a:p>
                <a:pPr marL="0" indent="0" algn="just">
                  <a:spcBef>
                    <a:spcPts val="900"/>
                  </a:spcBef>
                  <a:spcAft>
                    <a:spcPts val="900"/>
                  </a:spcAft>
                  <a:buNone/>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Calibri" panose="020F0502020204030204" pitchFamily="34" charset="0"/>
                        </a:rPr>
                        <m:t>𝑅</m:t>
                      </m:r>
                      <m:r>
                        <a:rPr lang="en-US" sz="1350" i="1">
                          <a:latin typeface="Cambria Math" panose="02040503050406030204" pitchFamily="18" charset="0"/>
                          <a:ea typeface="Calibri" panose="020F0502020204030204" pitchFamily="34" charset="0"/>
                        </a:rPr>
                        <m:t>=</m:t>
                      </m:r>
                      <m:f>
                        <m:fPr>
                          <m:ctrlPr>
                            <a:rPr lang="en-US" sz="1350" i="1">
                              <a:latin typeface="Cambria Math" panose="02040503050406030204" pitchFamily="18" charset="0"/>
                              <a:ea typeface="Calibri" panose="020F0502020204030204" pitchFamily="34" charset="0"/>
                            </a:rPr>
                          </m:ctrlPr>
                        </m:fPr>
                        <m:num>
                          <m:sSub>
                            <m:sSubPr>
                              <m:ctrlPr>
                                <a:rPr lang="en-US" sz="1350" i="1">
                                  <a:latin typeface="Cambria Math" panose="02040503050406030204" pitchFamily="18" charset="0"/>
                                  <a:ea typeface="Calibri" panose="020F0502020204030204" pitchFamily="34" charset="0"/>
                                </a:rPr>
                              </m:ctrlPr>
                            </m:sSub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𝑅</m:t>
                              </m:r>
                            </m:sub>
                          </m:sSub>
                        </m:num>
                        <m:den>
                          <m:sSub>
                            <m:sSubPr>
                              <m:ctrlPr>
                                <a:rPr lang="en-US" sz="1350" i="1">
                                  <a:latin typeface="Cambria Math" panose="02040503050406030204" pitchFamily="18" charset="0"/>
                                  <a:ea typeface="Calibri" panose="020F0502020204030204" pitchFamily="34" charset="0"/>
                                </a:rPr>
                              </m:ctrlPr>
                            </m:sSub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𝐼𝑅</m:t>
                              </m:r>
                            </m:sub>
                          </m:sSub>
                        </m:den>
                      </m:f>
                    </m:oMath>
                  </m:oMathPara>
                </a14:m>
                <a:endParaRPr lang="en-US" sz="1350" dirty="0">
                  <a:ea typeface="SimSun" panose="02010600030101010101" pitchFamily="2" charset="-122"/>
                </a:endParaRPr>
              </a:p>
              <a:p>
                <a:pPr marL="0" indent="0" algn="just">
                  <a:spcBef>
                    <a:spcPts val="450"/>
                  </a:spcBef>
                  <a:spcAft>
                    <a:spcPts val="0"/>
                  </a:spcAft>
                  <a:buNone/>
                </a:pPr>
                <a:r>
                  <a:rPr lang="en-US" sz="1350" dirty="0">
                    <a:ea typeface="Calibri" panose="020F0502020204030204" pitchFamily="34" charset="0"/>
                  </a:rPr>
                  <a:t>Assume </a:t>
                </a:r>
                <a14:m>
                  <m:oMath xmlns:m="http://schemas.openxmlformats.org/officeDocument/2006/math">
                    <m:sSub>
                      <m:sSubPr>
                        <m:ctrlPr>
                          <a:rPr lang="en-CA" sz="1350" i="1">
                            <a:latin typeface="Cambria Math" panose="02040503050406030204" pitchFamily="18" charset="0"/>
                            <a:ea typeface="SimSun" panose="02010600030101010101" pitchFamily="2" charset="-122"/>
                          </a:rPr>
                        </m:ctrlPr>
                      </m:sSubPr>
                      <m:e>
                        <m:r>
                          <a:rPr lang="en-US" sz="1350" i="1">
                            <a:latin typeface="Cambria Math" panose="02040503050406030204" pitchFamily="18" charset="0"/>
                            <a:ea typeface="SimSun" panose="02010600030101010101" pitchFamily="2" charset="-122"/>
                          </a:rPr>
                          <m:t>𝜎</m:t>
                        </m:r>
                      </m:e>
                      <m:sub>
                        <m:r>
                          <a:rPr lang="en-CA" sz="1350" i="1">
                            <a:latin typeface="Cambria Math" panose="02040503050406030204" pitchFamily="18" charset="0"/>
                            <a:ea typeface="SimSun" panose="02010600030101010101" pitchFamily="2" charset="-122"/>
                          </a:rPr>
                          <m:t>𝑅</m:t>
                        </m:r>
                      </m:sub>
                    </m:sSub>
                    <m:r>
                      <a:rPr lang="en-CA" sz="1350" i="1">
                        <a:latin typeface="Cambria Math" panose="02040503050406030204" pitchFamily="18" charset="0"/>
                        <a:ea typeface="SimSun" panose="02010600030101010101" pitchFamily="2" charset="-122"/>
                      </a:rPr>
                      <m:t>=</m:t>
                    </m:r>
                    <m:r>
                      <a:rPr lang="en-CA" sz="1350" b="0" i="1" smtClean="0">
                        <a:latin typeface="Cambria Math" panose="02040503050406030204" pitchFamily="18" charset="0"/>
                        <a:ea typeface="SimSun" panose="02010600030101010101" pitchFamily="2" charset="-122"/>
                      </a:rPr>
                      <m:t>0.5</m:t>
                    </m:r>
                    <m:sSub>
                      <m:sSubPr>
                        <m:ctrlPr>
                          <a:rPr lang="en-CA" sz="1350" i="1">
                            <a:latin typeface="Cambria Math" panose="02040503050406030204" pitchFamily="18" charset="0"/>
                            <a:ea typeface="SimSun" panose="02010600030101010101" pitchFamily="2" charset="-122"/>
                          </a:rPr>
                        </m:ctrlPr>
                      </m:sSubPr>
                      <m:e>
                        <m:r>
                          <m:rPr>
                            <m:nor/>
                          </m:rPr>
                          <a:rPr lang="en-CA" sz="1350" b="0" i="0" smtClean="0">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Calibri" panose="020F0502020204030204" pitchFamily="34" charset="0"/>
                          </a:rPr>
                          <m:t>µ</m:t>
                        </m:r>
                        <m:r>
                          <a:rPr lang="en-US" sz="1350" i="1">
                            <a:latin typeface="Cambria Math" panose="02040503050406030204" pitchFamily="18" charset="0"/>
                            <a:ea typeface="Calibri" panose="020F0502020204030204" pitchFamily="34" charset="0"/>
                          </a:rPr>
                          <m:t>𝐴</m:t>
                        </m:r>
                        <m:r>
                          <a:rPr lang="en-CA" sz="1350" b="0" i="1" smtClean="0">
                            <a:latin typeface="Cambria Math" panose="02040503050406030204" pitchFamily="18" charset="0"/>
                            <a:ea typeface="Calibri" panose="020F0502020204030204" pitchFamily="34" charset="0"/>
                          </a:rPr>
                          <m:t>, </m:t>
                        </m:r>
                        <m:r>
                          <a:rPr lang="en-US" sz="1350" i="1" smtClean="0">
                            <a:latin typeface="Cambria Math" panose="02040503050406030204" pitchFamily="18" charset="0"/>
                            <a:ea typeface="SimSun" panose="02010600030101010101" pitchFamily="2" charset="-122"/>
                          </a:rPr>
                          <m:t>𝜎</m:t>
                        </m:r>
                      </m:e>
                      <m:sub>
                        <m:r>
                          <a:rPr lang="en-CA" sz="1350" i="1">
                            <a:latin typeface="Cambria Math" panose="02040503050406030204" pitchFamily="18" charset="0"/>
                            <a:ea typeface="SimSun" panose="02010600030101010101" pitchFamily="2" charset="-122"/>
                          </a:rPr>
                          <m:t>𝐼𝑅</m:t>
                        </m:r>
                      </m:sub>
                    </m:sSub>
                    <m:r>
                      <a:rPr lang="en-CA" sz="1350" i="1">
                        <a:latin typeface="Cambria Math" panose="02040503050406030204" pitchFamily="18" charset="0"/>
                        <a:ea typeface="SimSun" panose="02010600030101010101" pitchFamily="2" charset="-122"/>
                      </a:rPr>
                      <m:t>=</m:t>
                    </m:r>
                  </m:oMath>
                </a14:m>
                <a:r>
                  <a:rPr lang="en-US" sz="1350" dirty="0">
                    <a:ea typeface="Calibri" panose="020F0502020204030204" pitchFamily="34" charset="0"/>
                  </a:rPr>
                  <a:t>1</a:t>
                </a:r>
                <a14:m>
                  <m:oMath xmlns:m="http://schemas.openxmlformats.org/officeDocument/2006/math">
                    <m:r>
                      <a:rPr lang="en-US" sz="1350" i="1">
                        <a:latin typeface="Cambria Math" panose="02040503050406030204" pitchFamily="18" charset="0"/>
                        <a:ea typeface="Calibri" panose="020F0502020204030204" pitchFamily="34" charset="0"/>
                      </a:rPr>
                      <m:t>µ</m:t>
                    </m:r>
                    <m:r>
                      <a:rPr lang="en-CA" sz="1350" b="0" i="1" smtClean="0">
                        <a:latin typeface="Cambria Math" panose="02040503050406030204" pitchFamily="18" charset="0"/>
                        <a:ea typeface="Calibri" panose="020F0502020204030204" pitchFamily="34" charset="0"/>
                      </a:rPr>
                      <m:t>𝐴</m:t>
                    </m:r>
                  </m:oMath>
                </a14:m>
                <a:r>
                  <a:rPr lang="en-CA" sz="1350" b="0" dirty="0">
                    <a:ea typeface="Calibri" panose="020F0502020204030204" pitchFamily="34" charset="0"/>
                  </a:rPr>
                  <a:t>,</a:t>
                </a:r>
              </a:p>
              <a:p>
                <a:pPr marL="0" indent="0" algn="just">
                  <a:spcBef>
                    <a:spcPts val="450"/>
                  </a:spcBef>
                  <a:spcAft>
                    <a:spcPts val="0"/>
                  </a:spcAft>
                  <a:buNone/>
                </a:pPr>
                <a14:m>
                  <m:oMath xmlns:m="http://schemas.openxmlformats.org/officeDocument/2006/math">
                    <m:sSub>
                      <m:sSubPr>
                        <m:ctrlPr>
                          <a:rPr lang="en-US" sz="1350" i="1">
                            <a:latin typeface="Cambria Math" panose="02040503050406030204" pitchFamily="18" charset="0"/>
                            <a:ea typeface="Calibri" panose="020F0502020204030204" pitchFamily="34" charset="0"/>
                          </a:rPr>
                        </m:ctrlPr>
                      </m:sSub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𝑅</m:t>
                        </m:r>
                      </m:sub>
                    </m:sSub>
                    <m:r>
                      <a:rPr lang="en-US" sz="1350" i="1">
                        <a:latin typeface="Cambria Math" panose="02040503050406030204" pitchFamily="18" charset="0"/>
                        <a:ea typeface="Calibri" panose="020F0502020204030204" pitchFamily="34" charset="0"/>
                      </a:rPr>
                      <m:t>=10 µ</m:t>
                    </m:r>
                    <m:r>
                      <a:rPr lang="en-US" sz="1350" i="1">
                        <a:latin typeface="Cambria Math" panose="02040503050406030204" pitchFamily="18" charset="0"/>
                        <a:ea typeface="Calibri" panose="020F0502020204030204" pitchFamily="34" charset="0"/>
                      </a:rPr>
                      <m:t>𝐴</m:t>
                    </m:r>
                    <m:r>
                      <a:rPr lang="en-US" sz="1350" i="1">
                        <a:latin typeface="Cambria Math" panose="02040503050406030204" pitchFamily="18" charset="0"/>
                        <a:ea typeface="Calibri" panose="020F0502020204030204" pitchFamily="34" charset="0"/>
                      </a:rPr>
                      <m:t>  </m:t>
                    </m:r>
                  </m:oMath>
                </a14:m>
                <a:r>
                  <a:rPr lang="en-US" sz="1350" dirty="0">
                    <a:ea typeface="Calibri" panose="020F0502020204030204" pitchFamily="34" charset="0"/>
                  </a:rPr>
                  <a:t>and </a:t>
                </a:r>
                <a14:m>
                  <m:oMath xmlns:m="http://schemas.openxmlformats.org/officeDocument/2006/math">
                    <m:sSub>
                      <m:sSubPr>
                        <m:ctrlPr>
                          <a:rPr lang="en-US" sz="1350" i="1">
                            <a:latin typeface="Cambria Math" panose="02040503050406030204" pitchFamily="18" charset="0"/>
                            <a:ea typeface="Calibri" panose="020F0502020204030204" pitchFamily="34" charset="0"/>
                          </a:rPr>
                        </m:ctrlPr>
                      </m:sSub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𝐼𝑅</m:t>
                        </m:r>
                      </m:sub>
                    </m:sSub>
                    <m:r>
                      <a:rPr lang="en-US" sz="1350" i="1">
                        <a:latin typeface="Cambria Math" panose="02040503050406030204" pitchFamily="18" charset="0"/>
                        <a:ea typeface="Calibri" panose="020F0502020204030204" pitchFamily="34" charset="0"/>
                      </a:rPr>
                      <m:t>=20 µ</m:t>
                    </m:r>
                    <m:r>
                      <a:rPr lang="en-US" sz="1350" i="1">
                        <a:latin typeface="Cambria Math" panose="02040503050406030204" pitchFamily="18" charset="0"/>
                        <a:ea typeface="Calibri" panose="020F0502020204030204" pitchFamily="34" charset="0"/>
                      </a:rPr>
                      <m:t>𝐴</m:t>
                    </m:r>
                    <m:r>
                      <a:rPr lang="en-US" sz="1350" i="1">
                        <a:latin typeface="Cambria Math" panose="02040503050406030204" pitchFamily="18" charset="0"/>
                        <a:ea typeface="Calibri" panose="020F0502020204030204" pitchFamily="34" charset="0"/>
                      </a:rPr>
                      <m:t>.  </m:t>
                    </m:r>
                  </m:oMath>
                </a14:m>
                <a:endParaRPr lang="en-CA" sz="1350" dirty="0">
                  <a:ea typeface="Calibri" panose="020F0502020204030204" pitchFamily="34" charset="0"/>
                </a:endParaRPr>
              </a:p>
              <a:p>
                <a:pPr marL="0" indent="0" algn="just">
                  <a:spcBef>
                    <a:spcPts val="450"/>
                  </a:spcBef>
                  <a:spcAft>
                    <a:spcPts val="0"/>
                  </a:spcAft>
                  <a:buNone/>
                </a:pPr>
                <a:r>
                  <a:rPr lang="en-US" sz="1350" dirty="0">
                    <a:ea typeface="Calibri" panose="020F0502020204030204" pitchFamily="34" charset="0"/>
                  </a:rPr>
                  <a:t>The measurement of currents </a:t>
                </a:r>
                <a14:m>
                  <m:oMath xmlns:m="http://schemas.openxmlformats.org/officeDocument/2006/math">
                    <m:sSub>
                      <m:sSubPr>
                        <m:ctrlPr>
                          <a:rPr lang="en-US" sz="1350" i="1">
                            <a:latin typeface="Cambria Math" panose="02040503050406030204" pitchFamily="18" charset="0"/>
                            <a:ea typeface="Calibri" panose="020F0502020204030204" pitchFamily="34" charset="0"/>
                          </a:rPr>
                        </m:ctrlPr>
                      </m:sSub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𝑅</m:t>
                        </m:r>
                      </m:sub>
                    </m:sSub>
                  </m:oMath>
                </a14:m>
                <a:r>
                  <a:rPr lang="en-US" sz="1350" dirty="0">
                    <a:ea typeface="Calibri" panose="020F0502020204030204" pitchFamily="34" charset="0"/>
                  </a:rPr>
                  <a:t> and </a:t>
                </a:r>
                <a14:m>
                  <m:oMath xmlns:m="http://schemas.openxmlformats.org/officeDocument/2006/math">
                    <m:sSub>
                      <m:sSubPr>
                        <m:ctrlPr>
                          <a:rPr lang="en-US" sz="1350" i="1">
                            <a:latin typeface="Cambria Math" panose="02040503050406030204" pitchFamily="18" charset="0"/>
                            <a:ea typeface="Calibri" panose="020F0502020204030204" pitchFamily="34" charset="0"/>
                          </a:rPr>
                        </m:ctrlPr>
                      </m:sSub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𝐼𝑅</m:t>
                        </m:r>
                      </m:sub>
                    </m:sSub>
                  </m:oMath>
                </a14:m>
                <a:r>
                  <a:rPr lang="en-US" sz="1350" dirty="0">
                    <a:ea typeface="Calibri" panose="020F0502020204030204" pitchFamily="34" charset="0"/>
                  </a:rPr>
                  <a:t> follow the normal distribution and are correlated with </a:t>
                </a:r>
                <a14:m>
                  <m:oMath xmlns:m="http://schemas.openxmlformats.org/officeDocument/2006/math">
                    <m:r>
                      <a:rPr lang="en-US" sz="1350" i="1">
                        <a:latin typeface="Cambria Math" panose="02040503050406030204" pitchFamily="18" charset="0"/>
                        <a:ea typeface="SimSun" panose="02010600030101010101" pitchFamily="2" charset="-122"/>
                      </a:rPr>
                      <m:t>𝜌</m:t>
                    </m:r>
                  </m:oMath>
                </a14:m>
                <a:r>
                  <a:rPr lang="en-US" sz="1350" dirty="0">
                    <a:ea typeface="Calibri" panose="020F0502020204030204" pitchFamily="34" charset="0"/>
                  </a:rPr>
                  <a:t>= 0.7.</a:t>
                </a:r>
              </a:p>
              <a:p>
                <a:pPr marL="0" indent="0" algn="just">
                  <a:spcBef>
                    <a:spcPts val="450"/>
                  </a:spcBef>
                  <a:spcAft>
                    <a:spcPts val="0"/>
                  </a:spcAft>
                  <a:buNone/>
                </a:pPr>
                <a:r>
                  <a:rPr lang="en-US" sz="1350" dirty="0">
                    <a:ea typeface="Calibri" panose="020F0502020204030204" pitchFamily="34" charset="0"/>
                  </a:rPr>
                  <a:t>What are the confidence intervals of the ratio R? </a:t>
                </a:r>
                <a:endParaRPr lang="en-US" dirty="0"/>
              </a:p>
            </p:txBody>
          </p:sp>
        </mc:Choice>
        <mc:Fallback xmlns="">
          <p:sp>
            <p:nvSpPr>
              <p:cNvPr id="3" name="Content Placeholder 2">
                <a:extLst>
                  <a:ext uri="{FF2B5EF4-FFF2-40B4-BE49-F238E27FC236}">
                    <a16:creationId xmlns:a16="http://schemas.microsoft.com/office/drawing/2014/main" id="{6428383B-833E-899F-6C77-269394ED2264}"/>
                  </a:ext>
                </a:extLst>
              </p:cNvPr>
              <p:cNvSpPr>
                <a:spLocks noGrp="1" noRot="1" noChangeAspect="1" noMove="1" noResize="1" noEditPoints="1" noAdjustHandles="1" noChangeArrowheads="1" noChangeShapeType="1" noTextEdit="1"/>
              </p:cNvSpPr>
              <p:nvPr>
                <p:ph sz="half" idx="1"/>
              </p:nvPr>
            </p:nvSpPr>
            <p:spPr>
              <a:xfrm>
                <a:off x="685801" y="1295400"/>
                <a:ext cx="3810000" cy="3272118"/>
              </a:xfrm>
              <a:blipFill>
                <a:blip r:embed="rId2"/>
                <a:stretch>
                  <a:fillRect l="-480" t="-373" r="-32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80BEA06-4F2F-1079-DAB8-014AA26AD112}"/>
                  </a:ext>
                </a:extLst>
              </p:cNvPr>
              <p:cNvSpPr>
                <a:spLocks noGrp="1"/>
              </p:cNvSpPr>
              <p:nvPr>
                <p:ph sz="half" idx="2"/>
              </p:nvPr>
            </p:nvSpPr>
            <p:spPr>
              <a:xfrm>
                <a:off x="4648201" y="1295400"/>
                <a:ext cx="3810000" cy="3886200"/>
              </a:xfrm>
            </p:spPr>
            <p:txBody>
              <a:bodyPr>
                <a:normAutofit/>
              </a:bodyPr>
              <a:lstStyle/>
              <a:p>
                <a:pPr algn="just">
                  <a:lnSpc>
                    <a:spcPct val="110000"/>
                  </a:lnSpc>
                  <a:spcBef>
                    <a:spcPts val="0"/>
                  </a:spcBef>
                </a:pPr>
                <a:r>
                  <a:rPr lang="en-US" sz="1350" b="1" dirty="0">
                    <a:ea typeface="SimSun" panose="02010600030101010101" pitchFamily="2" charset="-122"/>
                  </a:rPr>
                  <a:t>Solution: Monte Carlo </a:t>
                </a:r>
              </a:p>
              <a:p>
                <a:pPr marL="0" indent="0" algn="just">
                  <a:lnSpc>
                    <a:spcPct val="110000"/>
                  </a:lnSpc>
                  <a:spcBef>
                    <a:spcPts val="0"/>
                  </a:spcBef>
                  <a:buNone/>
                </a:pPr>
                <a:r>
                  <a:rPr lang="en-CA" sz="1350" dirty="0">
                    <a:ea typeface="SimSun" panose="02010600030101010101" pitchFamily="2" charset="-122"/>
                  </a:rPr>
                  <a:t>We sample from two-dimensional multivariate Gaussian distribution and obtain correlated samples </a:t>
                </a:r>
                <a14:m>
                  <m:oMath xmlns:m="http://schemas.openxmlformats.org/officeDocument/2006/math">
                    <m:sSubSup>
                      <m:sSubSupPr>
                        <m:ctrlPr>
                          <a:rPr lang="en-CA" sz="1350" b="0" i="1" smtClean="0">
                            <a:latin typeface="Cambria Math" panose="02040503050406030204" pitchFamily="18" charset="0"/>
                            <a:ea typeface="Calibri" panose="020F0502020204030204" pitchFamily="34" charset="0"/>
                          </a:rPr>
                        </m:ctrlPr>
                      </m:sSubSup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𝑅</m:t>
                        </m:r>
                      </m:sub>
                      <m:sup>
                        <m:r>
                          <a:rPr lang="en-CA" sz="1350" b="0" i="1" smtClean="0">
                            <a:latin typeface="Cambria Math" panose="02040503050406030204" pitchFamily="18" charset="0"/>
                            <a:ea typeface="Calibri" panose="020F0502020204030204" pitchFamily="34" charset="0"/>
                          </a:rPr>
                          <m:t>(</m:t>
                        </m:r>
                        <m:r>
                          <a:rPr lang="en-CA" sz="1350" b="0" i="1" smtClean="0">
                            <a:latin typeface="Cambria Math" panose="02040503050406030204" pitchFamily="18" charset="0"/>
                            <a:ea typeface="Calibri" panose="020F0502020204030204" pitchFamily="34" charset="0"/>
                          </a:rPr>
                          <m:t>𝑖</m:t>
                        </m:r>
                        <m:r>
                          <a:rPr lang="en-CA" sz="1350" b="0" i="1" smtClean="0">
                            <a:latin typeface="Cambria Math" panose="02040503050406030204" pitchFamily="18" charset="0"/>
                            <a:ea typeface="Calibri" panose="020F0502020204030204" pitchFamily="34" charset="0"/>
                          </a:rPr>
                          <m:t>)</m:t>
                        </m:r>
                      </m:sup>
                    </m:sSubSup>
                  </m:oMath>
                </a14:m>
                <a:r>
                  <a:rPr lang="en-CA" sz="1350" dirty="0">
                    <a:ea typeface="SimSun" panose="02010600030101010101" pitchFamily="2" charset="-122"/>
                  </a:rPr>
                  <a:t> and </a:t>
                </a:r>
                <a14:m>
                  <m:oMath xmlns:m="http://schemas.openxmlformats.org/officeDocument/2006/math">
                    <m:sSubSup>
                      <m:sSubSupPr>
                        <m:ctrlPr>
                          <a:rPr lang="en-CA" sz="1350" i="1">
                            <a:latin typeface="Cambria Math" panose="02040503050406030204" pitchFamily="18" charset="0"/>
                            <a:ea typeface="Calibri" panose="020F0502020204030204" pitchFamily="34" charset="0"/>
                          </a:rPr>
                        </m:ctrlPr>
                      </m:sSubSupPr>
                      <m:e>
                        <m:r>
                          <a:rPr lang="en-US" sz="1350" i="1">
                            <a:latin typeface="Cambria Math" panose="02040503050406030204" pitchFamily="18" charset="0"/>
                            <a:ea typeface="Calibri" panose="020F0502020204030204" pitchFamily="34" charset="0"/>
                          </a:rPr>
                          <m:t>𝐼</m:t>
                        </m:r>
                      </m:e>
                      <m:sub>
                        <m:r>
                          <a:rPr lang="en-CA" sz="1350" b="0" i="1" smtClean="0">
                            <a:latin typeface="Cambria Math" panose="02040503050406030204" pitchFamily="18" charset="0"/>
                            <a:ea typeface="Calibri" panose="020F0502020204030204" pitchFamily="34" charset="0"/>
                          </a:rPr>
                          <m:t>𝐼</m:t>
                        </m:r>
                        <m:r>
                          <a:rPr lang="en-US" sz="1350" i="1">
                            <a:latin typeface="Cambria Math" panose="02040503050406030204" pitchFamily="18" charset="0"/>
                            <a:ea typeface="Calibri" panose="020F0502020204030204" pitchFamily="34" charset="0"/>
                          </a:rPr>
                          <m:t>𝑅</m:t>
                        </m:r>
                      </m:sub>
                      <m:sup>
                        <m:r>
                          <a:rPr lang="en-CA" sz="1350" i="1">
                            <a:latin typeface="Cambria Math" panose="02040503050406030204" pitchFamily="18" charset="0"/>
                            <a:ea typeface="Calibri" panose="020F0502020204030204" pitchFamily="34" charset="0"/>
                          </a:rPr>
                          <m:t>(</m:t>
                        </m:r>
                        <m:r>
                          <a:rPr lang="en-CA" sz="1350" i="1">
                            <a:latin typeface="Cambria Math" panose="02040503050406030204" pitchFamily="18" charset="0"/>
                            <a:ea typeface="Calibri" panose="020F0502020204030204" pitchFamily="34" charset="0"/>
                          </a:rPr>
                          <m:t>𝑖</m:t>
                        </m:r>
                        <m:r>
                          <a:rPr lang="en-CA" sz="1350" i="1">
                            <a:latin typeface="Cambria Math" panose="02040503050406030204" pitchFamily="18" charset="0"/>
                            <a:ea typeface="Calibri" panose="020F0502020204030204" pitchFamily="34" charset="0"/>
                          </a:rPr>
                          <m:t>)</m:t>
                        </m:r>
                      </m:sup>
                    </m:sSubSup>
                    <m:r>
                      <a:rPr lang="en-CA" sz="1350" i="1">
                        <a:latin typeface="Cambria Math" panose="02040503050406030204" pitchFamily="18" charset="0"/>
                        <a:ea typeface="Calibri" panose="020F0502020204030204" pitchFamily="34" charset="0"/>
                      </a:rPr>
                      <m:t> </m:t>
                    </m:r>
                  </m:oMath>
                </a14:m>
                <a:r>
                  <a:rPr lang="en-CA" sz="1350" dirty="0">
                    <a:ea typeface="SimSun" panose="02010600030101010101" pitchFamily="2" charset="-122"/>
                  </a:rPr>
                  <a:t>for i=1,…,M where M=100,000 is the number of Monte Carlo samples.</a:t>
                </a:r>
              </a:p>
              <a:p>
                <a:pPr marL="0" indent="0" algn="just">
                  <a:lnSpc>
                    <a:spcPct val="110000"/>
                  </a:lnSpc>
                  <a:spcBef>
                    <a:spcPts val="0"/>
                  </a:spcBef>
                  <a:buNone/>
                </a:pPr>
                <a:r>
                  <a:rPr lang="en-CA" sz="1350" dirty="0">
                    <a:ea typeface="SimSun" panose="02010600030101010101" pitchFamily="2" charset="-122"/>
                  </a:rPr>
                  <a:t>Then, these samples are passed through </a:t>
                </a:r>
                <a14:m>
                  <m:oMath xmlns:m="http://schemas.openxmlformats.org/officeDocument/2006/math">
                    <m:sSup>
                      <m:sSupPr>
                        <m:ctrlPr>
                          <a:rPr lang="en-CA" sz="1350" b="0" i="1" smtClean="0">
                            <a:latin typeface="Cambria Math" panose="02040503050406030204" pitchFamily="18" charset="0"/>
                            <a:ea typeface="Calibri" panose="020F0502020204030204" pitchFamily="34" charset="0"/>
                          </a:rPr>
                        </m:ctrlPr>
                      </m:sSupPr>
                      <m:e>
                        <m:r>
                          <a:rPr lang="en-US" sz="1350" i="1" smtClean="0">
                            <a:latin typeface="Cambria Math" panose="02040503050406030204" pitchFamily="18" charset="0"/>
                            <a:ea typeface="Calibri" panose="020F0502020204030204" pitchFamily="34" charset="0"/>
                          </a:rPr>
                          <m:t>𝑅</m:t>
                        </m:r>
                      </m:e>
                      <m:sup>
                        <m:r>
                          <a:rPr lang="en-CA" sz="1350" b="0" i="1" smtClean="0">
                            <a:latin typeface="Cambria Math" panose="02040503050406030204" pitchFamily="18" charset="0"/>
                            <a:ea typeface="Calibri" panose="020F0502020204030204" pitchFamily="34" charset="0"/>
                          </a:rPr>
                          <m:t>(</m:t>
                        </m:r>
                        <m:r>
                          <a:rPr lang="en-CA" sz="1350" b="0" i="1" smtClean="0">
                            <a:latin typeface="Cambria Math" panose="02040503050406030204" pitchFamily="18" charset="0"/>
                            <a:ea typeface="Calibri" panose="020F0502020204030204" pitchFamily="34" charset="0"/>
                          </a:rPr>
                          <m:t>𝑖</m:t>
                        </m:r>
                        <m:r>
                          <a:rPr lang="en-CA" sz="1350" b="0" i="1" smtClean="0">
                            <a:latin typeface="Cambria Math" panose="02040503050406030204" pitchFamily="18" charset="0"/>
                            <a:ea typeface="Calibri" panose="020F0502020204030204" pitchFamily="34" charset="0"/>
                          </a:rPr>
                          <m:t>)</m:t>
                        </m:r>
                      </m:sup>
                    </m:sSup>
                    <m:r>
                      <a:rPr lang="en-US" sz="1350" i="1" smtClean="0">
                        <a:latin typeface="Cambria Math" panose="02040503050406030204" pitchFamily="18" charset="0"/>
                        <a:ea typeface="Calibri" panose="020F0502020204030204" pitchFamily="34" charset="0"/>
                      </a:rPr>
                      <m:t>=</m:t>
                    </m:r>
                    <m:f>
                      <m:fPr>
                        <m:ctrlPr>
                          <a:rPr lang="en-US" sz="1350" i="1">
                            <a:latin typeface="Cambria Math" panose="02040503050406030204" pitchFamily="18" charset="0"/>
                            <a:ea typeface="Calibri" panose="020F0502020204030204" pitchFamily="34" charset="0"/>
                          </a:rPr>
                        </m:ctrlPr>
                      </m:fPr>
                      <m:num>
                        <m:sSubSup>
                          <m:sSubSupPr>
                            <m:ctrlPr>
                              <a:rPr lang="en-CA" sz="1350" i="1">
                                <a:latin typeface="Cambria Math" panose="02040503050406030204" pitchFamily="18" charset="0"/>
                                <a:ea typeface="Calibri" panose="020F0502020204030204" pitchFamily="34" charset="0"/>
                              </a:rPr>
                            </m:ctrlPr>
                          </m:sSubSupPr>
                          <m:e>
                            <m:r>
                              <a:rPr lang="en-US" sz="1350" i="1">
                                <a:latin typeface="Cambria Math" panose="02040503050406030204" pitchFamily="18" charset="0"/>
                                <a:ea typeface="Calibri" panose="020F0502020204030204" pitchFamily="34" charset="0"/>
                              </a:rPr>
                              <m:t>𝐼</m:t>
                            </m:r>
                          </m:e>
                          <m:sub>
                            <m:r>
                              <a:rPr lang="en-US" sz="1350" i="1">
                                <a:latin typeface="Cambria Math" panose="02040503050406030204" pitchFamily="18" charset="0"/>
                                <a:ea typeface="Calibri" panose="020F0502020204030204" pitchFamily="34" charset="0"/>
                              </a:rPr>
                              <m:t>𝑅</m:t>
                            </m:r>
                          </m:sub>
                          <m:sup>
                            <m:r>
                              <a:rPr lang="en-CA" sz="1350" i="1">
                                <a:latin typeface="Cambria Math" panose="02040503050406030204" pitchFamily="18" charset="0"/>
                                <a:ea typeface="Calibri" panose="020F0502020204030204" pitchFamily="34" charset="0"/>
                              </a:rPr>
                              <m:t>(</m:t>
                            </m:r>
                            <m:r>
                              <a:rPr lang="en-CA" sz="1350" i="1">
                                <a:latin typeface="Cambria Math" panose="02040503050406030204" pitchFamily="18" charset="0"/>
                                <a:ea typeface="Calibri" panose="020F0502020204030204" pitchFamily="34" charset="0"/>
                              </a:rPr>
                              <m:t>𝑖</m:t>
                            </m:r>
                            <m:r>
                              <a:rPr lang="en-CA" sz="1350" i="1">
                                <a:latin typeface="Cambria Math" panose="02040503050406030204" pitchFamily="18" charset="0"/>
                                <a:ea typeface="Calibri" panose="020F0502020204030204" pitchFamily="34" charset="0"/>
                              </a:rPr>
                              <m:t>)</m:t>
                            </m:r>
                          </m:sup>
                        </m:sSubSup>
                      </m:num>
                      <m:den>
                        <m:sSubSup>
                          <m:sSubSupPr>
                            <m:ctrlPr>
                              <a:rPr lang="en-CA" sz="1350" i="1">
                                <a:latin typeface="Cambria Math" panose="02040503050406030204" pitchFamily="18" charset="0"/>
                                <a:ea typeface="Calibri" panose="020F0502020204030204" pitchFamily="34" charset="0"/>
                              </a:rPr>
                            </m:ctrlPr>
                          </m:sSubSupPr>
                          <m:e>
                            <m:r>
                              <a:rPr lang="en-US" sz="1350" i="1">
                                <a:latin typeface="Cambria Math" panose="02040503050406030204" pitchFamily="18" charset="0"/>
                                <a:ea typeface="Calibri" panose="020F0502020204030204" pitchFamily="34" charset="0"/>
                              </a:rPr>
                              <m:t>𝐼</m:t>
                            </m:r>
                          </m:e>
                          <m:sub>
                            <m:r>
                              <a:rPr lang="en-CA" sz="1350" i="1">
                                <a:latin typeface="Cambria Math" panose="02040503050406030204" pitchFamily="18" charset="0"/>
                                <a:ea typeface="Calibri" panose="020F0502020204030204" pitchFamily="34" charset="0"/>
                              </a:rPr>
                              <m:t>𝐼</m:t>
                            </m:r>
                            <m:r>
                              <a:rPr lang="en-US" sz="1350" i="1">
                                <a:latin typeface="Cambria Math" panose="02040503050406030204" pitchFamily="18" charset="0"/>
                                <a:ea typeface="Calibri" panose="020F0502020204030204" pitchFamily="34" charset="0"/>
                              </a:rPr>
                              <m:t>𝑅</m:t>
                            </m:r>
                          </m:sub>
                          <m:sup>
                            <m:r>
                              <a:rPr lang="en-CA" sz="1350" i="1">
                                <a:latin typeface="Cambria Math" panose="02040503050406030204" pitchFamily="18" charset="0"/>
                                <a:ea typeface="Calibri" panose="020F0502020204030204" pitchFamily="34" charset="0"/>
                              </a:rPr>
                              <m:t>(</m:t>
                            </m:r>
                            <m:r>
                              <a:rPr lang="en-CA" sz="1350" i="1">
                                <a:latin typeface="Cambria Math" panose="02040503050406030204" pitchFamily="18" charset="0"/>
                                <a:ea typeface="Calibri" panose="020F0502020204030204" pitchFamily="34" charset="0"/>
                              </a:rPr>
                              <m:t>𝑖</m:t>
                            </m:r>
                            <m:r>
                              <a:rPr lang="en-CA" sz="1350" i="1">
                                <a:latin typeface="Cambria Math" panose="02040503050406030204" pitchFamily="18" charset="0"/>
                                <a:ea typeface="Calibri" panose="020F0502020204030204" pitchFamily="34" charset="0"/>
                              </a:rPr>
                              <m:t>)</m:t>
                            </m:r>
                          </m:sup>
                        </m:sSubSup>
                      </m:den>
                    </m:f>
                  </m:oMath>
                </a14:m>
                <a:endParaRPr lang="en-CA" sz="1350" dirty="0">
                  <a:ea typeface="SimSun" panose="02010600030101010101" pitchFamily="2" charset="-122"/>
                </a:endParaRPr>
              </a:p>
              <a:p>
                <a:pPr marL="0" indent="0" algn="just">
                  <a:lnSpc>
                    <a:spcPct val="110000"/>
                  </a:lnSpc>
                  <a:spcBef>
                    <a:spcPts val="0"/>
                  </a:spcBef>
                  <a:buNone/>
                </a:pPr>
                <a:r>
                  <a:rPr lang="en-CA" sz="1350" dirty="0">
                    <a:ea typeface="SimSun" panose="02010600030101010101" pitchFamily="2" charset="-122"/>
                  </a:rPr>
                  <a:t>Next the histogram is formed</a:t>
                </a:r>
              </a:p>
              <a:p>
                <a:pPr marL="0" indent="0" algn="just">
                  <a:lnSpc>
                    <a:spcPct val="110000"/>
                  </a:lnSpc>
                  <a:spcBef>
                    <a:spcPts val="0"/>
                  </a:spcBef>
                  <a:buNone/>
                </a:pPr>
                <a:r>
                  <a:rPr lang="en-CA" sz="1350" dirty="0">
                    <a:ea typeface="SimSun" panose="02010600030101010101" pitchFamily="2" charset="-122"/>
                  </a:rPr>
                  <a:t>Confidence intervals at 95% confidence: </a:t>
                </a:r>
                <a:br>
                  <a:rPr lang="en-CA" sz="1350" dirty="0">
                    <a:ea typeface="SimSun" panose="02010600030101010101" pitchFamily="2" charset="-122"/>
                  </a:rPr>
                </a:br>
                <a:r>
                  <a:rPr lang="en-CA" sz="1350" dirty="0">
                    <a:ea typeface="SimSun" panose="02010600030101010101" pitchFamily="2" charset="-122"/>
                  </a:rPr>
                  <a:t>CI =[0.4619   0.5391]</a:t>
                </a:r>
              </a:p>
              <a:p>
                <a:pPr marL="0" indent="0" algn="just">
                  <a:lnSpc>
                    <a:spcPct val="110000"/>
                  </a:lnSpc>
                  <a:spcBef>
                    <a:spcPts val="0"/>
                  </a:spcBef>
                  <a:buNone/>
                </a:pPr>
                <a:endParaRPr lang="en-US" sz="1350" dirty="0">
                  <a:ea typeface="SimSun" panose="02010600030101010101" pitchFamily="2" charset="-122"/>
                </a:endParaRPr>
              </a:p>
              <a:p>
                <a:pPr marL="0" indent="0" algn="just">
                  <a:lnSpc>
                    <a:spcPct val="110000"/>
                  </a:lnSpc>
                  <a:spcBef>
                    <a:spcPts val="0"/>
                  </a:spcBef>
                  <a:spcAft>
                    <a:spcPts val="0"/>
                  </a:spcAft>
                  <a:buNone/>
                </a:pPr>
                <a:endParaRPr lang="en-US" dirty="0"/>
              </a:p>
            </p:txBody>
          </p:sp>
        </mc:Choice>
        <mc:Fallback xmlns="">
          <p:sp>
            <p:nvSpPr>
              <p:cNvPr id="4" name="Content Placeholder 3">
                <a:extLst>
                  <a:ext uri="{FF2B5EF4-FFF2-40B4-BE49-F238E27FC236}">
                    <a16:creationId xmlns:a16="http://schemas.microsoft.com/office/drawing/2014/main" id="{180BEA06-4F2F-1079-DAB8-014AA26AD112}"/>
                  </a:ext>
                </a:extLst>
              </p:cNvPr>
              <p:cNvSpPr>
                <a:spLocks noGrp="1" noRot="1" noChangeAspect="1" noMove="1" noResize="1" noEditPoints="1" noAdjustHandles="1" noChangeArrowheads="1" noChangeShapeType="1" noTextEdit="1"/>
              </p:cNvSpPr>
              <p:nvPr>
                <p:ph sz="half" idx="2"/>
              </p:nvPr>
            </p:nvSpPr>
            <p:spPr>
              <a:xfrm>
                <a:off x="4648201" y="1295400"/>
                <a:ext cx="3810000" cy="3886200"/>
              </a:xfrm>
              <a:blipFill>
                <a:blip r:embed="rId3"/>
                <a:stretch>
                  <a:fillRect l="-480" t="-314" r="-320"/>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CB907F59-14FA-C908-6DB7-65860FF9D319}"/>
              </a:ext>
            </a:extLst>
          </p:cNvPr>
          <p:cNvSpPr txBox="1"/>
          <p:nvPr/>
        </p:nvSpPr>
        <p:spPr>
          <a:xfrm>
            <a:off x="189229" y="5130968"/>
            <a:ext cx="1807659" cy="1015663"/>
          </a:xfrm>
          <a:prstGeom prst="rect">
            <a:avLst/>
          </a:prstGeom>
          <a:noFill/>
        </p:spPr>
        <p:txBody>
          <a:bodyPr wrap="square">
            <a:spAutoFit/>
          </a:bodyPr>
          <a:lstStyle/>
          <a:p>
            <a:r>
              <a:rPr lang="en-US" sz="1200" dirty="0">
                <a:solidFill>
                  <a:srgbClr val="002060"/>
                </a:solidFill>
              </a:rPr>
              <a:t>To run the program, go to EMBC </a:t>
            </a:r>
            <a:r>
              <a:rPr lang="en-US" sz="1200" dirty="0" err="1">
                <a:solidFill>
                  <a:srgbClr val="002060"/>
                </a:solidFill>
              </a:rPr>
              <a:t>Matlab</a:t>
            </a:r>
            <a:r>
              <a:rPr lang="en-US" sz="1200" dirty="0">
                <a:solidFill>
                  <a:srgbClr val="002060"/>
                </a:solidFill>
              </a:rPr>
              <a:t>\Part 2\</a:t>
            </a:r>
            <a:r>
              <a:rPr lang="en-US" sz="1200" dirty="0" err="1">
                <a:solidFill>
                  <a:srgbClr val="002060"/>
                </a:solidFill>
              </a:rPr>
              <a:t>UncertaintyPropagation.mlx</a:t>
            </a:r>
            <a:r>
              <a:rPr lang="en-US" sz="1200" dirty="0">
                <a:solidFill>
                  <a:srgbClr val="002060"/>
                </a:solidFill>
              </a:rPr>
              <a:t>, Example 1</a:t>
            </a:r>
          </a:p>
          <a:p>
            <a:r>
              <a:rPr lang="en-US" sz="1200" dirty="0">
                <a:solidFill>
                  <a:srgbClr val="002060"/>
                </a:solidFill>
              </a:rPr>
              <a:t> </a:t>
            </a:r>
          </a:p>
        </p:txBody>
      </p:sp>
      <p:pic>
        <p:nvPicPr>
          <p:cNvPr id="10" name="Picture 9">
            <a:extLst>
              <a:ext uri="{FF2B5EF4-FFF2-40B4-BE49-F238E27FC236}">
                <a16:creationId xmlns:a16="http://schemas.microsoft.com/office/drawing/2014/main" id="{0FA131FE-40FE-3B04-69D9-717A1BF46ED2}"/>
              </a:ext>
            </a:extLst>
          </p:cNvPr>
          <p:cNvPicPr>
            <a:picLocks noChangeAspect="1"/>
          </p:cNvPicPr>
          <p:nvPr/>
        </p:nvPicPr>
        <p:blipFill>
          <a:blip r:embed="rId4"/>
          <a:stretch>
            <a:fillRect/>
          </a:stretch>
        </p:blipFill>
        <p:spPr>
          <a:xfrm>
            <a:off x="1996888" y="4215093"/>
            <a:ext cx="3449917" cy="2587438"/>
          </a:xfrm>
          <a:prstGeom prst="rect">
            <a:avLst/>
          </a:prstGeom>
        </p:spPr>
      </p:pic>
      <p:pic>
        <p:nvPicPr>
          <p:cNvPr id="12" name="Picture 11">
            <a:extLst>
              <a:ext uri="{FF2B5EF4-FFF2-40B4-BE49-F238E27FC236}">
                <a16:creationId xmlns:a16="http://schemas.microsoft.com/office/drawing/2014/main" id="{BDF4D376-415E-8465-C5C3-21C9DAD83366}"/>
              </a:ext>
            </a:extLst>
          </p:cNvPr>
          <p:cNvPicPr>
            <a:picLocks noChangeAspect="1"/>
          </p:cNvPicPr>
          <p:nvPr/>
        </p:nvPicPr>
        <p:blipFill>
          <a:blip r:embed="rId5"/>
          <a:stretch>
            <a:fillRect/>
          </a:stretch>
        </p:blipFill>
        <p:spPr>
          <a:xfrm>
            <a:off x="5426634" y="4501963"/>
            <a:ext cx="3031565" cy="2273674"/>
          </a:xfrm>
          <a:prstGeom prst="rect">
            <a:avLst/>
          </a:prstGeom>
        </p:spPr>
      </p:pic>
    </p:spTree>
    <p:extLst>
      <p:ext uri="{BB962C8B-B14F-4D97-AF65-F5344CB8AC3E}">
        <p14:creationId xmlns:p14="http://schemas.microsoft.com/office/powerpoint/2010/main" val="394521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4D3E4-88BE-70A2-7BA7-E16A2E5D469A}"/>
              </a:ext>
            </a:extLst>
          </p:cNvPr>
          <p:cNvSpPr>
            <a:spLocks noGrp="1"/>
          </p:cNvSpPr>
          <p:nvPr>
            <p:ph type="title"/>
          </p:nvPr>
        </p:nvSpPr>
        <p:spPr/>
        <p:txBody>
          <a:bodyPr/>
          <a:lstStyle/>
          <a:p>
            <a:r>
              <a:rPr lang="en-CA" dirty="0"/>
              <a:t>What is sensitivity analysis?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4A582B-3F61-5954-9B8F-EBF59DF2D7BA}"/>
                  </a:ext>
                </a:extLst>
              </p:cNvPr>
              <p:cNvSpPr>
                <a:spLocks noGrp="1"/>
              </p:cNvSpPr>
              <p:nvPr>
                <p:ph idx="1"/>
              </p:nvPr>
            </p:nvSpPr>
            <p:spPr>
              <a:xfrm>
                <a:off x="412749" y="1778413"/>
                <a:ext cx="8309909" cy="4536662"/>
              </a:xfrm>
            </p:spPr>
            <p:txBody>
              <a:bodyPr>
                <a:normAutofit lnSpcReduction="10000"/>
              </a:bodyPr>
              <a:lstStyle/>
              <a:p>
                <a:pPr algn="just">
                  <a:lnSpc>
                    <a:spcPct val="120000"/>
                  </a:lnSpc>
                  <a:spcBef>
                    <a:spcPts val="0"/>
                  </a:spcBef>
                </a:pPr>
                <a:r>
                  <a:rPr lang="en-US" sz="1500" b="1" dirty="0">
                    <a:ea typeface="SimSun" panose="02010600030101010101" pitchFamily="2" charset="-122"/>
                  </a:rPr>
                  <a:t>Sensitivity analysis </a:t>
                </a:r>
                <a:r>
                  <a:rPr lang="en-US" sz="1500" dirty="0">
                    <a:ea typeface="SimSun" panose="02010600030101010101" pitchFamily="2" charset="-122"/>
                  </a:rPr>
                  <a:t>investigates the relationship between changes in the parameters and the changes of the output of a model or a system. </a:t>
                </a:r>
              </a:p>
              <a:p>
                <a:pPr algn="just">
                  <a:lnSpc>
                    <a:spcPct val="120000"/>
                  </a:lnSpc>
                  <a:spcBef>
                    <a:spcPts val="0"/>
                  </a:spcBef>
                </a:pPr>
                <a:r>
                  <a:rPr lang="en-US" sz="1500" dirty="0">
                    <a:ea typeface="SimSun" panose="02010600030101010101" pitchFamily="2" charset="-122"/>
                  </a:rPr>
                  <a:t>Properties of sensitivity analysis include:</a:t>
                </a:r>
              </a:p>
              <a:p>
                <a:pPr lvl="1" algn="just">
                  <a:lnSpc>
                    <a:spcPct val="120000"/>
                  </a:lnSpc>
                  <a:spcBef>
                    <a:spcPts val="0"/>
                  </a:spcBef>
                </a:pPr>
                <a:r>
                  <a:rPr lang="en-US" sz="1500" dirty="0">
                    <a:ea typeface="SimSun" panose="02010600030101010101" pitchFamily="2" charset="-122"/>
                  </a:rPr>
                  <a:t>it identifies the most important parameters in the model in terms of their effect on the output, </a:t>
                </a:r>
              </a:p>
              <a:p>
                <a:pPr lvl="1" algn="just">
                  <a:lnSpc>
                    <a:spcPct val="120000"/>
                  </a:lnSpc>
                  <a:spcBef>
                    <a:spcPts val="0"/>
                  </a:spcBef>
                </a:pPr>
                <a:r>
                  <a:rPr lang="en-GB" sz="1500" dirty="0">
                    <a:ea typeface="SimSun" panose="02010600030101010101" pitchFamily="2" charset="-122"/>
                  </a:rPr>
                  <a:t>it helps reduce the dimension of the model by fixing unimportant parameters</a:t>
                </a:r>
                <a:endParaRPr lang="en-GB" sz="900" dirty="0">
                  <a:ea typeface="SimSun" panose="02010600030101010101" pitchFamily="2" charset="-122"/>
                </a:endParaRPr>
              </a:p>
              <a:p>
                <a:pPr algn="just">
                  <a:lnSpc>
                    <a:spcPct val="120000"/>
                  </a:lnSpc>
                  <a:spcBef>
                    <a:spcPts val="0"/>
                  </a:spcBef>
                  <a:spcAft>
                    <a:spcPts val="450"/>
                  </a:spcAft>
                </a:pPr>
                <a:r>
                  <a:rPr lang="en-US" sz="1500" b="1" dirty="0">
                    <a:ea typeface="SimSun" panose="02010600030101010101" pitchFamily="2" charset="-122"/>
                  </a:rPr>
                  <a:t>Local sensitivity </a:t>
                </a:r>
                <a:r>
                  <a:rPr lang="en-US" sz="1500" dirty="0">
                    <a:ea typeface="SimSun" panose="02010600030101010101" pitchFamily="2" charset="-122"/>
                  </a:rPr>
                  <a:t>analyzes the effect of </a:t>
                </a:r>
                <a14:m>
                  <m:oMath xmlns:m="http://schemas.openxmlformats.org/officeDocument/2006/math">
                    <m:sSub>
                      <m:sSubPr>
                        <m:ctrlPr>
                          <a:rPr lang="en-US" sz="1500" i="1">
                            <a:latin typeface="Cambria Math" panose="02040503050406030204" pitchFamily="18" charset="0"/>
                            <a:ea typeface="SimSun" panose="02010600030101010101" pitchFamily="2" charset="-122"/>
                            <a:cs typeface="Cambria Math" panose="02040503050406030204" pitchFamily="18" charset="0"/>
                          </a:rPr>
                        </m:ctrlPr>
                      </m:sSubPr>
                      <m:e>
                        <m:r>
                          <a:rPr lang="en-US" sz="1500" i="1">
                            <a:latin typeface="Cambria Math" panose="02040503050406030204" pitchFamily="18" charset="0"/>
                            <a:ea typeface="SimSun" panose="02010600030101010101" pitchFamily="2" charset="-122"/>
                            <a:cs typeface="Cambria Math" panose="02040503050406030204" pitchFamily="18" charset="0"/>
                          </a:rPr>
                          <m:t>𝑥</m:t>
                        </m:r>
                      </m:e>
                      <m:sub>
                        <m:r>
                          <a:rPr lang="en-US" sz="1500" i="1">
                            <a:latin typeface="Cambria Math" panose="02040503050406030204" pitchFamily="18" charset="0"/>
                            <a:ea typeface="SimSun" panose="02010600030101010101" pitchFamily="2" charset="-122"/>
                            <a:cs typeface="Cambria Math" panose="02040503050406030204" pitchFamily="18" charset="0"/>
                          </a:rPr>
                          <m:t>𝑖</m:t>
                        </m:r>
                      </m:sub>
                    </m:sSub>
                  </m:oMath>
                </a14:m>
                <a:r>
                  <a:rPr lang="en-US" sz="1500" dirty="0">
                    <a:ea typeface="SimSun" panose="02010600030101010101" pitchFamily="2" charset="-122"/>
                  </a:rPr>
                  <a:t> to the output while all other input variables </a:t>
                </a:r>
                <a14:m>
                  <m:oMath xmlns:m="http://schemas.openxmlformats.org/officeDocument/2006/math">
                    <m:sSub>
                      <m:sSubPr>
                        <m:ctrlPr>
                          <a:rPr lang="en-US" sz="1500" i="1">
                            <a:latin typeface="Cambria Math" panose="02040503050406030204" pitchFamily="18" charset="0"/>
                            <a:ea typeface="SimSun" panose="02010600030101010101" pitchFamily="2" charset="-122"/>
                            <a:cs typeface="Cambria Math" panose="02040503050406030204" pitchFamily="18" charset="0"/>
                          </a:rPr>
                        </m:ctrlPr>
                      </m:sSubPr>
                      <m:e>
                        <m:r>
                          <a:rPr lang="en-US" sz="1500" i="1">
                            <a:latin typeface="Cambria Math" panose="02040503050406030204" pitchFamily="18" charset="0"/>
                            <a:ea typeface="SimSun" panose="02010600030101010101" pitchFamily="2" charset="-122"/>
                            <a:cs typeface="Cambria Math" panose="02040503050406030204" pitchFamily="18" charset="0"/>
                          </a:rPr>
                          <m:t>𝑥</m:t>
                        </m:r>
                      </m:e>
                      <m:sub>
                        <m:r>
                          <a:rPr lang="en-US" sz="1500" i="1">
                            <a:latin typeface="Cambria Math" panose="02040503050406030204" pitchFamily="18" charset="0"/>
                            <a:ea typeface="SimSun" panose="02010600030101010101" pitchFamily="2" charset="-122"/>
                            <a:cs typeface="Cambria Math" panose="02040503050406030204" pitchFamily="18" charset="0"/>
                          </a:rPr>
                          <m:t>𝑗</m:t>
                        </m:r>
                      </m:sub>
                    </m:sSub>
                  </m:oMath>
                </a14:m>
                <a:r>
                  <a:rPr lang="en-US" sz="1500" dirty="0">
                    <a:ea typeface="SimSun" panose="02010600030101010101" pitchFamily="2" charset="-122"/>
                  </a:rPr>
                  <a:t> , </a:t>
                </a:r>
                <a14:m>
                  <m:oMath xmlns:m="http://schemas.openxmlformats.org/officeDocument/2006/math">
                    <m:r>
                      <a:rPr lang="en-US" sz="1500" i="1">
                        <a:latin typeface="Cambria Math" panose="02040503050406030204" pitchFamily="18" charset="0"/>
                        <a:ea typeface="SimSun" panose="02010600030101010101" pitchFamily="2" charset="-122"/>
                      </a:rPr>
                      <m:t>𝑗</m:t>
                    </m:r>
                    <m:r>
                      <a:rPr lang="en-US" sz="1500" i="1">
                        <a:latin typeface="Cambria Math" panose="02040503050406030204" pitchFamily="18" charset="0"/>
                        <a:ea typeface="SimSun" panose="02010600030101010101" pitchFamily="2" charset="-122"/>
                      </a:rPr>
                      <m:t>≠</m:t>
                    </m:r>
                    <m:r>
                      <a:rPr lang="en-US" sz="1500" i="1">
                        <a:latin typeface="Cambria Math" panose="02040503050406030204" pitchFamily="18" charset="0"/>
                        <a:ea typeface="SimSun" panose="02010600030101010101" pitchFamily="2" charset="-122"/>
                      </a:rPr>
                      <m:t>𝑖</m:t>
                    </m:r>
                  </m:oMath>
                </a14:m>
                <a:r>
                  <a:rPr lang="en-US" sz="1500" dirty="0">
                    <a:ea typeface="SimSun" panose="02010600030101010101" pitchFamily="2" charset="-122"/>
                  </a:rPr>
                  <a:t>, are kept at the nominal values: </a:t>
                </a:r>
                <a14:m>
                  <m:oMath xmlns:m="http://schemas.openxmlformats.org/officeDocument/2006/math">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𝑆</m:t>
                        </m:r>
                      </m:e>
                      <m:sub>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𝑥</m:t>
                            </m:r>
                          </m:e>
                          <m:sub>
                            <m:r>
                              <a:rPr lang="en-US" sz="1500" i="1">
                                <a:latin typeface="Cambria Math" panose="02040503050406030204" pitchFamily="18" charset="0"/>
                                <a:ea typeface="SimSun" panose="02010600030101010101" pitchFamily="2" charset="-122"/>
                              </a:rPr>
                              <m:t>𝑖</m:t>
                            </m:r>
                          </m:sub>
                        </m:sSub>
                      </m:sub>
                    </m:sSub>
                    <m:r>
                      <a:rPr lang="en-US" sz="1500" i="1">
                        <a:latin typeface="Cambria Math" panose="02040503050406030204" pitchFamily="18" charset="0"/>
                        <a:ea typeface="SimSun" panose="02010600030101010101" pitchFamily="2" charset="-122"/>
                      </a:rPr>
                      <m:t>=</m:t>
                    </m:r>
                    <m:f>
                      <m:fPr>
                        <m:ctrlPr>
                          <a:rPr lang="en-US" sz="1500" i="1">
                            <a:latin typeface="Cambria Math" panose="02040503050406030204" pitchFamily="18" charset="0"/>
                            <a:ea typeface="SimSun" panose="02010600030101010101" pitchFamily="2" charset="-122"/>
                          </a:rPr>
                        </m:ctrlPr>
                      </m:fPr>
                      <m:num>
                        <m:r>
                          <a:rPr lang="en-US" sz="1500" i="1">
                            <a:latin typeface="Cambria Math" panose="02040503050406030204" pitchFamily="18" charset="0"/>
                            <a:ea typeface="SimSun" panose="02010600030101010101" pitchFamily="2" charset="-122"/>
                          </a:rPr>
                          <m:t>𝜕</m:t>
                        </m:r>
                        <m:r>
                          <a:rPr lang="en-US" sz="1500" i="1">
                            <a:latin typeface="Cambria Math" panose="02040503050406030204" pitchFamily="18" charset="0"/>
                            <a:ea typeface="SimSun" panose="02010600030101010101" pitchFamily="2" charset="-122"/>
                          </a:rPr>
                          <m:t>𝑓</m:t>
                        </m:r>
                        <m:r>
                          <a:rPr lang="en-US" sz="1500" i="1">
                            <a:latin typeface="Cambria Math" panose="02040503050406030204" pitchFamily="18" charset="0"/>
                            <a:ea typeface="SimSun" panose="02010600030101010101" pitchFamily="2" charset="-122"/>
                          </a:rPr>
                          <m:t>(</m:t>
                        </m:r>
                        <m:r>
                          <a:rPr lang="en-US" sz="1500" b="1" i="1">
                            <a:latin typeface="Cambria Math" panose="02040503050406030204" pitchFamily="18" charset="0"/>
                            <a:ea typeface="SimSun" panose="02010600030101010101" pitchFamily="2" charset="-122"/>
                          </a:rPr>
                          <m:t>𝒙</m:t>
                        </m:r>
                        <m:r>
                          <a:rPr lang="en-US" sz="1500" i="1">
                            <a:latin typeface="Cambria Math" panose="02040503050406030204" pitchFamily="18" charset="0"/>
                            <a:ea typeface="SimSun" panose="02010600030101010101" pitchFamily="2" charset="-122"/>
                          </a:rPr>
                          <m:t>)</m:t>
                        </m:r>
                      </m:num>
                      <m:den>
                        <m:r>
                          <a:rPr lang="en-US" sz="1500" i="1">
                            <a:latin typeface="Cambria Math" panose="02040503050406030204" pitchFamily="18" charset="0"/>
                            <a:ea typeface="SimSun" panose="02010600030101010101" pitchFamily="2" charset="-122"/>
                          </a:rPr>
                          <m:t>𝜕</m:t>
                        </m:r>
                        <m:sSub>
                          <m:sSubPr>
                            <m:ctrlPr>
                              <a:rPr lang="en-US" sz="1500" i="1">
                                <a:latin typeface="Cambria Math" panose="02040503050406030204" pitchFamily="18" charset="0"/>
                                <a:ea typeface="SimSun" panose="02010600030101010101" pitchFamily="2" charset="-122"/>
                              </a:rPr>
                            </m:ctrlPr>
                          </m:sSubPr>
                          <m:e>
                            <m:r>
                              <a:rPr lang="en-US" sz="1500" i="1">
                                <a:latin typeface="Cambria Math" panose="02040503050406030204" pitchFamily="18" charset="0"/>
                                <a:ea typeface="SimSun" panose="02010600030101010101" pitchFamily="2" charset="-122"/>
                              </a:rPr>
                              <m:t>𝑥</m:t>
                            </m:r>
                          </m:e>
                          <m:sub>
                            <m:r>
                              <a:rPr lang="en-US" sz="1500" i="1">
                                <a:latin typeface="Cambria Math" panose="02040503050406030204" pitchFamily="18" charset="0"/>
                                <a:ea typeface="SimSun" panose="02010600030101010101" pitchFamily="2" charset="-122"/>
                              </a:rPr>
                              <m:t>𝑖</m:t>
                            </m:r>
                          </m:sub>
                        </m:sSub>
                      </m:den>
                    </m:f>
                  </m:oMath>
                </a14:m>
                <a:endParaRPr lang="en-US" sz="1500" dirty="0">
                  <a:ea typeface="SimSun" panose="02010600030101010101" pitchFamily="2" charset="-122"/>
                </a:endParaRPr>
              </a:p>
              <a:p>
                <a:pPr>
                  <a:lnSpc>
                    <a:spcPct val="120000"/>
                  </a:lnSpc>
                </a:pPr>
                <a:r>
                  <a:rPr lang="en-GB" sz="1500" b="1" dirty="0">
                    <a:ea typeface="SimSun" panose="02010600030101010101" pitchFamily="2" charset="-122"/>
                  </a:rPr>
                  <a:t>Global sensitivity </a:t>
                </a:r>
                <a:r>
                  <a:rPr lang="en-GB" sz="1500" dirty="0" err="1">
                    <a:ea typeface="SimSun" panose="02010600030101010101" pitchFamily="2" charset="-122"/>
                  </a:rPr>
                  <a:t>analyzes</a:t>
                </a:r>
                <a:r>
                  <a:rPr lang="en-GB" sz="1500" dirty="0">
                    <a:ea typeface="SimSun" panose="02010600030101010101" pitchFamily="2" charset="-122"/>
                  </a:rPr>
                  <a:t> the effect </a:t>
                </a:r>
                <a:br>
                  <a:rPr lang="en-GB" sz="1500" dirty="0">
                    <a:ea typeface="SimSun" panose="02010600030101010101" pitchFamily="2" charset="-122"/>
                  </a:rPr>
                </a:br>
                <a:r>
                  <a:rPr lang="en-GB" sz="1500" dirty="0">
                    <a:ea typeface="SimSun" panose="02010600030101010101" pitchFamily="2" charset="-122"/>
                  </a:rPr>
                  <a:t>of </a:t>
                </a:r>
                <a14:m>
                  <m:oMath xmlns:m="http://schemas.openxmlformats.org/officeDocument/2006/math">
                    <m:sSub>
                      <m:sSubPr>
                        <m:ctrlPr>
                          <a:rPr lang="en-US" sz="1500" i="1">
                            <a:latin typeface="Cambria Math" panose="02040503050406030204" pitchFamily="18" charset="0"/>
                            <a:cs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Cambria Math" panose="02040503050406030204" pitchFamily="18" charset="0"/>
                          </a:rPr>
                          <m:t>𝑥</m:t>
                        </m:r>
                      </m:e>
                      <m:sub>
                        <m:r>
                          <a:rPr lang="en-GB" sz="1500" i="1">
                            <a:latin typeface="Cambria Math" panose="02040503050406030204" pitchFamily="18" charset="0"/>
                            <a:ea typeface="SimSun" panose="02010600030101010101" pitchFamily="2" charset="-122"/>
                            <a:cs typeface="Cambria Math" panose="02040503050406030204" pitchFamily="18" charset="0"/>
                          </a:rPr>
                          <m:t>𝑖</m:t>
                        </m:r>
                      </m:sub>
                    </m:sSub>
                  </m:oMath>
                </a14:m>
                <a:r>
                  <a:rPr lang="en-GB" sz="1500" dirty="0">
                    <a:ea typeface="SimSun" panose="02010600030101010101" pitchFamily="2" charset="-122"/>
                  </a:rPr>
                  <a:t> on the output while all other input</a:t>
                </a:r>
                <a:br>
                  <a:rPr lang="en-GB" sz="1500" dirty="0">
                    <a:ea typeface="SimSun" panose="02010600030101010101" pitchFamily="2" charset="-122"/>
                  </a:rPr>
                </a:br>
                <a:r>
                  <a:rPr lang="en-GB" sz="1500" dirty="0">
                    <a:ea typeface="SimSun" panose="02010600030101010101" pitchFamily="2" charset="-122"/>
                  </a:rPr>
                  <a:t> variables or parameters </a:t>
                </a:r>
                <a14:m>
                  <m:oMath xmlns:m="http://schemas.openxmlformats.org/officeDocument/2006/math">
                    <m:sSub>
                      <m:sSubPr>
                        <m:ctrlPr>
                          <a:rPr lang="en-US" sz="1500" i="1">
                            <a:latin typeface="Cambria Math" panose="02040503050406030204" pitchFamily="18" charset="0"/>
                            <a:cs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Cambria Math" panose="02040503050406030204" pitchFamily="18" charset="0"/>
                          </a:rPr>
                          <m:t>𝑥</m:t>
                        </m:r>
                      </m:e>
                      <m:sub>
                        <m:r>
                          <a:rPr lang="en-GB" sz="1500" i="1">
                            <a:latin typeface="Cambria Math" panose="02040503050406030204" pitchFamily="18" charset="0"/>
                            <a:ea typeface="SimSun" panose="02010600030101010101" pitchFamily="2" charset="-122"/>
                            <a:cs typeface="Cambria Math" panose="02040503050406030204" pitchFamily="18" charset="0"/>
                          </a:rPr>
                          <m:t>𝑗</m:t>
                        </m:r>
                      </m:sub>
                    </m:sSub>
                  </m:oMath>
                </a14:m>
                <a:r>
                  <a:rPr lang="en-GB" sz="1500" dirty="0">
                    <a:ea typeface="SimSun" panose="02010600030101010101" pitchFamily="2" charset="-122"/>
                  </a:rPr>
                  <a:t>, </a:t>
                </a:r>
                <a14:m>
                  <m:oMath xmlns:m="http://schemas.openxmlformats.org/officeDocument/2006/math">
                    <m:r>
                      <a:rPr lang="en-GB" sz="1500" i="1">
                        <a:latin typeface="Cambria Math" panose="02040503050406030204" pitchFamily="18" charset="0"/>
                        <a:ea typeface="SimSun" panose="02010600030101010101" pitchFamily="2" charset="-122"/>
                        <a:cs typeface="Times New Roman" panose="02020603050405020304" pitchFamily="18" charset="0"/>
                      </a:rPr>
                      <m:t>𝑗</m:t>
                    </m:r>
                    <m:r>
                      <a:rPr lang="en-US" sz="1500" i="1">
                        <a:latin typeface="Cambria Math" panose="02040503050406030204" pitchFamily="18" charset="0"/>
                        <a:cs typeface="Times New Roman" panose="02020603050405020304" pitchFamily="18" charset="0"/>
                      </a:rPr>
                      <m:t>≠</m:t>
                    </m:r>
                    <m:r>
                      <a:rPr lang="en-GB" sz="1500" i="1">
                        <a:latin typeface="Cambria Math" panose="02040503050406030204" pitchFamily="18" charset="0"/>
                        <a:ea typeface="SimSun" panose="02010600030101010101" pitchFamily="2" charset="-122"/>
                        <a:cs typeface="Times New Roman" panose="02020603050405020304" pitchFamily="18" charset="0"/>
                      </a:rPr>
                      <m:t>𝑖</m:t>
                    </m:r>
                  </m:oMath>
                </a14:m>
                <a:r>
                  <a:rPr lang="en-GB" sz="1500" dirty="0">
                    <a:ea typeface="SimSun" panose="02010600030101010101" pitchFamily="2" charset="-122"/>
                  </a:rPr>
                  <a:t>, </a:t>
                </a:r>
                <a:br>
                  <a:rPr lang="en-GB" sz="1500" dirty="0">
                    <a:ea typeface="SimSun" panose="02010600030101010101" pitchFamily="2" charset="-122"/>
                  </a:rPr>
                </a:br>
                <a:r>
                  <a:rPr lang="en-GB" sz="1500" dirty="0">
                    <a:ea typeface="SimSun" panose="02010600030101010101" pitchFamily="2" charset="-122"/>
                  </a:rPr>
                  <a:t>are varied as well. </a:t>
                </a:r>
              </a:p>
              <a:p>
                <a:pPr lvl="1">
                  <a:lnSpc>
                    <a:spcPct val="120000"/>
                  </a:lnSpc>
                </a:pPr>
                <a:r>
                  <a:rPr lang="en-GB" sz="1500" dirty="0">
                    <a:ea typeface="SimSun" panose="02010600030101010101" pitchFamily="2" charset="-122"/>
                  </a:rPr>
                  <a:t>It is done using Monte Carlo simulations. </a:t>
                </a:r>
              </a:p>
              <a:p>
                <a:pPr lvl="1">
                  <a:lnSpc>
                    <a:spcPct val="120000"/>
                  </a:lnSpc>
                </a:pPr>
                <a:r>
                  <a:rPr lang="en-GB" sz="1500" dirty="0">
                    <a:ea typeface="SimSun" panose="02010600030101010101" pitchFamily="2" charset="-122"/>
                  </a:rPr>
                  <a:t>Allows us to detect how interactions </a:t>
                </a:r>
                <a:br>
                  <a:rPr lang="en-GB" sz="1500" dirty="0">
                    <a:ea typeface="SimSun" panose="02010600030101010101" pitchFamily="2" charset="-122"/>
                  </a:rPr>
                </a:br>
                <a:r>
                  <a:rPr lang="en-GB" sz="1500" dirty="0">
                    <a:ea typeface="SimSun" panose="02010600030101010101" pitchFamily="2" charset="-122"/>
                  </a:rPr>
                  <a:t>between multiple inputs affect the outputs.</a:t>
                </a:r>
                <a:endParaRPr lang="en-US" sz="1500" dirty="0"/>
              </a:p>
              <a:p>
                <a:pPr lvl="1">
                  <a:lnSpc>
                    <a:spcPct val="100000"/>
                  </a:lnSpc>
                </a:pPr>
                <a:endParaRPr lang="en-US" sz="825" dirty="0"/>
              </a:p>
            </p:txBody>
          </p:sp>
        </mc:Choice>
        <mc:Fallback xmlns="">
          <p:sp>
            <p:nvSpPr>
              <p:cNvPr id="3" name="Content Placeholder 2">
                <a:extLst>
                  <a:ext uri="{FF2B5EF4-FFF2-40B4-BE49-F238E27FC236}">
                    <a16:creationId xmlns:a16="http://schemas.microsoft.com/office/drawing/2014/main" id="{884A582B-3F61-5954-9B8F-EBF59DF2D7BA}"/>
                  </a:ext>
                </a:extLst>
              </p:cNvPr>
              <p:cNvSpPr>
                <a:spLocks noGrp="1" noRot="1" noChangeAspect="1" noMove="1" noResize="1" noEditPoints="1" noAdjustHandles="1" noChangeArrowheads="1" noChangeShapeType="1" noTextEdit="1"/>
              </p:cNvSpPr>
              <p:nvPr>
                <p:ph idx="1"/>
              </p:nvPr>
            </p:nvSpPr>
            <p:spPr>
              <a:xfrm>
                <a:off x="412749" y="1778413"/>
                <a:ext cx="8309909" cy="4536662"/>
              </a:xfrm>
              <a:blipFill>
                <a:blip r:embed="rId2"/>
                <a:stretch>
                  <a:fillRect l="-367" t="-403" r="-1174"/>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8178B13A-719E-3CF3-24D7-E5DA47B3D084}"/>
              </a:ext>
            </a:extLst>
          </p:cNvPr>
          <p:cNvPicPr>
            <a:picLocks noChangeAspect="1"/>
          </p:cNvPicPr>
          <p:nvPr/>
        </p:nvPicPr>
        <p:blipFill>
          <a:blip r:embed="rId3"/>
          <a:stretch>
            <a:fillRect/>
          </a:stretch>
        </p:blipFill>
        <p:spPr>
          <a:xfrm>
            <a:off x="5448300" y="4570496"/>
            <a:ext cx="3695700" cy="1594808"/>
          </a:xfrm>
          <a:prstGeom prst="rect">
            <a:avLst/>
          </a:prstGeom>
        </p:spPr>
      </p:pic>
    </p:spTree>
    <p:extLst>
      <p:ext uri="{BB962C8B-B14F-4D97-AF65-F5344CB8AC3E}">
        <p14:creationId xmlns:p14="http://schemas.microsoft.com/office/powerpoint/2010/main" val="1846169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FD478-1358-D5D3-20AE-549565188230}"/>
              </a:ext>
            </a:extLst>
          </p:cNvPr>
          <p:cNvSpPr>
            <a:spLocks noGrp="1"/>
          </p:cNvSpPr>
          <p:nvPr>
            <p:ph type="title"/>
          </p:nvPr>
        </p:nvSpPr>
        <p:spPr/>
        <p:txBody>
          <a:bodyPr/>
          <a:lstStyle/>
          <a:p>
            <a:r>
              <a:rPr lang="en-CA" dirty="0"/>
              <a:t>About myself</a:t>
            </a:r>
          </a:p>
        </p:txBody>
      </p:sp>
      <p:sp>
        <p:nvSpPr>
          <p:cNvPr id="3" name="Content Placeholder 2">
            <a:extLst>
              <a:ext uri="{FF2B5EF4-FFF2-40B4-BE49-F238E27FC236}">
                <a16:creationId xmlns:a16="http://schemas.microsoft.com/office/drawing/2014/main" id="{E404F799-4AF8-5C18-25A9-802EE20525BE}"/>
              </a:ext>
            </a:extLst>
          </p:cNvPr>
          <p:cNvSpPr>
            <a:spLocks noGrp="1"/>
          </p:cNvSpPr>
          <p:nvPr>
            <p:ph idx="1"/>
          </p:nvPr>
        </p:nvSpPr>
        <p:spPr/>
        <p:txBody>
          <a:bodyPr/>
          <a:lstStyle/>
          <a:p>
            <a:r>
              <a:rPr lang="en-CA" sz="1800" dirty="0">
                <a:latin typeface="Calibri" panose="020F0502020204030204" pitchFamily="34" charset="0"/>
                <a:ea typeface="Calibri" panose="020F0502020204030204" pitchFamily="34" charset="0"/>
                <a:cs typeface="Times New Roman" panose="02020603050405020304" pitchFamily="18" charset="0"/>
              </a:rPr>
              <a:t>Professor at the University of Ottawa for 20 years</a:t>
            </a:r>
          </a:p>
          <a:p>
            <a:r>
              <a:rPr lang="en-CA" sz="1800" dirty="0">
                <a:effectLst/>
                <a:latin typeface="Calibri" panose="020F0502020204030204" pitchFamily="34" charset="0"/>
                <a:ea typeface="Calibri" panose="020F0502020204030204" pitchFamily="34" charset="0"/>
                <a:cs typeface="Times New Roman" panose="02020603050405020304" pitchFamily="18" charset="0"/>
              </a:rPr>
              <a:t>Associate Director of the undergraduate Computer Engineering program </a:t>
            </a:r>
          </a:p>
          <a:p>
            <a:r>
              <a:rPr lang="en-CA" sz="1800" dirty="0">
                <a:latin typeface="Calibri" panose="020F0502020204030204" pitchFamily="34" charset="0"/>
                <a:ea typeface="Calibri" panose="020F0502020204030204" pitchFamily="34" charset="0"/>
                <a:cs typeface="Times New Roman" panose="02020603050405020304" pitchFamily="18" charset="0"/>
              </a:rPr>
              <a:t>I</a:t>
            </a:r>
            <a:r>
              <a:rPr lang="en-CA" sz="1800" dirty="0">
                <a:effectLst/>
                <a:latin typeface="Calibri" panose="020F0502020204030204" pitchFamily="34" charset="0"/>
                <a:ea typeface="Calibri" panose="020F0502020204030204" pitchFamily="34" charset="0"/>
                <a:cs typeface="Times New Roman" panose="02020603050405020304" pitchFamily="18" charset="0"/>
              </a:rPr>
              <a:t>nterim Director of graduate Applied AI program. </a:t>
            </a:r>
          </a:p>
          <a:p>
            <a:r>
              <a:rPr lang="en-CA" sz="1800" dirty="0">
                <a:effectLst/>
                <a:latin typeface="Calibri" panose="020F0502020204030204" pitchFamily="34" charset="0"/>
                <a:ea typeface="Calibri" panose="020F0502020204030204" pitchFamily="34" charset="0"/>
                <a:cs typeface="Times New Roman" panose="02020603050405020304" pitchFamily="18" charset="0"/>
              </a:rPr>
              <a:t>Research Director of the Computational Analysis and Acceleration Research Group and the Health Devices Research Group. </a:t>
            </a:r>
          </a:p>
          <a:p>
            <a:r>
              <a:rPr lang="en-CA" sz="1800" dirty="0">
                <a:effectLst/>
                <a:latin typeface="Calibri" panose="020F0502020204030204" pitchFamily="34" charset="0"/>
                <a:ea typeface="Calibri" panose="020F0502020204030204" pitchFamily="34" charset="0"/>
                <a:cs typeface="Times New Roman" panose="02020603050405020304" pitchFamily="18" charset="0"/>
              </a:rPr>
              <a:t>Worked on cardiorespiratory monitoring for the last 15 years</a:t>
            </a:r>
          </a:p>
          <a:p>
            <a:pPr lvl="1"/>
            <a:r>
              <a:rPr lang="en-CA" sz="1800" dirty="0">
                <a:effectLst/>
                <a:latin typeface="Calibri" panose="020F0502020204030204" pitchFamily="34" charset="0"/>
                <a:ea typeface="Calibri" panose="020F0502020204030204" pitchFamily="34" charset="0"/>
                <a:cs typeface="Times New Roman" panose="02020603050405020304" pitchFamily="18" charset="0"/>
              </a:rPr>
              <a:t>design of devices </a:t>
            </a:r>
          </a:p>
          <a:p>
            <a:pPr lvl="1"/>
            <a:r>
              <a:rPr lang="en-CA" sz="1800" dirty="0">
                <a:effectLst/>
                <a:latin typeface="Calibri" panose="020F0502020204030204" pitchFamily="34" charset="0"/>
                <a:ea typeface="Calibri" panose="020F0502020204030204" pitchFamily="34" charset="0"/>
                <a:cs typeface="Times New Roman" panose="02020603050405020304" pitchFamily="18" charset="0"/>
              </a:rPr>
              <a:t>development of signal processing/machine learning algorithms. </a:t>
            </a:r>
            <a:endParaRPr lang="en-CA" sz="1800" dirty="0">
              <a:latin typeface="Calibri" panose="020F0502020204030204" pitchFamily="34" charset="0"/>
              <a:ea typeface="Calibri" panose="020F0502020204030204" pitchFamily="34" charset="0"/>
              <a:cs typeface="Times New Roman" panose="02020603050405020304" pitchFamily="18" charset="0"/>
            </a:endParaRPr>
          </a:p>
          <a:p>
            <a:r>
              <a:rPr lang="en-CA" sz="1800" dirty="0">
                <a:effectLst/>
                <a:latin typeface="Calibri" panose="020F0502020204030204" pitchFamily="34" charset="0"/>
                <a:ea typeface="Calibri" panose="020F0502020204030204" pitchFamily="34" charset="0"/>
                <a:cs typeface="Times New Roman" panose="02020603050405020304" pitchFamily="18" charset="0"/>
              </a:rPr>
              <a:t>Currently supervise 2 postdoctoral fellows, 10 graduate students and 5 summer students</a:t>
            </a:r>
          </a:p>
        </p:txBody>
      </p:sp>
    </p:spTree>
    <p:extLst>
      <p:ext uri="{BB962C8B-B14F-4D97-AF65-F5344CB8AC3E}">
        <p14:creationId xmlns:p14="http://schemas.microsoft.com/office/powerpoint/2010/main" val="3237547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8F4EA-B717-8D0E-71AD-412D8586F4A9}"/>
              </a:ext>
            </a:extLst>
          </p:cNvPr>
          <p:cNvSpPr>
            <a:spLocks noGrp="1"/>
          </p:cNvSpPr>
          <p:nvPr>
            <p:ph type="title"/>
          </p:nvPr>
        </p:nvSpPr>
        <p:spPr/>
        <p:txBody>
          <a:bodyPr/>
          <a:lstStyle/>
          <a:p>
            <a:r>
              <a:rPr lang="en-US" dirty="0"/>
              <a:t>How can we define a cost function for sensitivity analysis?</a:t>
            </a:r>
          </a:p>
        </p:txBody>
      </p:sp>
      <p:sp>
        <p:nvSpPr>
          <p:cNvPr id="3" name="Content Placeholder 2">
            <a:extLst>
              <a:ext uri="{FF2B5EF4-FFF2-40B4-BE49-F238E27FC236}">
                <a16:creationId xmlns:a16="http://schemas.microsoft.com/office/drawing/2014/main" id="{C6A0D480-4220-E924-44B0-BDCDF9084BD0}"/>
              </a:ext>
            </a:extLst>
          </p:cNvPr>
          <p:cNvSpPr>
            <a:spLocks noGrp="1"/>
          </p:cNvSpPr>
          <p:nvPr>
            <p:ph idx="1"/>
          </p:nvPr>
        </p:nvSpPr>
        <p:spPr/>
        <p:txBody>
          <a:bodyPr/>
          <a:lstStyle/>
          <a:p>
            <a:pPr marL="257175" indent="-257175" algn="just">
              <a:spcBef>
                <a:spcPts val="450"/>
              </a:spcBef>
              <a:spcAft>
                <a:spcPts val="0"/>
              </a:spcAft>
              <a:buFont typeface="Symbol" panose="05050102010706020507" pitchFamily="18" charset="2"/>
              <a:buChar char=""/>
            </a:pPr>
            <a:r>
              <a:rPr lang="en-US" sz="1800" dirty="0">
                <a:ea typeface="SimSun" panose="02010600030101010101" pitchFamily="2" charset="-122"/>
              </a:rPr>
              <a:t>Generate samples from a parameter space</a:t>
            </a:r>
          </a:p>
          <a:p>
            <a:pPr marL="257175" indent="-257175" algn="just">
              <a:spcBef>
                <a:spcPts val="450"/>
              </a:spcBef>
              <a:spcAft>
                <a:spcPts val="0"/>
              </a:spcAft>
              <a:buFont typeface="Symbol" panose="05050102010706020507" pitchFamily="18" charset="2"/>
              <a:buChar char=""/>
            </a:pPr>
            <a:r>
              <a:rPr lang="en-US" sz="1800" dirty="0">
                <a:ea typeface="SimSun" panose="02010600030101010101" pitchFamily="2" charset="-122"/>
              </a:rPr>
              <a:t>Define a cost function </a:t>
            </a:r>
          </a:p>
          <a:p>
            <a:pPr marL="257175" indent="-257175" algn="just">
              <a:spcBef>
                <a:spcPts val="450"/>
              </a:spcBef>
              <a:spcAft>
                <a:spcPts val="0"/>
              </a:spcAft>
              <a:buFont typeface="Symbol" panose="05050102010706020507" pitchFamily="18" charset="2"/>
              <a:buChar char=""/>
            </a:pPr>
            <a:r>
              <a:rPr lang="en-US" sz="1800" dirty="0">
                <a:ea typeface="SimSun" panose="02010600030101010101" pitchFamily="2" charset="-122"/>
              </a:rPr>
              <a:t>Compute the cost function for each combination of parameter values using Monte Carlo simulations and evaluate the results.</a:t>
            </a:r>
          </a:p>
          <a:p>
            <a:pPr marL="257175" indent="-257175" algn="just">
              <a:spcBef>
                <a:spcPts val="450"/>
              </a:spcBef>
              <a:spcAft>
                <a:spcPts val="0"/>
              </a:spcAft>
              <a:buFont typeface="Symbol" panose="05050102010706020507" pitchFamily="18" charset="2"/>
              <a:buChar char=""/>
            </a:pPr>
            <a:r>
              <a:rPr lang="en-US" sz="1800" dirty="0">
                <a:ea typeface="SimSun" panose="02010600030101010101" pitchFamily="2" charset="-122"/>
              </a:rPr>
              <a:t>Analyze statistical relations between the parameters and the cost function and determine what parameters affect the cost function the most</a:t>
            </a:r>
          </a:p>
          <a:p>
            <a:pPr marL="257175" indent="-257175" algn="just">
              <a:spcBef>
                <a:spcPts val="450"/>
              </a:spcBef>
              <a:spcAft>
                <a:spcPts val="0"/>
              </a:spcAft>
              <a:buFont typeface="Symbol" panose="05050102010706020507" pitchFamily="18" charset="2"/>
              <a:buChar char=""/>
            </a:pPr>
            <a:r>
              <a:rPr lang="en-US" sz="1800" dirty="0">
                <a:ea typeface="SimSun" panose="02010600030101010101" pitchFamily="2" charset="-122"/>
              </a:rPr>
              <a:t>Use the results to modify or improve the model</a:t>
            </a:r>
          </a:p>
          <a:p>
            <a:endParaRPr lang="en-US" dirty="0"/>
          </a:p>
        </p:txBody>
      </p:sp>
    </p:spTree>
    <p:extLst>
      <p:ext uri="{BB962C8B-B14F-4D97-AF65-F5344CB8AC3E}">
        <p14:creationId xmlns:p14="http://schemas.microsoft.com/office/powerpoint/2010/main" val="16844177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7AE60-1F0D-04EA-4673-FBD9DB0C71A3}"/>
              </a:ext>
            </a:extLst>
          </p:cNvPr>
          <p:cNvSpPr>
            <a:spLocks noGrp="1"/>
          </p:cNvSpPr>
          <p:nvPr>
            <p:ph type="title"/>
          </p:nvPr>
        </p:nvSpPr>
        <p:spPr/>
        <p:txBody>
          <a:bodyPr/>
          <a:lstStyle/>
          <a:p>
            <a:r>
              <a:rPr lang="en-CA" dirty="0"/>
              <a:t>Example: Differential Amplifier</a:t>
            </a:r>
            <a:endParaRPr lang="en-US" dirty="0"/>
          </a:p>
        </p:txBody>
      </p:sp>
      <p:pic>
        <p:nvPicPr>
          <p:cNvPr id="5" name="Content Placeholder 4" descr="Diagram, schematic&#10;&#10;Description automatically generated">
            <a:extLst>
              <a:ext uri="{FF2B5EF4-FFF2-40B4-BE49-F238E27FC236}">
                <a16:creationId xmlns:a16="http://schemas.microsoft.com/office/drawing/2014/main" id="{B2F79E8B-AFC2-381A-4FAD-9E64F106DD1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01875" y="2143126"/>
            <a:ext cx="4427275" cy="2897386"/>
          </a:xfr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4ED383-6F32-AA8A-0FBF-0F906873E4F3}"/>
                  </a:ext>
                </a:extLst>
              </p:cNvPr>
              <p:cNvSpPr>
                <a:spLocks noGrp="1"/>
              </p:cNvSpPr>
              <p:nvPr>
                <p:ph sz="half" idx="2"/>
              </p:nvPr>
            </p:nvSpPr>
            <p:spPr>
              <a:xfrm>
                <a:off x="4629150" y="1414732"/>
                <a:ext cx="3886200" cy="4424897"/>
              </a:xfrm>
            </p:spPr>
            <p:txBody>
              <a:bodyPr>
                <a:normAutofit lnSpcReduction="10000"/>
              </a:bodyPr>
              <a:lstStyle/>
              <a:p>
                <a:pPr>
                  <a:lnSpc>
                    <a:spcPct val="100000"/>
                  </a:lnSpc>
                </a:pPr>
                <a:r>
                  <a:rPr lang="en-GB" sz="1500" b="1" dirty="0">
                    <a:ea typeface="SimSun" panose="02010600030101010101" pitchFamily="2" charset="-122"/>
                  </a:rPr>
                  <a:t>Setup</a:t>
                </a:r>
              </a:p>
              <a:p>
                <a:pPr lvl="1">
                  <a:lnSpc>
                    <a:spcPct val="100000"/>
                  </a:lnSpc>
                </a:pPr>
                <a:r>
                  <a:rPr lang="en-GB" sz="1350" dirty="0">
                    <a:ea typeface="SimSun" panose="02010600030101010101" pitchFamily="2" charset="-122"/>
                  </a:rPr>
                  <a:t>Output of this circuit is 10 times larger than the difference between the inputs. </a:t>
                </a:r>
              </a:p>
              <a:p>
                <a:pPr lvl="1">
                  <a:lnSpc>
                    <a:spcPct val="100000"/>
                  </a:lnSpc>
                </a:pPr>
                <a:r>
                  <a:rPr lang="en-GB" sz="1350" dirty="0">
                    <a:ea typeface="SimSun" panose="02010600030101010101" pitchFamily="2" charset="-122"/>
                  </a:rPr>
                  <a:t>Resistors have the following values: </a:t>
                </a:r>
                <a:br>
                  <a:rPr lang="en-GB" sz="1350" dirty="0">
                    <a:ea typeface="SimSun" panose="02010600030101010101" pitchFamily="2" charset="-122"/>
                  </a:rPr>
                </a:br>
                <a14:m>
                  <m:oMath xmlns:m="http://schemas.openxmlformats.org/officeDocument/2006/math">
                    <m:sSub>
                      <m:sSubPr>
                        <m:ctrlPr>
                          <a:rPr lang="en-US" i="1">
                            <a:latin typeface="Cambria Math" panose="02040503050406030204" pitchFamily="18" charset="0"/>
                          </a:rPr>
                        </m:ctrlPr>
                      </m:sSubPr>
                      <m:e>
                        <m:r>
                          <a:rPr lang="en-GB" sz="1350" i="1">
                            <a:latin typeface="Cambria Math" panose="02040503050406030204" pitchFamily="18" charset="0"/>
                            <a:ea typeface="SimSun" panose="02010600030101010101" pitchFamily="2" charset="-122"/>
                            <a:cs typeface="Times New Roman" panose="02020603050405020304" pitchFamily="18" charset="0"/>
                          </a:rPr>
                          <m:t>𝑅</m:t>
                        </m:r>
                      </m:e>
                      <m:sub>
                        <m:r>
                          <a:rPr lang="en-GB" sz="1350" i="1">
                            <a:latin typeface="Cambria Math" panose="02040503050406030204" pitchFamily="18" charset="0"/>
                            <a:ea typeface="SimSun" panose="02010600030101010101" pitchFamily="2" charset="-122"/>
                            <a:cs typeface="Times New Roman" panose="02020603050405020304" pitchFamily="18" charset="0"/>
                          </a:rPr>
                          <m:t>1</m:t>
                        </m:r>
                      </m:sub>
                    </m:sSub>
                    <m:r>
                      <a:rPr lang="en-GB" sz="1350" i="1">
                        <a:latin typeface="Cambria Math" panose="02040503050406030204" pitchFamily="18" charset="0"/>
                        <a:ea typeface="SimSun" panose="02010600030101010101" pitchFamily="2" charset="-122"/>
                        <a:cs typeface="Times New Roman" panose="02020603050405020304" pitchFamily="18" charset="0"/>
                      </a:rPr>
                      <m:t>=10 </m:t>
                    </m:r>
                    <m:r>
                      <a:rPr lang="en-GB" sz="1350" i="1">
                        <a:latin typeface="Cambria Math" panose="02040503050406030204" pitchFamily="18" charset="0"/>
                        <a:ea typeface="SimSun" panose="02010600030101010101" pitchFamily="2" charset="-122"/>
                        <a:cs typeface="Times New Roman" panose="02020603050405020304" pitchFamily="18" charset="0"/>
                      </a:rPr>
                      <m:t>𝑘</m:t>
                    </m:r>
                    <m:r>
                      <a:rPr lang="en-GB" sz="1350" i="1">
                        <a:latin typeface="Cambria Math" panose="02040503050406030204" pitchFamily="18" charset="0"/>
                        <a:ea typeface="SimSun" panose="02010600030101010101" pitchFamily="2" charset="-122"/>
                        <a:cs typeface="Times New Roman" panose="02020603050405020304" pitchFamily="18" charset="0"/>
                      </a:rPr>
                      <m:t>Ω</m:t>
                    </m:r>
                  </m:oMath>
                </a14:m>
                <a:r>
                  <a:rPr lang="en-GB" sz="1350" dirty="0">
                    <a:ea typeface="SimSun" panose="02010600030101010101" pitchFamily="2" charset="-122"/>
                  </a:rPr>
                  <a:t>, </a:t>
                </a:r>
                <a14:m>
                  <m:oMath xmlns:m="http://schemas.openxmlformats.org/officeDocument/2006/math">
                    <m:sSub>
                      <m:sSubPr>
                        <m:ctrlPr>
                          <a:rPr lang="en-US" i="1">
                            <a:latin typeface="Cambria Math" panose="02040503050406030204" pitchFamily="18" charset="0"/>
                          </a:rPr>
                        </m:ctrlPr>
                      </m:sSubPr>
                      <m:e>
                        <m:r>
                          <a:rPr lang="en-GB" sz="1350" i="1">
                            <a:latin typeface="Cambria Math" panose="02040503050406030204" pitchFamily="18" charset="0"/>
                            <a:ea typeface="SimSun" panose="02010600030101010101" pitchFamily="2" charset="-122"/>
                            <a:cs typeface="Times New Roman" panose="02020603050405020304" pitchFamily="18" charset="0"/>
                          </a:rPr>
                          <m:t>𝑅</m:t>
                        </m:r>
                      </m:e>
                      <m:sub>
                        <m:r>
                          <a:rPr lang="en-GB" sz="1350" i="1">
                            <a:latin typeface="Cambria Math" panose="02040503050406030204" pitchFamily="18" charset="0"/>
                            <a:ea typeface="SimSun" panose="02010600030101010101" pitchFamily="2" charset="-122"/>
                            <a:cs typeface="Times New Roman" panose="02020603050405020304" pitchFamily="18" charset="0"/>
                          </a:rPr>
                          <m:t>2</m:t>
                        </m:r>
                      </m:sub>
                    </m:sSub>
                    <m:r>
                      <a:rPr lang="en-GB" sz="1350" i="1">
                        <a:latin typeface="Cambria Math" panose="02040503050406030204" pitchFamily="18" charset="0"/>
                        <a:ea typeface="SimSun" panose="02010600030101010101" pitchFamily="2" charset="-122"/>
                        <a:cs typeface="Times New Roman" panose="02020603050405020304" pitchFamily="18" charset="0"/>
                      </a:rPr>
                      <m:t>=100 </m:t>
                    </m:r>
                    <m:r>
                      <a:rPr lang="en-GB" sz="1350" i="1">
                        <a:latin typeface="Cambria Math" panose="02040503050406030204" pitchFamily="18" charset="0"/>
                        <a:ea typeface="SimSun" panose="02010600030101010101" pitchFamily="2" charset="-122"/>
                        <a:cs typeface="Times New Roman" panose="02020603050405020304" pitchFamily="18" charset="0"/>
                      </a:rPr>
                      <m:t>𝑘</m:t>
                    </m:r>
                    <m:r>
                      <a:rPr lang="en-GB" sz="1350" i="1">
                        <a:latin typeface="Cambria Math" panose="02040503050406030204" pitchFamily="18" charset="0"/>
                        <a:ea typeface="SimSun" panose="02010600030101010101" pitchFamily="2" charset="-122"/>
                        <a:cs typeface="Times New Roman" panose="02020603050405020304" pitchFamily="18" charset="0"/>
                      </a:rPr>
                      <m:t>Ω,</m:t>
                    </m:r>
                  </m:oMath>
                </a14:m>
                <a:br>
                  <a:rPr lang="en-CA" sz="1350" dirty="0">
                    <a:ea typeface="SimSun" panose="02010600030101010101" pitchFamily="2" charset="-122"/>
                  </a:rPr>
                </a:br>
                <a14:m>
                  <m:oMath xmlns:m="http://schemas.openxmlformats.org/officeDocument/2006/math">
                    <m:sSub>
                      <m:sSubPr>
                        <m:ctrlPr>
                          <a:rPr lang="en-US" i="1">
                            <a:latin typeface="Cambria Math" panose="02040503050406030204" pitchFamily="18" charset="0"/>
                          </a:rPr>
                        </m:ctrlPr>
                      </m:sSubPr>
                      <m:e>
                        <m:r>
                          <a:rPr lang="en-GB" sz="1350" i="1">
                            <a:latin typeface="Cambria Math" panose="02040503050406030204" pitchFamily="18" charset="0"/>
                            <a:ea typeface="SimSun" panose="02010600030101010101" pitchFamily="2" charset="-122"/>
                            <a:cs typeface="Times New Roman" panose="02020603050405020304" pitchFamily="18" charset="0"/>
                          </a:rPr>
                          <m:t>𝑅</m:t>
                        </m:r>
                      </m:e>
                      <m:sub>
                        <m:r>
                          <a:rPr lang="en-GB" sz="1350" i="1">
                            <a:latin typeface="Cambria Math" panose="02040503050406030204" pitchFamily="18" charset="0"/>
                            <a:ea typeface="SimSun" panose="02010600030101010101" pitchFamily="2" charset="-122"/>
                            <a:cs typeface="Times New Roman" panose="02020603050405020304" pitchFamily="18" charset="0"/>
                          </a:rPr>
                          <m:t>3</m:t>
                        </m:r>
                      </m:sub>
                    </m:sSub>
                    <m:r>
                      <a:rPr lang="en-GB" sz="1350" i="1">
                        <a:latin typeface="Cambria Math" panose="02040503050406030204" pitchFamily="18" charset="0"/>
                        <a:ea typeface="SimSun" panose="02010600030101010101" pitchFamily="2" charset="-122"/>
                        <a:cs typeface="Times New Roman" panose="02020603050405020304" pitchFamily="18" charset="0"/>
                      </a:rPr>
                      <m:t>=10 </m:t>
                    </m:r>
                    <m:r>
                      <a:rPr lang="en-GB" sz="1350" i="1">
                        <a:latin typeface="Cambria Math" panose="02040503050406030204" pitchFamily="18" charset="0"/>
                        <a:ea typeface="SimSun" panose="02010600030101010101" pitchFamily="2" charset="-122"/>
                        <a:cs typeface="Times New Roman" panose="02020603050405020304" pitchFamily="18" charset="0"/>
                      </a:rPr>
                      <m:t>𝑘</m:t>
                    </m:r>
                    <m:r>
                      <a:rPr lang="en-GB" sz="1350" i="1">
                        <a:latin typeface="Cambria Math" panose="02040503050406030204" pitchFamily="18" charset="0"/>
                        <a:ea typeface="SimSun" panose="02010600030101010101" pitchFamily="2" charset="-122"/>
                        <a:cs typeface="Times New Roman" panose="02020603050405020304" pitchFamily="18" charset="0"/>
                      </a:rPr>
                      <m:t>Ω</m:t>
                    </m:r>
                  </m:oMath>
                </a14:m>
                <a:r>
                  <a:rPr lang="en-GB" sz="1350" dirty="0">
                    <a:ea typeface="SimSun" panose="02010600030101010101" pitchFamily="2" charset="-122"/>
                  </a:rPr>
                  <a:t> and </a:t>
                </a:r>
                <a14:m>
                  <m:oMath xmlns:m="http://schemas.openxmlformats.org/officeDocument/2006/math">
                    <m:sSub>
                      <m:sSubPr>
                        <m:ctrlPr>
                          <a:rPr lang="en-US" i="1">
                            <a:latin typeface="Cambria Math" panose="02040503050406030204" pitchFamily="18" charset="0"/>
                          </a:rPr>
                        </m:ctrlPr>
                      </m:sSubPr>
                      <m:e>
                        <m:r>
                          <a:rPr lang="en-GB" sz="1350" i="1">
                            <a:latin typeface="Cambria Math" panose="02040503050406030204" pitchFamily="18" charset="0"/>
                            <a:ea typeface="SimSun" panose="02010600030101010101" pitchFamily="2" charset="-122"/>
                            <a:cs typeface="Times New Roman" panose="02020603050405020304" pitchFamily="18" charset="0"/>
                          </a:rPr>
                          <m:t>𝑅</m:t>
                        </m:r>
                      </m:e>
                      <m:sub>
                        <m:r>
                          <a:rPr lang="en-GB" sz="1350" i="1">
                            <a:latin typeface="Cambria Math" panose="02040503050406030204" pitchFamily="18" charset="0"/>
                            <a:ea typeface="SimSun" panose="02010600030101010101" pitchFamily="2" charset="-122"/>
                            <a:cs typeface="Times New Roman" panose="02020603050405020304" pitchFamily="18" charset="0"/>
                          </a:rPr>
                          <m:t>4</m:t>
                        </m:r>
                      </m:sub>
                    </m:sSub>
                    <m:r>
                      <a:rPr lang="en-GB" sz="1350" i="1">
                        <a:latin typeface="Cambria Math" panose="02040503050406030204" pitchFamily="18" charset="0"/>
                        <a:ea typeface="SimSun" panose="02010600030101010101" pitchFamily="2" charset="-122"/>
                        <a:cs typeface="Times New Roman" panose="02020603050405020304" pitchFamily="18" charset="0"/>
                      </a:rPr>
                      <m:t>=100 </m:t>
                    </m:r>
                    <m:r>
                      <a:rPr lang="en-GB" sz="1350" i="1">
                        <a:latin typeface="Cambria Math" panose="02040503050406030204" pitchFamily="18" charset="0"/>
                        <a:ea typeface="SimSun" panose="02010600030101010101" pitchFamily="2" charset="-122"/>
                        <a:cs typeface="Times New Roman" panose="02020603050405020304" pitchFamily="18" charset="0"/>
                      </a:rPr>
                      <m:t>𝑘</m:t>
                    </m:r>
                    <m:r>
                      <a:rPr lang="en-GB" sz="1350" i="1">
                        <a:latin typeface="Cambria Math" panose="02040503050406030204" pitchFamily="18" charset="0"/>
                        <a:ea typeface="SimSun" panose="02010600030101010101" pitchFamily="2" charset="-122"/>
                        <a:cs typeface="Times New Roman" panose="02020603050405020304" pitchFamily="18" charset="0"/>
                      </a:rPr>
                      <m:t>Ω</m:t>
                    </m:r>
                  </m:oMath>
                </a14:m>
                <a:r>
                  <a:rPr lang="en-GB" sz="1350" dirty="0">
                    <a:ea typeface="SimSun" panose="02010600030101010101" pitchFamily="2" charset="-122"/>
                  </a:rPr>
                  <a:t>. </a:t>
                </a:r>
              </a:p>
              <a:p>
                <a:pPr lvl="1">
                  <a:lnSpc>
                    <a:spcPct val="100000"/>
                  </a:lnSpc>
                </a:pPr>
                <a:r>
                  <a:rPr lang="en-GB" sz="1350" dirty="0">
                    <a:ea typeface="SimSun" panose="02010600030101010101" pitchFamily="2" charset="-122"/>
                  </a:rPr>
                  <a:t>Tolerance of each resistor is 1%. </a:t>
                </a:r>
              </a:p>
              <a:p>
                <a:pPr lvl="1">
                  <a:lnSpc>
                    <a:spcPct val="100000"/>
                  </a:lnSpc>
                </a:pPr>
                <a:r>
                  <a:rPr lang="en-GB" sz="1350" dirty="0">
                    <a:ea typeface="SimSun" panose="02010600030101010101" pitchFamily="2" charset="-122"/>
                  </a:rPr>
                  <a:t>For the input voltage difference of 0.2 V, the output is 2 V</a:t>
                </a:r>
              </a:p>
              <a:p>
                <a:pPr>
                  <a:lnSpc>
                    <a:spcPct val="100000"/>
                  </a:lnSpc>
                </a:pPr>
                <a:r>
                  <a:rPr lang="en-GB" sz="1500" b="1" dirty="0">
                    <a:ea typeface="SimSun" panose="02010600030101010101" pitchFamily="2" charset="-122"/>
                  </a:rPr>
                  <a:t>Problem:</a:t>
                </a:r>
              </a:p>
              <a:p>
                <a:pPr lvl="1">
                  <a:lnSpc>
                    <a:spcPct val="100000"/>
                  </a:lnSpc>
                </a:pPr>
                <a:r>
                  <a:rPr lang="en-GB" sz="1350" dirty="0">
                    <a:ea typeface="SimSun" panose="02010600030101010101" pitchFamily="2" charset="-122"/>
                  </a:rPr>
                  <a:t>Estimate the variance (uncertainty) of </a:t>
                </a:r>
                <a14:m>
                  <m:oMath xmlns:m="http://schemas.openxmlformats.org/officeDocument/2006/math">
                    <m:sSub>
                      <m:sSubPr>
                        <m:ctrlPr>
                          <a:rPr lang="en-GB" sz="1350" i="1" dirty="0">
                            <a:latin typeface="Cambria Math" panose="02040503050406030204" pitchFamily="18" charset="0"/>
                            <a:ea typeface="SimSun" panose="02010600030101010101" pitchFamily="2" charset="-122"/>
                          </a:rPr>
                        </m:ctrlPr>
                      </m:sSubPr>
                      <m:e>
                        <m:r>
                          <a:rPr lang="en-GB" sz="1350" i="1" dirty="0">
                            <a:latin typeface="Cambria Math" panose="02040503050406030204" pitchFamily="18" charset="0"/>
                            <a:ea typeface="SimSun" panose="02010600030101010101" pitchFamily="2" charset="-122"/>
                          </a:rPr>
                          <m:t>𝑉</m:t>
                        </m:r>
                      </m:e>
                      <m:sub>
                        <m:r>
                          <a:rPr lang="en-GB" sz="1350" i="1" dirty="0">
                            <a:latin typeface="Cambria Math" panose="02040503050406030204" pitchFamily="18" charset="0"/>
                            <a:ea typeface="SimSun" panose="02010600030101010101" pitchFamily="2" charset="-122"/>
                          </a:rPr>
                          <m:t>𝑜</m:t>
                        </m:r>
                      </m:sub>
                    </m:sSub>
                  </m:oMath>
                </a14:m>
                <a:endParaRPr lang="en-CA" sz="1350" dirty="0">
                  <a:ea typeface="SimSun" panose="02010600030101010101" pitchFamily="2" charset="-122"/>
                </a:endParaRPr>
              </a:p>
              <a:p>
                <a:pPr lvl="1">
                  <a:lnSpc>
                    <a:spcPct val="100000"/>
                  </a:lnSpc>
                </a:pPr>
                <a:r>
                  <a:rPr lang="en-GB" sz="1350" dirty="0">
                    <a:ea typeface="SimSun" panose="02010600030101010101" pitchFamily="2" charset="-122"/>
                  </a:rPr>
                  <a:t>Perform sensitivity analysis and present the scatter plot of the output </a:t>
                </a:r>
                <a14:m>
                  <m:oMath xmlns:m="http://schemas.openxmlformats.org/officeDocument/2006/math">
                    <m:sSub>
                      <m:sSubPr>
                        <m:ctrlPr>
                          <a:rPr lang="en-US" sz="1350" i="1">
                            <a:latin typeface="Cambria Math" panose="02040503050406030204" pitchFamily="18" charset="0"/>
                            <a:ea typeface="SimSun" panose="02010600030101010101" pitchFamily="2" charset="-122"/>
                          </a:rPr>
                        </m:ctrlPr>
                      </m:sSubPr>
                      <m:e>
                        <m:r>
                          <a:rPr lang="en-GB" sz="1350" i="1">
                            <a:latin typeface="Cambria Math" panose="02040503050406030204" pitchFamily="18" charset="0"/>
                            <a:ea typeface="SimSun" panose="02010600030101010101" pitchFamily="2" charset="-122"/>
                          </a:rPr>
                          <m:t>𝑉</m:t>
                        </m:r>
                      </m:e>
                      <m:sub>
                        <m:r>
                          <a:rPr lang="en-GB" sz="1350" i="1">
                            <a:latin typeface="Cambria Math" panose="02040503050406030204" pitchFamily="18" charset="0"/>
                            <a:ea typeface="SimSun" panose="02010600030101010101" pitchFamily="2" charset="-122"/>
                          </a:rPr>
                          <m:t>𝑂</m:t>
                        </m:r>
                      </m:sub>
                    </m:sSub>
                  </m:oMath>
                </a14:m>
                <a:r>
                  <a:rPr lang="en-GB" sz="1350" dirty="0">
                    <a:ea typeface="SimSun" panose="02010600030101010101" pitchFamily="2" charset="-122"/>
                  </a:rPr>
                  <a:t> versus the values of the resistors</a:t>
                </a:r>
                <a:r>
                  <a:rPr lang="en-GB" sz="1500" dirty="0">
                    <a:latin typeface="Times New Roman" panose="02020603050405020304" pitchFamily="18" charset="0"/>
                    <a:ea typeface="SimSun" panose="02010600030101010101" pitchFamily="2" charset="-122"/>
                  </a:rPr>
                  <a:t>. </a:t>
                </a:r>
                <a:endParaRPr lang="en-US" sz="1500" dirty="0">
                  <a:latin typeface="Times New Roman" panose="02020603050405020304" pitchFamily="18" charset="0"/>
                  <a:ea typeface="SimSun" panose="02010600030101010101" pitchFamily="2" charset="-122"/>
                </a:endParaRPr>
              </a:p>
              <a:p>
                <a:pPr>
                  <a:lnSpc>
                    <a:spcPct val="100000"/>
                  </a:lnSpc>
                </a:pPr>
                <a:endParaRPr lang="en-GB" sz="1350" b="1" dirty="0">
                  <a:ea typeface="SimSun" panose="02010600030101010101" pitchFamily="2" charset="-122"/>
                </a:endParaRPr>
              </a:p>
              <a:p>
                <a:pPr>
                  <a:lnSpc>
                    <a:spcPct val="100000"/>
                  </a:lnSpc>
                </a:pPr>
                <a:endParaRPr lang="en-US" dirty="0"/>
              </a:p>
            </p:txBody>
          </p:sp>
        </mc:Choice>
        <mc:Fallback xmlns="">
          <p:sp>
            <p:nvSpPr>
              <p:cNvPr id="3" name="Content Placeholder 2">
                <a:extLst>
                  <a:ext uri="{FF2B5EF4-FFF2-40B4-BE49-F238E27FC236}">
                    <a16:creationId xmlns:a16="http://schemas.microsoft.com/office/drawing/2014/main" id="{784ED383-6F32-AA8A-0FBF-0F906873E4F3}"/>
                  </a:ext>
                </a:extLst>
              </p:cNvPr>
              <p:cNvSpPr>
                <a:spLocks noGrp="1" noRot="1" noChangeAspect="1" noMove="1" noResize="1" noEditPoints="1" noAdjustHandles="1" noChangeArrowheads="1" noChangeShapeType="1" noTextEdit="1"/>
              </p:cNvSpPr>
              <p:nvPr>
                <p:ph sz="half" idx="2"/>
              </p:nvPr>
            </p:nvSpPr>
            <p:spPr>
              <a:xfrm>
                <a:off x="4629150" y="1414732"/>
                <a:ext cx="3886200" cy="4424897"/>
              </a:xfrm>
              <a:blipFill>
                <a:blip r:embed="rId4"/>
                <a:stretch>
                  <a:fillRect l="-627" t="-826" r="-1411"/>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80CF0FA4-01D6-245B-98F4-B7C9CA63C456}"/>
              </a:ext>
            </a:extLst>
          </p:cNvPr>
          <p:cNvSpPr txBox="1"/>
          <p:nvPr/>
        </p:nvSpPr>
        <p:spPr>
          <a:xfrm>
            <a:off x="190350" y="5651307"/>
            <a:ext cx="4762800" cy="461665"/>
          </a:xfrm>
          <a:prstGeom prst="rect">
            <a:avLst/>
          </a:prstGeom>
          <a:noFill/>
        </p:spPr>
        <p:txBody>
          <a:bodyPr wrap="square">
            <a:spAutoFit/>
          </a:bodyPr>
          <a:lstStyle/>
          <a:p>
            <a:r>
              <a:rPr lang="en-US" sz="1200" dirty="0">
                <a:solidFill>
                  <a:srgbClr val="002060"/>
                </a:solidFill>
              </a:rPr>
              <a:t>To run the program, go to EMBC </a:t>
            </a:r>
            <a:r>
              <a:rPr lang="en-US" sz="1200" dirty="0" err="1">
                <a:solidFill>
                  <a:srgbClr val="002060"/>
                </a:solidFill>
              </a:rPr>
              <a:t>Matlab</a:t>
            </a:r>
            <a:r>
              <a:rPr lang="en-US" sz="1200" dirty="0">
                <a:solidFill>
                  <a:srgbClr val="002060"/>
                </a:solidFill>
              </a:rPr>
              <a:t>\Part 2\ Uncertainty_diff_ampl1.mlx</a:t>
            </a:r>
          </a:p>
        </p:txBody>
      </p:sp>
    </p:spTree>
    <p:extLst>
      <p:ext uri="{BB962C8B-B14F-4D97-AF65-F5344CB8AC3E}">
        <p14:creationId xmlns:p14="http://schemas.microsoft.com/office/powerpoint/2010/main" val="15736134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AAA70-7942-F7DC-BACC-5C9E3A06F8A8}"/>
              </a:ext>
            </a:extLst>
          </p:cNvPr>
          <p:cNvSpPr>
            <a:spLocks noGrp="1"/>
          </p:cNvSpPr>
          <p:nvPr>
            <p:ph type="title"/>
          </p:nvPr>
        </p:nvSpPr>
        <p:spPr/>
        <p:txBody>
          <a:bodyPr>
            <a:normAutofit fontScale="90000"/>
          </a:bodyPr>
          <a:lstStyle/>
          <a:p>
            <a:r>
              <a:rPr lang="en-CA" dirty="0"/>
              <a:t>Scatter plot of </a:t>
            </a:r>
            <a:r>
              <a:rPr lang="en-US" dirty="0"/>
              <a:t>the amplifier output and the values of the resistors </a:t>
            </a:r>
          </a:p>
        </p:txBody>
      </p:sp>
      <p:sp>
        <p:nvSpPr>
          <p:cNvPr id="3" name="Content Placeholder 2">
            <a:extLst>
              <a:ext uri="{FF2B5EF4-FFF2-40B4-BE49-F238E27FC236}">
                <a16:creationId xmlns:a16="http://schemas.microsoft.com/office/drawing/2014/main" id="{24E03774-38A3-8688-EDD9-AB2377EFFE1E}"/>
              </a:ext>
            </a:extLst>
          </p:cNvPr>
          <p:cNvSpPr>
            <a:spLocks noGrp="1"/>
          </p:cNvSpPr>
          <p:nvPr>
            <p:ph sz="half" idx="2"/>
          </p:nvPr>
        </p:nvSpPr>
        <p:spPr/>
        <p:txBody>
          <a:bodyPr>
            <a:noAutofit/>
          </a:bodyPr>
          <a:lstStyle/>
          <a:p>
            <a:pPr>
              <a:lnSpc>
                <a:spcPct val="100000"/>
              </a:lnSpc>
            </a:pPr>
            <a:r>
              <a:rPr lang="en-GB" sz="1800" dirty="0">
                <a:latin typeface="Vedrana"/>
                <a:ea typeface="SimSun" panose="02010600030101010101" pitchFamily="2" charset="-122"/>
              </a:rPr>
              <a:t>Correlation coefficients computed between the values of each resistor and the output are: </a:t>
            </a:r>
            <a:br>
              <a:rPr lang="en-GB" sz="1800" dirty="0">
                <a:latin typeface="Vedrana"/>
                <a:ea typeface="SimSun" panose="02010600030101010101" pitchFamily="2" charset="-122"/>
              </a:rPr>
            </a:br>
            <a:r>
              <a:rPr lang="en-GB" sz="1800" dirty="0">
                <a:latin typeface="Vedrana"/>
                <a:ea typeface="SimSun" panose="02010600030101010101" pitchFamily="2" charset="-122"/>
              </a:rPr>
              <a:t>[-0.77, 0.76, -0.04, 0.07]</a:t>
            </a:r>
          </a:p>
          <a:p>
            <a:pPr>
              <a:lnSpc>
                <a:spcPct val="100000"/>
              </a:lnSpc>
            </a:pPr>
            <a:r>
              <a:rPr lang="en-GB" sz="1800" dirty="0">
                <a:latin typeface="Vedrana"/>
                <a:ea typeface="SimSun" panose="02010600030101010101" pitchFamily="2" charset="-122"/>
              </a:rPr>
              <a:t>We can see that the output of the system is much more affected by changes in the resistance of resistors R1 and R2 than by changes in the resistance of resistors R3 and R4. </a:t>
            </a:r>
          </a:p>
          <a:p>
            <a:pPr>
              <a:lnSpc>
                <a:spcPct val="100000"/>
              </a:lnSpc>
            </a:pPr>
            <a:r>
              <a:rPr lang="en-GB" sz="1800" dirty="0">
                <a:latin typeface="Vedrana"/>
                <a:ea typeface="SimSun" panose="02010600030101010101" pitchFamily="2" charset="-122"/>
              </a:rPr>
              <a:t>Therefore, it is more important to select resistors R1 and R2 to have low tolerances because large tolerances in these resistors will result in large variations in the output. </a:t>
            </a:r>
            <a:endParaRPr lang="en-US" sz="1800" dirty="0">
              <a:latin typeface="Vedrana"/>
            </a:endParaRPr>
          </a:p>
        </p:txBody>
      </p:sp>
      <p:sp>
        <p:nvSpPr>
          <p:cNvPr id="4" name="TextBox 3">
            <a:extLst>
              <a:ext uri="{FF2B5EF4-FFF2-40B4-BE49-F238E27FC236}">
                <a16:creationId xmlns:a16="http://schemas.microsoft.com/office/drawing/2014/main" id="{6AB1F10B-2228-75C1-2F9C-6B5654DB4C7A}"/>
              </a:ext>
            </a:extLst>
          </p:cNvPr>
          <p:cNvSpPr txBox="1"/>
          <p:nvPr/>
        </p:nvSpPr>
        <p:spPr>
          <a:xfrm>
            <a:off x="336150" y="5627102"/>
            <a:ext cx="4571100" cy="523220"/>
          </a:xfrm>
          <a:prstGeom prst="rect">
            <a:avLst/>
          </a:prstGeom>
          <a:noFill/>
        </p:spPr>
        <p:txBody>
          <a:bodyPr wrap="square">
            <a:spAutoFit/>
          </a:bodyPr>
          <a:lstStyle/>
          <a:p>
            <a:r>
              <a:rPr lang="en-US" sz="1350" dirty="0">
                <a:solidFill>
                  <a:srgbClr val="002060"/>
                </a:solidFill>
              </a:rPr>
              <a:t>To run the program, go to </a:t>
            </a:r>
            <a:r>
              <a:rPr lang="en-US" sz="1400" dirty="0">
                <a:solidFill>
                  <a:srgbClr val="002060"/>
                </a:solidFill>
              </a:rPr>
              <a:t>EMBC </a:t>
            </a:r>
            <a:r>
              <a:rPr lang="en-US" sz="1400" dirty="0" err="1">
                <a:solidFill>
                  <a:srgbClr val="002060"/>
                </a:solidFill>
              </a:rPr>
              <a:t>Matlab</a:t>
            </a:r>
            <a:r>
              <a:rPr lang="en-US" sz="1400" dirty="0">
                <a:solidFill>
                  <a:srgbClr val="002060"/>
                </a:solidFill>
              </a:rPr>
              <a:t>\Part 2\</a:t>
            </a:r>
            <a:r>
              <a:rPr lang="en-US" sz="1400" dirty="0" err="1">
                <a:solidFill>
                  <a:srgbClr val="002060"/>
                </a:solidFill>
              </a:rPr>
              <a:t>Sens_analysis.mlx</a:t>
            </a:r>
            <a:endParaRPr lang="en-US" sz="1350" dirty="0">
              <a:solidFill>
                <a:srgbClr val="002060"/>
              </a:solidFill>
            </a:endParaRPr>
          </a:p>
        </p:txBody>
      </p:sp>
      <p:pic>
        <p:nvPicPr>
          <p:cNvPr id="3074" name="Picture 2">
            <a:extLst>
              <a:ext uri="{FF2B5EF4-FFF2-40B4-BE49-F238E27FC236}">
                <a16:creationId xmlns:a16="http://schemas.microsoft.com/office/drawing/2014/main" id="{4D00A36C-30CE-D345-569B-1F1A39CBD8B0}"/>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77638" y="2038350"/>
            <a:ext cx="4418162" cy="331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385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3EFDA-C48D-EC77-07FC-F7B1331AF88C}"/>
              </a:ext>
            </a:extLst>
          </p:cNvPr>
          <p:cNvSpPr>
            <a:spLocks noGrp="1"/>
          </p:cNvSpPr>
          <p:nvPr>
            <p:ph type="title"/>
          </p:nvPr>
        </p:nvSpPr>
        <p:spPr>
          <a:xfrm>
            <a:off x="685800" y="381000"/>
            <a:ext cx="7415784" cy="914400"/>
          </a:xfrm>
        </p:spPr>
        <p:txBody>
          <a:bodyPr/>
          <a:lstStyle/>
          <a:p>
            <a:r>
              <a:rPr lang="en-US" dirty="0"/>
              <a:t>Empirical distribution of the output voltage of the differential amplifier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3F6BDE-9E3B-F2A5-573A-AF26A716D603}"/>
                  </a:ext>
                </a:extLst>
              </p:cNvPr>
              <p:cNvSpPr>
                <a:spLocks noGrp="1"/>
              </p:cNvSpPr>
              <p:nvPr>
                <p:ph sz="half" idx="2"/>
              </p:nvPr>
            </p:nvSpPr>
            <p:spPr>
              <a:xfrm>
                <a:off x="5158596" y="1812904"/>
                <a:ext cx="3528204" cy="4235798"/>
              </a:xfrm>
            </p:spPr>
            <p:txBody>
              <a:bodyPr>
                <a:normAutofit fontScale="62500" lnSpcReduction="20000"/>
              </a:bodyPr>
              <a:lstStyle/>
              <a:p>
                <a:pPr>
                  <a:lnSpc>
                    <a:spcPct val="120000"/>
                  </a:lnSpc>
                  <a:spcBef>
                    <a:spcPts val="600"/>
                  </a:spcBef>
                  <a:spcAft>
                    <a:spcPts val="600"/>
                  </a:spcAft>
                </a:pPr>
                <a:r>
                  <a:rPr lang="en-US" sz="2400" dirty="0"/>
                  <a:t>If we repeat the measurements many times with different differential amplifiers with these resistors, we are 95% confident that </a:t>
                </a:r>
                <a:r>
                  <a:rPr lang="en-CA" sz="2400" dirty="0"/>
                  <a:t>the </a:t>
                </a:r>
                <a:r>
                  <a:rPr lang="en-CA" sz="2400" b="1" dirty="0"/>
                  <a:t>mean</a:t>
                </a:r>
                <a:r>
                  <a:rPr lang="en-CA" sz="2400" dirty="0"/>
                  <a:t> of the output measurements is in the range</a:t>
                </a:r>
              </a:p>
              <a:p>
                <a:pPr marL="0" indent="0" algn="ctr">
                  <a:lnSpc>
                    <a:spcPct val="120000"/>
                  </a:lnSpc>
                  <a:spcBef>
                    <a:spcPts val="600"/>
                  </a:spcBef>
                  <a:spcAft>
                    <a:spcPts val="600"/>
                  </a:spcAft>
                  <a:buNone/>
                </a:pPr>
                <a14:m>
                  <m:oMath xmlns:m="http://schemas.openxmlformats.org/officeDocument/2006/math">
                    <m:limUpp>
                      <m:limUppPr>
                        <m:ctrlPr>
                          <a:rPr lang="en-US" sz="2400" i="1" smtClean="0">
                            <a:latin typeface="Cambria Math" panose="02040503050406030204" pitchFamily="18" charset="0"/>
                            <a:ea typeface="Cambria Math" panose="02040503050406030204" pitchFamily="18" charset="0"/>
                          </a:rPr>
                        </m:ctrlPr>
                      </m:limUppPr>
                      <m:e>
                        <m:r>
                          <a:rPr lang="en-CA"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e>
                      <m:lim>
                        <m:r>
                          <a:rPr lang="en-US" sz="2400" i="1">
                            <a:latin typeface="Cambria Math" panose="02040503050406030204" pitchFamily="18" charset="0"/>
                            <a:ea typeface="Cambria Math" panose="02040503050406030204" pitchFamily="18" charset="0"/>
                          </a:rPr>
                          <m:t>_</m:t>
                        </m:r>
                      </m:lim>
                    </m:limUp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2</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𝜎</m:t>
                        </m:r>
                      </m:num>
                      <m:den>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𝑛</m:t>
                            </m:r>
                          </m:e>
                        </m:rad>
                      </m:den>
                    </m:f>
                    <m:r>
                      <a:rPr lang="en-CA" sz="2400" b="0" i="1" smtClean="0">
                        <a:latin typeface="Cambria Math" panose="02040503050406030204" pitchFamily="18" charset="0"/>
                        <a:ea typeface="Cambria Math" panose="02040503050406030204" pitchFamily="18" charset="0"/>
                      </a:rPr>
                      <m:t>, </m:t>
                    </m:r>
                    <m:limUpp>
                      <m:limUppPr>
                        <m:ctrlPr>
                          <a:rPr lang="en-US" sz="2400" i="1">
                            <a:latin typeface="Cambria Math" panose="02040503050406030204" pitchFamily="18" charset="0"/>
                            <a:ea typeface="Cambria Math" panose="02040503050406030204" pitchFamily="18" charset="0"/>
                          </a:rPr>
                        </m:ctrlPr>
                      </m:limUppPr>
                      <m:e>
                        <m:r>
                          <a:rPr lang="en-US" sz="2400" i="1">
                            <a:latin typeface="Cambria Math" panose="02040503050406030204" pitchFamily="18" charset="0"/>
                            <a:ea typeface="Cambria Math" panose="02040503050406030204" pitchFamily="18" charset="0"/>
                          </a:rPr>
                          <m:t>𝑥</m:t>
                        </m:r>
                      </m:e>
                      <m:lim>
                        <m:r>
                          <a:rPr lang="en-US" sz="2400" i="1">
                            <a:latin typeface="Cambria Math" panose="02040503050406030204" pitchFamily="18" charset="0"/>
                            <a:ea typeface="Cambria Math" panose="02040503050406030204" pitchFamily="18" charset="0"/>
                          </a:rPr>
                          <m:t>_</m:t>
                        </m:r>
                      </m:lim>
                    </m:limUp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2</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𝜎</m:t>
                        </m:r>
                      </m:num>
                      <m:den>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𝑛</m:t>
                            </m:r>
                          </m:e>
                        </m:rad>
                      </m:den>
                    </m:f>
                  </m:oMath>
                </a14:m>
                <a:r>
                  <a:rPr lang="en-CA" sz="2400" dirty="0">
                    <a:latin typeface="Cambria Math" panose="02040503050406030204" pitchFamily="18" charset="0"/>
                    <a:ea typeface="Cambria Math" panose="02040503050406030204" pitchFamily="18" charset="0"/>
                  </a:rPr>
                  <a:t>]=[1.93 𝑉, 1.99 𝑉].</a:t>
                </a:r>
              </a:p>
              <a:p>
                <a:pPr marL="0" indent="0">
                  <a:lnSpc>
                    <a:spcPct val="120000"/>
                  </a:lnSpc>
                  <a:spcBef>
                    <a:spcPts val="600"/>
                  </a:spcBef>
                  <a:spcAft>
                    <a:spcPts val="600"/>
                  </a:spcAft>
                  <a:buNone/>
                </a:pPr>
                <a:endParaRPr lang="en-CA" sz="2400" dirty="0">
                  <a:latin typeface="Cambria Math" panose="02040503050406030204" pitchFamily="18" charset="0"/>
                  <a:ea typeface="Cambria Math" panose="02040503050406030204" pitchFamily="18" charset="0"/>
                </a:endParaRPr>
              </a:p>
              <a:p>
                <a:pPr>
                  <a:lnSpc>
                    <a:spcPct val="120000"/>
                  </a:lnSpc>
                  <a:spcBef>
                    <a:spcPts val="600"/>
                  </a:spcBef>
                  <a:spcAft>
                    <a:spcPts val="600"/>
                  </a:spcAft>
                </a:pPr>
                <a:r>
                  <a:rPr lang="en-CA" sz="2400" dirty="0"/>
                  <a:t>For a measurement with a single differential amplifier, we 95% confident that the measurement is in the range:</a:t>
                </a:r>
              </a:p>
              <a:p>
                <a:pPr marL="0" indent="0" algn="ctr">
                  <a:lnSpc>
                    <a:spcPct val="120000"/>
                  </a:lnSpc>
                  <a:spcBef>
                    <a:spcPts val="600"/>
                  </a:spcBef>
                  <a:spcAft>
                    <a:spcPts val="600"/>
                  </a:spcAft>
                  <a:buNone/>
                </a:pPr>
                <a14:m>
                  <m:oMath xmlns:m="http://schemas.openxmlformats.org/officeDocument/2006/math">
                    <m:limUpp>
                      <m:limUppPr>
                        <m:ctrlPr>
                          <a:rPr lang="en-US" sz="2400" i="1" smtClean="0">
                            <a:latin typeface="Cambria Math" panose="02040503050406030204" pitchFamily="18" charset="0"/>
                            <a:ea typeface="Cambria Math" panose="02040503050406030204" pitchFamily="18" charset="0"/>
                          </a:rPr>
                        </m:ctrlPr>
                      </m:limUppPr>
                      <m:e>
                        <m:r>
                          <a:rPr lang="en-CA"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e>
                      <m:lim>
                        <m:r>
                          <a:rPr lang="en-US" sz="2400" i="1">
                            <a:latin typeface="Cambria Math" panose="02040503050406030204" pitchFamily="18" charset="0"/>
                            <a:ea typeface="Cambria Math" panose="02040503050406030204" pitchFamily="18" charset="0"/>
                          </a:rPr>
                          <m:t>_</m:t>
                        </m:r>
                      </m:lim>
                    </m:limUp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2</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𝜎</m:t>
                        </m:r>
                      </m:num>
                      <m:den>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𝑛</m:t>
                            </m:r>
                          </m:e>
                        </m:rad>
                      </m:den>
                    </m:f>
                    <m:r>
                      <a:rPr lang="en-CA" sz="2400" b="0" i="1" smtClean="0">
                        <a:latin typeface="Cambria Math" panose="02040503050406030204" pitchFamily="18" charset="0"/>
                        <a:ea typeface="Cambria Math" panose="02040503050406030204" pitchFamily="18" charset="0"/>
                      </a:rPr>
                      <m:t>, </m:t>
                    </m:r>
                    <m:limUpp>
                      <m:limUppPr>
                        <m:ctrlPr>
                          <a:rPr lang="en-US" sz="2400" i="1">
                            <a:latin typeface="Cambria Math" panose="02040503050406030204" pitchFamily="18" charset="0"/>
                            <a:ea typeface="Cambria Math" panose="02040503050406030204" pitchFamily="18" charset="0"/>
                          </a:rPr>
                        </m:ctrlPr>
                      </m:limUppPr>
                      <m:e>
                        <m:r>
                          <a:rPr lang="en-US" sz="2400" i="1">
                            <a:latin typeface="Cambria Math" panose="02040503050406030204" pitchFamily="18" charset="0"/>
                            <a:ea typeface="Cambria Math" panose="02040503050406030204" pitchFamily="18" charset="0"/>
                          </a:rPr>
                          <m:t>𝑥</m:t>
                        </m:r>
                      </m:e>
                      <m:lim>
                        <m:r>
                          <a:rPr lang="en-US" sz="2400" i="1">
                            <a:latin typeface="Cambria Math" panose="02040503050406030204" pitchFamily="18" charset="0"/>
                            <a:ea typeface="Cambria Math" panose="02040503050406030204" pitchFamily="18" charset="0"/>
                          </a:rPr>
                          <m:t>_</m:t>
                        </m:r>
                      </m:lim>
                    </m:limUp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2</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𝜎</m:t>
                        </m:r>
                      </m:num>
                      <m:den>
                        <m:rad>
                          <m:radPr>
                            <m:degHide m:val="on"/>
                            <m:ctrlPr>
                              <a:rPr lang="en-US" sz="2400" i="1">
                                <a:latin typeface="Cambria Math" panose="02040503050406030204" pitchFamily="18" charset="0"/>
                                <a:ea typeface="Cambria Math" panose="02040503050406030204" pitchFamily="18" charset="0"/>
                              </a:rPr>
                            </m:ctrlPr>
                          </m:radPr>
                          <m:deg/>
                          <m:e>
                            <m:r>
                              <a:rPr lang="en-US" sz="2400" i="1">
                                <a:latin typeface="Cambria Math" panose="02040503050406030204" pitchFamily="18" charset="0"/>
                                <a:ea typeface="Cambria Math" panose="02040503050406030204" pitchFamily="18" charset="0"/>
                              </a:rPr>
                              <m:t>𝑛</m:t>
                            </m:r>
                          </m:e>
                        </m:rad>
                      </m:den>
                    </m:f>
                  </m:oMath>
                </a14:m>
                <a:r>
                  <a:rPr lang="en-CA" sz="2400" dirty="0">
                    <a:latin typeface="Cambria Math" panose="02040503050406030204" pitchFamily="18" charset="0"/>
                    <a:ea typeface="Cambria Math" panose="02040503050406030204" pitchFamily="18" charset="0"/>
                  </a:rPr>
                  <a:t>]=[1.62 𝑉, 2.3 𝑉].</a:t>
                </a:r>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693F6BDE-9E3B-F2A5-573A-AF26A716D603}"/>
                  </a:ext>
                </a:extLst>
              </p:cNvPr>
              <p:cNvSpPr>
                <a:spLocks noGrp="1" noRot="1" noChangeAspect="1" noMove="1" noResize="1" noEditPoints="1" noAdjustHandles="1" noChangeArrowheads="1" noChangeShapeType="1" noTextEdit="1"/>
              </p:cNvSpPr>
              <p:nvPr>
                <p:ph sz="half" idx="2"/>
              </p:nvPr>
            </p:nvSpPr>
            <p:spPr>
              <a:xfrm>
                <a:off x="5158596" y="1812904"/>
                <a:ext cx="3528204" cy="4235798"/>
              </a:xfrm>
              <a:blipFill>
                <a:blip r:embed="rId3"/>
                <a:stretch>
                  <a:fillRect l="-691" t="-288" r="-1209"/>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6282B42B-1797-DF9A-2229-693F6D462F48}"/>
              </a:ext>
            </a:extLst>
          </p:cNvPr>
          <p:cNvSpPr txBox="1"/>
          <p:nvPr/>
        </p:nvSpPr>
        <p:spPr>
          <a:xfrm>
            <a:off x="336150" y="5627102"/>
            <a:ext cx="4571100" cy="523220"/>
          </a:xfrm>
          <a:prstGeom prst="rect">
            <a:avLst/>
          </a:prstGeom>
          <a:noFill/>
        </p:spPr>
        <p:txBody>
          <a:bodyPr wrap="square">
            <a:spAutoFit/>
          </a:bodyPr>
          <a:lstStyle/>
          <a:p>
            <a:r>
              <a:rPr lang="en-US" sz="1350" dirty="0">
                <a:solidFill>
                  <a:srgbClr val="002060"/>
                </a:solidFill>
              </a:rPr>
              <a:t>To run the program, go to </a:t>
            </a:r>
            <a:r>
              <a:rPr lang="en-US" sz="1400" dirty="0">
                <a:solidFill>
                  <a:srgbClr val="002060"/>
                </a:solidFill>
              </a:rPr>
              <a:t>EMBC </a:t>
            </a:r>
            <a:r>
              <a:rPr lang="en-US" sz="1400" dirty="0" err="1">
                <a:solidFill>
                  <a:srgbClr val="002060"/>
                </a:solidFill>
              </a:rPr>
              <a:t>Matlab</a:t>
            </a:r>
            <a:r>
              <a:rPr lang="en-US" sz="1400" dirty="0">
                <a:solidFill>
                  <a:srgbClr val="002060"/>
                </a:solidFill>
              </a:rPr>
              <a:t>\Part 2\Uncertainty_diff_ampl1.mlx</a:t>
            </a:r>
            <a:endParaRPr lang="en-US" sz="1350" dirty="0">
              <a:solidFill>
                <a:srgbClr val="002060"/>
              </a:solidFill>
            </a:endParaRPr>
          </a:p>
        </p:txBody>
      </p:sp>
      <p:pic>
        <p:nvPicPr>
          <p:cNvPr id="13" name="Content Placeholder 12">
            <a:extLst>
              <a:ext uri="{FF2B5EF4-FFF2-40B4-BE49-F238E27FC236}">
                <a16:creationId xmlns:a16="http://schemas.microsoft.com/office/drawing/2014/main" id="{E36B3077-5996-986A-CA1B-75B88793CC44}"/>
              </a:ext>
            </a:extLst>
          </p:cNvPr>
          <p:cNvPicPr>
            <a:picLocks noGrp="1" noChangeAspect="1"/>
          </p:cNvPicPr>
          <p:nvPr>
            <p:ph sz="half" idx="1"/>
          </p:nvPr>
        </p:nvPicPr>
        <p:blipFill>
          <a:blip r:embed="rId4"/>
          <a:stretch>
            <a:fillRect/>
          </a:stretch>
        </p:blipFill>
        <p:spPr>
          <a:xfrm>
            <a:off x="457200" y="1659566"/>
            <a:ext cx="4450050" cy="3472387"/>
          </a:xfrm>
        </p:spPr>
      </p:pic>
    </p:spTree>
    <p:extLst>
      <p:ext uri="{BB962C8B-B14F-4D97-AF65-F5344CB8AC3E}">
        <p14:creationId xmlns:p14="http://schemas.microsoft.com/office/powerpoint/2010/main" val="1638024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B894-2DD2-500B-3A23-34CFAC5D5EA1}"/>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2479049F-6FDC-939F-164B-7EE65C090F28}"/>
              </a:ext>
            </a:extLst>
          </p:cNvPr>
          <p:cNvSpPr>
            <a:spLocks noGrp="1"/>
          </p:cNvSpPr>
          <p:nvPr>
            <p:ph idx="1"/>
          </p:nvPr>
        </p:nvSpPr>
        <p:spPr/>
        <p:txBody>
          <a:bodyPr/>
          <a:lstStyle/>
          <a:p>
            <a:r>
              <a:rPr lang="en-CA" sz="1600" b="1" dirty="0">
                <a:latin typeface="Vedrana"/>
              </a:rPr>
              <a:t>Introduction (10 min)</a:t>
            </a:r>
          </a:p>
          <a:p>
            <a:r>
              <a:rPr lang="en-CA" sz="1600" i="0" u="none" strike="noStrike" baseline="0" dirty="0">
                <a:latin typeface="Vedrana"/>
              </a:rPr>
              <a:t>Part 1: Errors and uncertainty quantification </a:t>
            </a:r>
          </a:p>
          <a:p>
            <a:pPr lvl="1"/>
            <a:r>
              <a:rPr lang="en-CA" sz="1600" b="0" i="0" u="none" strike="noStrike" baseline="0" dirty="0">
                <a:latin typeface="Vedrana"/>
              </a:rPr>
              <a:t>Definitions of errors and agreement</a:t>
            </a:r>
          </a:p>
          <a:p>
            <a:pPr lvl="1"/>
            <a:r>
              <a:rPr lang="en-CA" sz="1600" dirty="0">
                <a:latin typeface="Vedrana"/>
              </a:rPr>
              <a:t>Uncertainty quantification</a:t>
            </a:r>
            <a:endParaRPr lang="en-CA" sz="1600" b="1" i="0" u="none" strike="noStrike" baseline="0" dirty="0">
              <a:latin typeface="Vedrana"/>
            </a:endParaRPr>
          </a:p>
          <a:p>
            <a:r>
              <a:rPr lang="en-CA" sz="1600" dirty="0">
                <a:latin typeface="Vedrana"/>
              </a:rPr>
              <a:t>Part 2: U</a:t>
            </a:r>
            <a:r>
              <a:rPr lang="en-CA" sz="1600" i="0" u="none" strike="noStrike" baseline="0" dirty="0">
                <a:latin typeface="Vedrana"/>
              </a:rPr>
              <a:t>ncertainty propagation and sensitivity analysis </a:t>
            </a:r>
            <a:endParaRPr lang="en-CA" sz="1600" b="0" i="0" u="none" strike="noStrike" baseline="0" dirty="0">
              <a:latin typeface="Vedrana"/>
            </a:endParaRPr>
          </a:p>
          <a:p>
            <a:pPr lvl="1"/>
            <a:r>
              <a:rPr lang="en-CA" sz="1600" dirty="0">
                <a:latin typeface="Vedrana"/>
              </a:rPr>
              <a:t>Workflow that includes model, parameter estimation, uncertainty propagation and sensitivity analysis</a:t>
            </a:r>
            <a:endParaRPr lang="en-CA" sz="1600" b="0" i="0" u="none" strike="noStrike" baseline="0" dirty="0">
              <a:latin typeface="Vedrana"/>
            </a:endParaRPr>
          </a:p>
          <a:p>
            <a:pPr lvl="1"/>
            <a:r>
              <a:rPr lang="en-CA" sz="1600" b="0" i="0" u="none" strike="noStrike" baseline="0" dirty="0">
                <a:latin typeface="Vedrana"/>
              </a:rPr>
              <a:t>Uncertainty propagation based on perturbation and Monte Carlo sampling</a:t>
            </a:r>
          </a:p>
          <a:p>
            <a:r>
              <a:rPr lang="en-CA" sz="1600" b="1" dirty="0">
                <a:latin typeface="Vedrana"/>
              </a:rPr>
              <a:t>Part 3: Modeling biomedical systems</a:t>
            </a:r>
            <a:endParaRPr lang="en-CA" sz="1600" b="1" i="0" u="none" strike="noStrike" baseline="0" dirty="0">
              <a:latin typeface="Vedrana"/>
            </a:endParaRPr>
          </a:p>
          <a:p>
            <a:pPr lvl="1"/>
            <a:r>
              <a:rPr lang="en-CA" sz="1600" dirty="0">
                <a:latin typeface="Vedrana"/>
              </a:rPr>
              <a:t>Modeling signal generation, noise and assessing signal quality</a:t>
            </a:r>
          </a:p>
          <a:p>
            <a:r>
              <a:rPr lang="en-CA" sz="1600" b="0" i="0" u="none" strike="noStrike" baseline="0" dirty="0">
                <a:latin typeface="Vedrana"/>
              </a:rPr>
              <a:t>Part 4: Uncertainty propagation/sensitivity analysis through more complex models</a:t>
            </a:r>
          </a:p>
          <a:p>
            <a:pPr lvl="1"/>
            <a:r>
              <a:rPr lang="en-CA" sz="1600" b="0" i="0" u="none" strike="noStrike" baseline="0" dirty="0">
                <a:latin typeface="Vedrana"/>
              </a:rPr>
              <a:t>Modeling continuous blood pressure devices </a:t>
            </a:r>
          </a:p>
          <a:p>
            <a:pPr lvl="1"/>
            <a:r>
              <a:rPr lang="en-CA" sz="1600" dirty="0">
                <a:latin typeface="Vedrana"/>
              </a:rPr>
              <a:t>Modeling </a:t>
            </a:r>
            <a:r>
              <a:rPr lang="en-CA" sz="1600" b="0" i="0" u="none" strike="noStrike" baseline="0" dirty="0" err="1">
                <a:latin typeface="Vedrana"/>
              </a:rPr>
              <a:t>oscillometric</a:t>
            </a:r>
            <a:r>
              <a:rPr lang="en-CA" sz="1600" b="0" i="0" u="none" strike="noStrike" baseline="0" dirty="0">
                <a:latin typeface="Vedrana"/>
              </a:rPr>
              <a:t> algorithms</a:t>
            </a:r>
          </a:p>
          <a:p>
            <a:r>
              <a:rPr lang="en-CA" sz="1600" b="0" i="0" u="none" strike="noStrike" baseline="0" dirty="0">
                <a:latin typeface="Vedrana"/>
              </a:rPr>
              <a:t>Part 5: Conclusion </a:t>
            </a:r>
          </a:p>
        </p:txBody>
      </p:sp>
    </p:spTree>
    <p:extLst>
      <p:ext uri="{BB962C8B-B14F-4D97-AF65-F5344CB8AC3E}">
        <p14:creationId xmlns:p14="http://schemas.microsoft.com/office/powerpoint/2010/main" val="2982908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model of a biomedical system</a:t>
            </a:r>
            <a:endParaRPr lang="en-CA" dirty="0"/>
          </a:p>
        </p:txBody>
      </p:sp>
      <p:pic>
        <p:nvPicPr>
          <p:cNvPr id="7" name="Content Placeholder 6" descr="Diagram&#10;&#10;Description automatically generated">
            <a:extLst>
              <a:ext uri="{FF2B5EF4-FFF2-40B4-BE49-F238E27FC236}">
                <a16:creationId xmlns:a16="http://schemas.microsoft.com/office/drawing/2014/main" id="{6E8D468B-B801-D388-E961-3AE609AD207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650" y="2782379"/>
            <a:ext cx="7886700" cy="2151683"/>
          </a:xfrm>
        </p:spPr>
      </p:pic>
    </p:spTree>
    <p:extLst>
      <p:ext uri="{BB962C8B-B14F-4D97-AF65-F5344CB8AC3E}">
        <p14:creationId xmlns:p14="http://schemas.microsoft.com/office/powerpoint/2010/main" val="145067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5AAFD-F0B4-2784-A9C5-491A0520335E}"/>
              </a:ext>
            </a:extLst>
          </p:cNvPr>
          <p:cNvSpPr>
            <a:spLocks noGrp="1"/>
          </p:cNvSpPr>
          <p:nvPr>
            <p:ph type="title"/>
          </p:nvPr>
        </p:nvSpPr>
        <p:spPr/>
        <p:txBody>
          <a:bodyPr/>
          <a:lstStyle/>
          <a:p>
            <a:r>
              <a:rPr lang="en-CA" dirty="0"/>
              <a:t>What is forward and inverse modeling?</a:t>
            </a:r>
          </a:p>
        </p:txBody>
      </p:sp>
      <p:sp>
        <p:nvSpPr>
          <p:cNvPr id="3" name="Content Placeholder 2">
            <a:extLst>
              <a:ext uri="{FF2B5EF4-FFF2-40B4-BE49-F238E27FC236}">
                <a16:creationId xmlns:a16="http://schemas.microsoft.com/office/drawing/2014/main" id="{2D8BD931-C9D7-B9D2-7C05-E826FBF30379}"/>
              </a:ext>
            </a:extLst>
          </p:cNvPr>
          <p:cNvSpPr>
            <a:spLocks noGrp="1"/>
          </p:cNvSpPr>
          <p:nvPr>
            <p:ph idx="1"/>
          </p:nvPr>
        </p:nvSpPr>
        <p:spPr>
          <a:xfrm>
            <a:off x="395536" y="1700808"/>
            <a:ext cx="4767014" cy="3753544"/>
          </a:xfrm>
        </p:spPr>
        <p:txBody>
          <a:bodyPr/>
          <a:lstStyle/>
          <a:p>
            <a:pPr algn="just">
              <a:lnSpc>
                <a:spcPct val="100000"/>
              </a:lnSpc>
              <a:spcBef>
                <a:spcPts val="600"/>
              </a:spcBef>
            </a:pPr>
            <a:r>
              <a:rPr lang="en-US" sz="2000" dirty="0">
                <a:effectLst/>
                <a:ea typeface="SimSun" panose="02010600030101010101" pitchFamily="2" charset="-122"/>
              </a:rPr>
              <a:t>There are two main ways to assign values to the parameters of an interpretable model, including:</a:t>
            </a:r>
          </a:p>
          <a:p>
            <a:pPr lvl="1" algn="just">
              <a:lnSpc>
                <a:spcPct val="100000"/>
              </a:lnSpc>
              <a:spcBef>
                <a:spcPts val="600"/>
              </a:spcBef>
            </a:pPr>
            <a:r>
              <a:rPr lang="en-US" sz="1800" dirty="0">
                <a:effectLst/>
                <a:ea typeface="SimSun" panose="02010600030101010101" pitchFamily="2" charset="-122"/>
              </a:rPr>
              <a:t>Based on the previous knowledge (forward modeling) </a:t>
            </a:r>
          </a:p>
          <a:p>
            <a:pPr lvl="1" algn="just">
              <a:lnSpc>
                <a:spcPct val="100000"/>
              </a:lnSpc>
              <a:spcBef>
                <a:spcPts val="600"/>
              </a:spcBef>
            </a:pPr>
            <a:r>
              <a:rPr lang="en-US" sz="1800" dirty="0">
                <a:effectLst/>
                <a:ea typeface="SimSun" panose="02010600030101010101" pitchFamily="2" charset="-122"/>
              </a:rPr>
              <a:t>Based on parameter estimation or model fitting (inverse modeling) that minimizes the error between the model output and the experimental data.</a:t>
            </a:r>
          </a:p>
          <a:p>
            <a:pPr algn="just">
              <a:spcBef>
                <a:spcPts val="600"/>
              </a:spcBef>
            </a:pPr>
            <a:r>
              <a:rPr lang="en-CA" sz="1800" dirty="0"/>
              <a:t>Example: Parameter estimation and sensitivity analysis for </a:t>
            </a:r>
            <a:r>
              <a:rPr lang="en-CA" sz="1800" dirty="0" err="1"/>
              <a:t>Windkessel</a:t>
            </a:r>
            <a:r>
              <a:rPr lang="en-CA" sz="1800" dirty="0"/>
              <a:t> model</a:t>
            </a:r>
            <a:endParaRPr lang="en-US" sz="1800" dirty="0">
              <a:effectLst/>
              <a:ea typeface="SimSun" panose="02010600030101010101" pitchFamily="2" charset="-122"/>
            </a:endParaRPr>
          </a:p>
          <a:p>
            <a:endParaRPr lang="en-CA" dirty="0"/>
          </a:p>
        </p:txBody>
      </p:sp>
      <p:pic>
        <p:nvPicPr>
          <p:cNvPr id="4" name="Content Placeholder 4" descr="Diagram&#10;&#10;Description automatically generated">
            <a:extLst>
              <a:ext uri="{FF2B5EF4-FFF2-40B4-BE49-F238E27FC236}">
                <a16:creationId xmlns:a16="http://schemas.microsoft.com/office/drawing/2014/main" id="{447DDD19-9ECD-6C8C-5F53-CEBB207EF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368935" y="1359766"/>
            <a:ext cx="3371056" cy="43671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1074597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33D6C-45BB-8F99-0CBF-18D0D8B921F3}"/>
              </a:ext>
            </a:extLst>
          </p:cNvPr>
          <p:cNvSpPr>
            <a:spLocks noGrp="1"/>
          </p:cNvSpPr>
          <p:nvPr>
            <p:ph type="title"/>
          </p:nvPr>
        </p:nvSpPr>
        <p:spPr/>
        <p:txBody>
          <a:bodyPr/>
          <a:lstStyle/>
          <a:p>
            <a:r>
              <a:rPr lang="en-US" dirty="0"/>
              <a:t>What is </a:t>
            </a:r>
            <a:r>
              <a:rPr lang="en-US" dirty="0" err="1"/>
              <a:t>Windkessel</a:t>
            </a:r>
            <a:r>
              <a:rPr lang="en-US" dirty="0"/>
              <a:t> effect?</a:t>
            </a:r>
          </a:p>
        </p:txBody>
      </p:sp>
      <p:sp>
        <p:nvSpPr>
          <p:cNvPr id="3" name="Content Placeholder 2">
            <a:extLst>
              <a:ext uri="{FF2B5EF4-FFF2-40B4-BE49-F238E27FC236}">
                <a16:creationId xmlns:a16="http://schemas.microsoft.com/office/drawing/2014/main" id="{88EDBE8C-98A3-55D2-BE13-82DFCB886475}"/>
              </a:ext>
            </a:extLst>
          </p:cNvPr>
          <p:cNvSpPr>
            <a:spLocks noGrp="1"/>
          </p:cNvSpPr>
          <p:nvPr>
            <p:ph sz="half" idx="1"/>
          </p:nvPr>
        </p:nvSpPr>
        <p:spPr>
          <a:xfrm>
            <a:off x="685800" y="1524000"/>
            <a:ext cx="3810000" cy="4575048"/>
          </a:xfrm>
        </p:spPr>
        <p:txBody>
          <a:bodyPr>
            <a:normAutofit fontScale="92500" lnSpcReduction="20000"/>
          </a:bodyPr>
          <a:lstStyle/>
          <a:p>
            <a:pPr>
              <a:lnSpc>
                <a:spcPct val="120000"/>
              </a:lnSpc>
              <a:spcBef>
                <a:spcPts val="450"/>
              </a:spcBef>
            </a:pPr>
            <a:r>
              <a:rPr lang="en-US" sz="1500" dirty="0" err="1"/>
              <a:t>Windkessel</a:t>
            </a:r>
            <a:r>
              <a:rPr lang="en-US" sz="1500" dirty="0"/>
              <a:t> effect explains the phenomenon of the conversion of the pulsatile blood flow into the continuous blood flow in blood vessels.</a:t>
            </a:r>
          </a:p>
          <a:p>
            <a:pPr>
              <a:lnSpc>
                <a:spcPct val="120000"/>
              </a:lnSpc>
              <a:spcBef>
                <a:spcPts val="450"/>
              </a:spcBef>
            </a:pPr>
            <a:r>
              <a:rPr lang="en-US" sz="1500" dirty="0" err="1"/>
              <a:t>Windkessel</a:t>
            </a:r>
            <a:r>
              <a:rPr lang="en-US" sz="1500" dirty="0"/>
              <a:t> means an air chamber in German</a:t>
            </a:r>
          </a:p>
          <a:p>
            <a:pPr>
              <a:lnSpc>
                <a:spcPct val="120000"/>
              </a:lnSpc>
              <a:spcBef>
                <a:spcPts val="450"/>
              </a:spcBef>
            </a:pPr>
            <a:r>
              <a:rPr lang="en-US" sz="1500" dirty="0"/>
              <a:t>Applications include:</a:t>
            </a:r>
          </a:p>
          <a:p>
            <a:pPr lvl="1">
              <a:lnSpc>
                <a:spcPct val="120000"/>
              </a:lnSpc>
              <a:spcBef>
                <a:spcPts val="450"/>
              </a:spcBef>
            </a:pPr>
            <a:r>
              <a:rPr lang="en-US" sz="1500" dirty="0"/>
              <a:t>Estimation of cardiac output </a:t>
            </a:r>
          </a:p>
          <a:p>
            <a:pPr lvl="1">
              <a:lnSpc>
                <a:spcPct val="120000"/>
              </a:lnSpc>
              <a:spcBef>
                <a:spcPts val="450"/>
              </a:spcBef>
            </a:pPr>
            <a:r>
              <a:rPr lang="en-US" sz="1500" dirty="0"/>
              <a:t>Estimation of total peripheral resistance</a:t>
            </a:r>
          </a:p>
          <a:p>
            <a:pPr lvl="1">
              <a:lnSpc>
                <a:spcPct val="120000"/>
              </a:lnSpc>
              <a:spcBef>
                <a:spcPts val="450"/>
              </a:spcBef>
            </a:pPr>
            <a:r>
              <a:rPr lang="en-US" sz="1500" dirty="0"/>
              <a:t>Estimation of total arterial compliance</a:t>
            </a:r>
          </a:p>
          <a:p>
            <a:pPr lvl="1">
              <a:lnSpc>
                <a:spcPct val="120000"/>
              </a:lnSpc>
              <a:spcBef>
                <a:spcPts val="450"/>
              </a:spcBef>
            </a:pPr>
            <a:r>
              <a:rPr lang="en-US" sz="1500" dirty="0"/>
              <a:t>Estimation of aortic input impedance</a:t>
            </a:r>
          </a:p>
          <a:p>
            <a:pPr lvl="1">
              <a:lnSpc>
                <a:spcPct val="120000"/>
              </a:lnSpc>
              <a:spcBef>
                <a:spcPts val="450"/>
              </a:spcBef>
            </a:pPr>
            <a:r>
              <a:rPr lang="en-US" sz="1500" dirty="0"/>
              <a:t>Estimation of stroke volume </a:t>
            </a:r>
          </a:p>
          <a:p>
            <a:pPr lvl="1">
              <a:lnSpc>
                <a:spcPct val="120000"/>
              </a:lnSpc>
              <a:spcBef>
                <a:spcPts val="450"/>
              </a:spcBef>
            </a:pPr>
            <a:r>
              <a:rPr lang="en-US" sz="1500" dirty="0"/>
              <a:t>Estimation of central aortic pressure</a:t>
            </a:r>
          </a:p>
        </p:txBody>
      </p:sp>
      <p:sp>
        <p:nvSpPr>
          <p:cNvPr id="4" name="Content Placeholder 3">
            <a:extLst>
              <a:ext uri="{FF2B5EF4-FFF2-40B4-BE49-F238E27FC236}">
                <a16:creationId xmlns:a16="http://schemas.microsoft.com/office/drawing/2014/main" id="{74204F1B-92D0-C020-FA58-02454AD9C795}"/>
              </a:ext>
            </a:extLst>
          </p:cNvPr>
          <p:cNvSpPr>
            <a:spLocks noGrp="1"/>
          </p:cNvSpPr>
          <p:nvPr>
            <p:ph sz="half" idx="2"/>
          </p:nvPr>
        </p:nvSpPr>
        <p:spPr/>
        <p:txBody>
          <a:bodyPr>
            <a:normAutofit fontScale="92500" lnSpcReduction="20000"/>
          </a:bodyPr>
          <a:lstStyle/>
          <a:p>
            <a:endParaRPr lang="en-US"/>
          </a:p>
        </p:txBody>
      </p:sp>
      <p:pic>
        <p:nvPicPr>
          <p:cNvPr id="1026" name="Picture 2" descr="figure 1">
            <a:extLst>
              <a:ext uri="{FF2B5EF4-FFF2-40B4-BE49-F238E27FC236}">
                <a16:creationId xmlns:a16="http://schemas.microsoft.com/office/drawing/2014/main" id="{58D36817-0876-B4C6-8E05-85A88B754D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9142" y="2226469"/>
            <a:ext cx="3946208" cy="26748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E02170D-780A-7A5C-A70D-7CB79B20305A}"/>
              </a:ext>
            </a:extLst>
          </p:cNvPr>
          <p:cNvSpPr txBox="1"/>
          <p:nvPr/>
        </p:nvSpPr>
        <p:spPr>
          <a:xfrm>
            <a:off x="4572000" y="5507616"/>
            <a:ext cx="4572000" cy="461665"/>
          </a:xfrm>
          <a:prstGeom prst="rect">
            <a:avLst/>
          </a:prstGeom>
          <a:noFill/>
        </p:spPr>
        <p:txBody>
          <a:bodyPr wrap="square">
            <a:spAutoFit/>
          </a:bodyPr>
          <a:lstStyle/>
          <a:p>
            <a:r>
              <a:rPr lang="en-US" sz="1200" dirty="0"/>
              <a:t>The figure is from: N. </a:t>
            </a:r>
            <a:r>
              <a:rPr lang="en-US" sz="1200" dirty="0" err="1"/>
              <a:t>Westerhof</a:t>
            </a:r>
            <a:r>
              <a:rPr lang="en-US" sz="1200" dirty="0"/>
              <a:t>, J.W. </a:t>
            </a:r>
            <a:r>
              <a:rPr lang="en-US" sz="1200" dirty="0" err="1"/>
              <a:t>Lankhaar</a:t>
            </a:r>
            <a:r>
              <a:rPr lang="en-US" sz="1200" dirty="0"/>
              <a:t>, &amp; B.E. </a:t>
            </a:r>
            <a:r>
              <a:rPr lang="en-US" sz="1200" dirty="0" err="1"/>
              <a:t>Westerhof</a:t>
            </a:r>
            <a:r>
              <a:rPr lang="en-US" sz="1200" dirty="0"/>
              <a:t>, “The arterial </a:t>
            </a:r>
            <a:r>
              <a:rPr lang="en-US" sz="1200" dirty="0" err="1"/>
              <a:t>Windkessel</a:t>
            </a:r>
            <a:r>
              <a:rPr lang="en-US" sz="1200" dirty="0"/>
              <a:t>” Med Biol </a:t>
            </a:r>
            <a:r>
              <a:rPr lang="en-US" sz="1200" dirty="0" err="1"/>
              <a:t>Eng</a:t>
            </a:r>
            <a:r>
              <a:rPr lang="en-US" sz="1200" dirty="0"/>
              <a:t> </a:t>
            </a:r>
            <a:r>
              <a:rPr lang="en-US" sz="1200" dirty="0" err="1"/>
              <a:t>Comput</a:t>
            </a:r>
            <a:r>
              <a:rPr lang="en-US" sz="1200" dirty="0"/>
              <a:t> 47, 131–141 (2009).</a:t>
            </a:r>
          </a:p>
        </p:txBody>
      </p:sp>
    </p:spTree>
    <p:extLst>
      <p:ext uri="{BB962C8B-B14F-4D97-AF65-F5344CB8AC3E}">
        <p14:creationId xmlns:p14="http://schemas.microsoft.com/office/powerpoint/2010/main" val="1651765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381000"/>
            <a:ext cx="7103853" cy="914400"/>
          </a:xfrm>
        </p:spPr>
        <p:txBody>
          <a:bodyPr/>
          <a:lstStyle/>
          <a:p>
            <a:r>
              <a:rPr lang="en-CA" dirty="0"/>
              <a:t>Four-element </a:t>
            </a:r>
            <a:r>
              <a:rPr lang="en-CA" dirty="0" err="1"/>
              <a:t>Windkessel</a:t>
            </a:r>
            <a:r>
              <a:rPr lang="en-CA" dirty="0"/>
              <a:t> model</a:t>
            </a:r>
          </a:p>
        </p:txBody>
      </p:sp>
      <p:pic>
        <p:nvPicPr>
          <p:cNvPr id="11" name="Content Placeholder 10" descr="Chart, diagram, schematic, box and whisker chart&#10;&#10;Description automatically generated">
            <a:extLst>
              <a:ext uri="{FF2B5EF4-FFF2-40B4-BE49-F238E27FC236}">
                <a16:creationId xmlns:a16="http://schemas.microsoft.com/office/drawing/2014/main" id="{E32099D7-DE80-AE02-0E24-FB3357D7091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28650" y="2520319"/>
            <a:ext cx="3886200" cy="2675803"/>
          </a:xfr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26AE175-6B61-BF5B-251A-0EA9ACFA58AD}"/>
                  </a:ext>
                </a:extLst>
              </p:cNvPr>
              <p:cNvSpPr>
                <a:spLocks noGrp="1"/>
              </p:cNvSpPr>
              <p:nvPr>
                <p:ph sz="half" idx="2"/>
              </p:nvPr>
            </p:nvSpPr>
            <p:spPr>
              <a:xfrm>
                <a:off x="4648200" y="1524000"/>
                <a:ext cx="4130040" cy="4474464"/>
              </a:xfrm>
            </p:spPr>
            <p:txBody>
              <a:bodyPr>
                <a:normAutofit fontScale="70000" lnSpcReduction="20000"/>
              </a:bodyPr>
              <a:lstStyle/>
              <a:p>
                <a:pPr>
                  <a:lnSpc>
                    <a:spcPct val="120000"/>
                  </a:lnSpc>
                </a:pPr>
                <a:r>
                  <a:rPr lang="en-US" dirty="0"/>
                  <a:t>The </a:t>
                </a:r>
                <a:r>
                  <a:rPr lang="en-US" dirty="0" err="1"/>
                  <a:t>Windkessel</a:t>
                </a:r>
                <a:r>
                  <a:rPr lang="en-US" dirty="0"/>
                  <a:t> model is an interpretative model that allows us to achieve the following:</a:t>
                </a:r>
              </a:p>
              <a:p>
                <a:pPr lvl="1">
                  <a:lnSpc>
                    <a:spcPct val="120000"/>
                  </a:lnSpc>
                </a:pPr>
                <a:r>
                  <a:rPr lang="en-US" sz="1950" dirty="0"/>
                  <a:t>Given the aortic flow and the parameters of the model, we can generate aortic and peripheral pressure signals. </a:t>
                </a:r>
              </a:p>
              <a:p>
                <a:pPr lvl="1">
                  <a:lnSpc>
                    <a:spcPct val="120000"/>
                  </a:lnSpc>
                </a:pPr>
                <a:r>
                  <a:rPr lang="en-US" sz="1950" dirty="0"/>
                  <a:t>Given the aortic flow and the aortic pressure, we can estimate the values of parameters such as arterial compliance that have physiological meaning and can be interpreted. </a:t>
                </a:r>
              </a:p>
              <a:p>
                <a:pPr>
                  <a:lnSpc>
                    <a:spcPct val="120000"/>
                  </a:lnSpc>
                  <a:spcBef>
                    <a:spcPts val="450"/>
                  </a:spcBef>
                </a:pPr>
                <a:r>
                  <a:rPr lang="en-CA" sz="2175" dirty="0">
                    <a:ea typeface="Times New Roman" panose="02020603050405020304" pitchFamily="18" charset="0"/>
                  </a:rPr>
                  <a:t>The pressure </a:t>
                </a:r>
                <a14:m>
                  <m:oMath xmlns:m="http://schemas.openxmlformats.org/officeDocument/2006/math">
                    <m:r>
                      <a:rPr lang="en-CA" sz="2175" i="1">
                        <a:latin typeface="Cambria Math" panose="02040503050406030204" pitchFamily="18" charset="0"/>
                        <a:ea typeface="Times New Roman" panose="02020603050405020304" pitchFamily="18" charset="0"/>
                        <a:cs typeface="Times New Roman" panose="02020603050405020304" pitchFamily="18" charset="0"/>
                      </a:rPr>
                      <m:t>𝑝</m:t>
                    </m:r>
                    <m:r>
                      <a:rPr lang="en-CA" sz="2175" i="1">
                        <a:latin typeface="Cambria Math" panose="02040503050406030204" pitchFamily="18" charset="0"/>
                        <a:ea typeface="Times New Roman" panose="02020603050405020304" pitchFamily="18" charset="0"/>
                        <a:cs typeface="Times New Roman" panose="02020603050405020304" pitchFamily="18" charset="0"/>
                      </a:rPr>
                      <m:t>(</m:t>
                    </m:r>
                    <m:r>
                      <a:rPr lang="en-CA" sz="2175" i="1">
                        <a:latin typeface="Cambria Math" panose="02040503050406030204" pitchFamily="18" charset="0"/>
                        <a:ea typeface="Times New Roman" panose="02020603050405020304" pitchFamily="18" charset="0"/>
                        <a:cs typeface="Times New Roman" panose="02020603050405020304" pitchFamily="18" charset="0"/>
                      </a:rPr>
                      <m:t>𝑡</m:t>
                    </m:r>
                    <m:r>
                      <a:rPr lang="en-CA" sz="2175" i="1">
                        <a:latin typeface="Cambria Math" panose="02040503050406030204" pitchFamily="18" charset="0"/>
                        <a:ea typeface="Times New Roman" panose="02020603050405020304" pitchFamily="18" charset="0"/>
                        <a:cs typeface="Times New Roman" panose="02020603050405020304" pitchFamily="18" charset="0"/>
                      </a:rPr>
                      <m:t>)</m:t>
                    </m:r>
                  </m:oMath>
                </a14:m>
                <a:r>
                  <a:rPr lang="en-CA" sz="2175" dirty="0">
                    <a:ea typeface="Times New Roman" panose="02020603050405020304" pitchFamily="18" charset="0"/>
                  </a:rPr>
                  <a:t> plays the role of the voltage at different points and the blood flow </a:t>
                </a:r>
                <a14:m>
                  <m:oMath xmlns:m="http://schemas.openxmlformats.org/officeDocument/2006/math">
                    <m:r>
                      <a:rPr lang="en-CA" sz="2175" i="1">
                        <a:latin typeface="Cambria Math" panose="02040503050406030204" pitchFamily="18" charset="0"/>
                        <a:ea typeface="Times New Roman" panose="02020603050405020304" pitchFamily="18" charset="0"/>
                        <a:cs typeface="Times New Roman" panose="02020603050405020304" pitchFamily="18" charset="0"/>
                      </a:rPr>
                      <m:t>𝑄</m:t>
                    </m:r>
                    <m:r>
                      <a:rPr lang="en-CA" sz="2175" i="1">
                        <a:latin typeface="Cambria Math" panose="02040503050406030204" pitchFamily="18" charset="0"/>
                        <a:ea typeface="Times New Roman" panose="02020603050405020304" pitchFamily="18" charset="0"/>
                        <a:cs typeface="Times New Roman" panose="02020603050405020304" pitchFamily="18" charset="0"/>
                      </a:rPr>
                      <m:t>(</m:t>
                    </m:r>
                    <m:r>
                      <a:rPr lang="en-CA" sz="2175" i="1">
                        <a:latin typeface="Cambria Math" panose="02040503050406030204" pitchFamily="18" charset="0"/>
                        <a:ea typeface="Times New Roman" panose="02020603050405020304" pitchFamily="18" charset="0"/>
                        <a:cs typeface="Times New Roman" panose="02020603050405020304" pitchFamily="18" charset="0"/>
                      </a:rPr>
                      <m:t>𝑡</m:t>
                    </m:r>
                    <m:r>
                      <a:rPr lang="en-CA" sz="2175" i="1">
                        <a:latin typeface="Cambria Math" panose="02040503050406030204" pitchFamily="18" charset="0"/>
                        <a:ea typeface="Times New Roman" panose="02020603050405020304" pitchFamily="18" charset="0"/>
                        <a:cs typeface="Times New Roman" panose="02020603050405020304" pitchFamily="18" charset="0"/>
                      </a:rPr>
                      <m:t>)</m:t>
                    </m:r>
                  </m:oMath>
                </a14:m>
                <a:r>
                  <a:rPr lang="en-CA" sz="2175" dirty="0">
                    <a:ea typeface="Times New Roman" panose="02020603050405020304" pitchFamily="18" charset="0"/>
                  </a:rPr>
                  <a:t> of the current.</a:t>
                </a:r>
                <a:endParaRPr lang="en-US" sz="2175" dirty="0"/>
              </a:p>
            </p:txBody>
          </p:sp>
        </mc:Choice>
        <mc:Fallback>
          <p:sp>
            <p:nvSpPr>
              <p:cNvPr id="3" name="Content Placeholder 2">
                <a:extLst>
                  <a:ext uri="{FF2B5EF4-FFF2-40B4-BE49-F238E27FC236}">
                    <a16:creationId xmlns:a16="http://schemas.microsoft.com/office/drawing/2014/main" id="{926AE175-6B61-BF5B-251A-0EA9ACFA58AD}"/>
                  </a:ext>
                </a:extLst>
              </p:cNvPr>
              <p:cNvSpPr>
                <a:spLocks noGrp="1" noRot="1" noChangeAspect="1" noMove="1" noResize="1" noEditPoints="1" noAdjustHandles="1" noChangeArrowheads="1" noChangeShapeType="1" noTextEdit="1"/>
              </p:cNvSpPr>
              <p:nvPr>
                <p:ph sz="half" idx="2"/>
              </p:nvPr>
            </p:nvSpPr>
            <p:spPr>
              <a:xfrm>
                <a:off x="4648200" y="1524000"/>
                <a:ext cx="4130040" cy="4474464"/>
              </a:xfrm>
              <a:blipFill>
                <a:blip r:embed="rId4"/>
                <a:stretch>
                  <a:fillRect l="-1625" t="-954" r="-2216"/>
                </a:stretch>
              </a:blipFill>
            </p:spPr>
            <p:txBody>
              <a:bodyPr/>
              <a:lstStyle/>
              <a:p>
                <a:r>
                  <a:rPr lang="en-CA">
                    <a:noFill/>
                  </a:rPr>
                  <a:t> </a:t>
                </a:r>
              </a:p>
            </p:txBody>
          </p:sp>
        </mc:Fallback>
      </mc:AlternateContent>
    </p:spTree>
    <p:extLst>
      <p:ext uri="{BB962C8B-B14F-4D97-AF65-F5344CB8AC3E}">
        <p14:creationId xmlns:p14="http://schemas.microsoft.com/office/powerpoint/2010/main" val="3449579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6EAAF3-D35D-5785-EFD2-5CF821438D82}"/>
              </a:ext>
            </a:extLst>
          </p:cNvPr>
          <p:cNvSpPr>
            <a:spLocks noGrp="1"/>
          </p:cNvSpPr>
          <p:nvPr>
            <p:ph type="title"/>
          </p:nvPr>
        </p:nvSpPr>
        <p:spPr>
          <a:xfrm>
            <a:off x="685799" y="381000"/>
            <a:ext cx="7517921" cy="914400"/>
          </a:xfrm>
        </p:spPr>
        <p:txBody>
          <a:bodyPr/>
          <a:lstStyle/>
          <a:p>
            <a:r>
              <a:rPr lang="en-CA" dirty="0"/>
              <a:t>What are common values for the parameters of </a:t>
            </a:r>
            <a:r>
              <a:rPr lang="en-CA" dirty="0" err="1"/>
              <a:t>Windkessel</a:t>
            </a:r>
            <a:r>
              <a:rPr lang="en-CA" dirty="0"/>
              <a:t> model?</a:t>
            </a:r>
            <a:endParaRPr lang="en-US"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F714C46D-4B77-6CA0-E001-0B22B8D21F55}"/>
                  </a:ext>
                </a:extLst>
              </p:cNvPr>
              <p:cNvGraphicFramePr>
                <a:graphicFrameLocks noGrp="1"/>
              </p:cNvGraphicFramePr>
              <p:nvPr>
                <p:ph sz="half" idx="1"/>
              </p:nvPr>
            </p:nvGraphicFramePr>
            <p:xfrm>
              <a:off x="246184" y="2835952"/>
              <a:ext cx="4268666" cy="1500363"/>
            </p:xfrm>
            <a:graphic>
              <a:graphicData uri="http://schemas.openxmlformats.org/drawingml/2006/table">
                <a:tbl>
                  <a:tblPr firstRow="1" firstCol="1" bandRow="1">
                    <a:tableStyleId>{5C22544A-7EE6-4342-B048-85BDC9FD1C3A}</a:tableStyleId>
                  </a:tblPr>
                  <a:tblGrid>
                    <a:gridCol w="1159706">
                      <a:extLst>
                        <a:ext uri="{9D8B030D-6E8A-4147-A177-3AD203B41FA5}">
                          <a16:colId xmlns:a16="http://schemas.microsoft.com/office/drawing/2014/main" val="3561630261"/>
                        </a:ext>
                      </a:extLst>
                    </a:gridCol>
                    <a:gridCol w="777240">
                      <a:extLst>
                        <a:ext uri="{9D8B030D-6E8A-4147-A177-3AD203B41FA5}">
                          <a16:colId xmlns:a16="http://schemas.microsoft.com/office/drawing/2014/main" val="2121952593"/>
                        </a:ext>
                      </a:extLst>
                    </a:gridCol>
                    <a:gridCol w="777240">
                      <a:extLst>
                        <a:ext uri="{9D8B030D-6E8A-4147-A177-3AD203B41FA5}">
                          <a16:colId xmlns:a16="http://schemas.microsoft.com/office/drawing/2014/main" val="488694804"/>
                        </a:ext>
                      </a:extLst>
                    </a:gridCol>
                    <a:gridCol w="777240">
                      <a:extLst>
                        <a:ext uri="{9D8B030D-6E8A-4147-A177-3AD203B41FA5}">
                          <a16:colId xmlns:a16="http://schemas.microsoft.com/office/drawing/2014/main" val="4071029508"/>
                        </a:ext>
                      </a:extLst>
                    </a:gridCol>
                    <a:gridCol w="777240">
                      <a:extLst>
                        <a:ext uri="{9D8B030D-6E8A-4147-A177-3AD203B41FA5}">
                          <a16:colId xmlns:a16="http://schemas.microsoft.com/office/drawing/2014/main" val="2822869496"/>
                        </a:ext>
                      </a:extLst>
                    </a:gridCol>
                  </a:tblGrid>
                  <a:tr h="615105">
                    <a:tc>
                      <a:txBody>
                        <a:bodyPr/>
                        <a:lstStyle/>
                        <a:p>
                          <a:pPr marL="0" marR="0" indent="0" algn="just">
                            <a:lnSpc>
                              <a:spcPct val="100000"/>
                            </a:lnSpc>
                            <a:spcBef>
                              <a:spcPts val="600"/>
                            </a:spcBef>
                            <a:spcAft>
                              <a:spcPts val="0"/>
                            </a:spcAft>
                          </a:pPr>
                          <a:r>
                            <a:rPr lang="en-GB" sz="1200" dirty="0">
                              <a:effectLst/>
                            </a:rPr>
                            <a:t>Parameter</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14:m>
                            <m:oMath xmlns:m="http://schemas.openxmlformats.org/officeDocument/2006/math">
                              <m:sSub>
                                <m:sSubPr>
                                  <m:ctrlPr>
                                    <a:rPr lang="en-US" sz="1200" i="1">
                                      <a:effectLst/>
                                      <a:latin typeface="Cambria Math" panose="02040503050406030204" pitchFamily="18" charset="0"/>
                                    </a:rPr>
                                  </m:ctrlPr>
                                </m:sSubPr>
                                <m:e>
                                  <m:r>
                                    <a:rPr lang="en-GB" sz="1200">
                                      <a:effectLst/>
                                      <a:latin typeface="Cambria Math" panose="02040503050406030204" pitchFamily="18" charset="0"/>
                                    </a:rPr>
                                    <m:t>𝑍</m:t>
                                  </m:r>
                                </m:e>
                                <m:sub>
                                  <m:r>
                                    <a:rPr lang="en-GB" sz="1200">
                                      <a:effectLst/>
                                      <a:latin typeface="Cambria Math" panose="02040503050406030204" pitchFamily="18" charset="0"/>
                                    </a:rPr>
                                    <m:t>0</m:t>
                                  </m:r>
                                </m:sub>
                              </m:sSub>
                            </m:oMath>
                          </a14:m>
                          <a:r>
                            <a:rPr lang="en-GB" sz="1200" dirty="0">
                              <a:effectLst/>
                            </a:rPr>
                            <a:t> </a:t>
                          </a:r>
                          <a:r>
                            <a:rPr lang="en-US" sz="1200" dirty="0">
                              <a:effectLst/>
                            </a:rPr>
                            <a:t>[</a:t>
                          </a:r>
                          <a14:m>
                            <m:oMath xmlns:m="http://schemas.openxmlformats.org/officeDocument/2006/math">
                              <m:r>
                                <a:rPr lang="en-US" sz="1200">
                                  <a:effectLst/>
                                  <a:latin typeface="Cambria Math" panose="02040503050406030204" pitchFamily="18" charset="0"/>
                                </a:rPr>
                                <m:t>𝑚𝑚𝐻𝑔</m:t>
                              </m:r>
                              <m:r>
                                <a:rPr lang="en-US" sz="1200">
                                  <a:effectLst/>
                                  <a:latin typeface="Cambria Math" panose="02040503050406030204" pitchFamily="18" charset="0"/>
                                </a:rPr>
                                <m:t>⋅</m:t>
                              </m:r>
                              <m:r>
                                <a:rPr lang="en-US" sz="1200">
                                  <a:effectLst/>
                                  <a:latin typeface="Cambria Math" panose="02040503050406030204" pitchFamily="18" charset="0"/>
                                </a:rPr>
                                <m:t>𝑠</m:t>
                              </m:r>
                              <m:r>
                                <a:rPr lang="en-US" sz="1200">
                                  <a:effectLst/>
                                  <a:latin typeface="Cambria Math" panose="02040503050406030204" pitchFamily="18" charset="0"/>
                                </a:rPr>
                                <m:t>/</m:t>
                              </m:r>
                              <m:r>
                                <a:rPr lang="en-US" sz="1200">
                                  <a:effectLst/>
                                  <a:latin typeface="Cambria Math" panose="02040503050406030204" pitchFamily="18" charset="0"/>
                                </a:rPr>
                                <m:t>𝑚𝑙</m:t>
                              </m:r>
                            </m:oMath>
                          </a14:m>
                          <a:r>
                            <a:rPr lang="en-US" sz="1200" dirty="0">
                              <a:effectLst/>
                            </a:rPr>
                            <a:t>]</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R </a:t>
                          </a:r>
                          <a:r>
                            <a:rPr lang="en-US" sz="1200">
                              <a:effectLst/>
                            </a:rPr>
                            <a:t>[</a:t>
                          </a:r>
                          <a14:m>
                            <m:oMath xmlns:m="http://schemas.openxmlformats.org/officeDocument/2006/math">
                              <m:r>
                                <a:rPr lang="en-US" sz="1200">
                                  <a:effectLst/>
                                  <a:latin typeface="Cambria Math" panose="02040503050406030204" pitchFamily="18" charset="0"/>
                                </a:rPr>
                                <m:t>𝑚𝑚𝐻𝑔</m:t>
                              </m:r>
                              <m:r>
                                <a:rPr lang="en-US" sz="1200">
                                  <a:effectLst/>
                                  <a:latin typeface="Cambria Math" panose="02040503050406030204" pitchFamily="18" charset="0"/>
                                </a:rPr>
                                <m:t>⋅</m:t>
                              </m:r>
                              <m:r>
                                <a:rPr lang="en-US" sz="1200">
                                  <a:effectLst/>
                                  <a:latin typeface="Cambria Math" panose="02040503050406030204" pitchFamily="18" charset="0"/>
                                </a:rPr>
                                <m:t>𝑠</m:t>
                              </m:r>
                              <m:r>
                                <a:rPr lang="en-US" sz="1200">
                                  <a:effectLst/>
                                  <a:latin typeface="Cambria Math" panose="02040503050406030204" pitchFamily="18" charset="0"/>
                                </a:rPr>
                                <m:t>/</m:t>
                              </m:r>
                              <m:r>
                                <a:rPr lang="en-US" sz="1200">
                                  <a:effectLst/>
                                  <a:latin typeface="Cambria Math" panose="02040503050406030204" pitchFamily="18" charset="0"/>
                                </a:rPr>
                                <m:t>𝑚𝑙</m:t>
                              </m:r>
                            </m:oMath>
                          </a14:m>
                          <a:r>
                            <a:rPr lang="en-US" sz="1200">
                              <a:effectLst/>
                            </a:rPr>
                            <a:t>]</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14:m>
                            <m:oMath xmlns:m="http://schemas.openxmlformats.org/officeDocument/2006/math">
                              <m:sSub>
                                <m:sSubPr>
                                  <m:ctrlPr>
                                    <a:rPr lang="en-US" sz="1200" i="1">
                                      <a:effectLst/>
                                      <a:latin typeface="Cambria Math" panose="02040503050406030204" pitchFamily="18" charset="0"/>
                                    </a:rPr>
                                  </m:ctrlPr>
                                </m:sSubPr>
                                <m:e>
                                  <m:r>
                                    <a:rPr lang="en-GB" sz="1200">
                                      <a:effectLst/>
                                      <a:latin typeface="Cambria Math" panose="02040503050406030204" pitchFamily="18" charset="0"/>
                                    </a:rPr>
                                    <m:t>𝐶</m:t>
                                  </m:r>
                                </m:e>
                                <m:sub>
                                  <m:r>
                                    <a:rPr lang="en-GB" sz="1200">
                                      <a:effectLst/>
                                      <a:latin typeface="Cambria Math" panose="02040503050406030204" pitchFamily="18" charset="0"/>
                                    </a:rPr>
                                    <m:t>𝑎</m:t>
                                  </m:r>
                                </m:sub>
                              </m:sSub>
                            </m:oMath>
                          </a14:m>
                          <a:r>
                            <a:rPr lang="en-GB" sz="1200">
                              <a:effectLst/>
                            </a:rPr>
                            <a:t> </a:t>
                          </a:r>
                          <a:r>
                            <a:rPr lang="en-US" sz="1200">
                              <a:effectLst/>
                            </a:rPr>
                            <a:t>[ml/</a:t>
                          </a:r>
                          <a14:m>
                            <m:oMath xmlns:m="http://schemas.openxmlformats.org/officeDocument/2006/math">
                              <m:r>
                                <a:rPr lang="en-US" sz="1200">
                                  <a:effectLst/>
                                  <a:latin typeface="Cambria Math" panose="02040503050406030204" pitchFamily="18" charset="0"/>
                                </a:rPr>
                                <m:t>𝑚𝑚𝐻𝑔</m:t>
                              </m:r>
                            </m:oMath>
                          </a14:m>
                          <a:r>
                            <a:rPr lang="en-US" sz="1200">
                              <a:effectLst/>
                            </a:rPr>
                            <a:t>]</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L </a:t>
                          </a:r>
                          <a:r>
                            <a:rPr lang="en-US" sz="1200">
                              <a:effectLst/>
                            </a:rPr>
                            <a:t>[</a:t>
                          </a:r>
                          <a14:m>
                            <m:oMath xmlns:m="http://schemas.openxmlformats.org/officeDocument/2006/math">
                              <m:r>
                                <a:rPr lang="en-US" sz="1200">
                                  <a:effectLst/>
                                  <a:latin typeface="Cambria Math" panose="02040503050406030204" pitchFamily="18" charset="0"/>
                                </a:rPr>
                                <m:t>𝑚𝑚𝐻𝑔</m:t>
                              </m:r>
                              <m:r>
                                <a:rPr lang="en-US" sz="1200">
                                  <a:effectLst/>
                                  <a:latin typeface="Cambria Math" panose="02040503050406030204" pitchFamily="18" charset="0"/>
                                </a:rPr>
                                <m:t>⋅</m:t>
                              </m:r>
                              <m:sSup>
                                <m:sSupPr>
                                  <m:ctrlPr>
                                    <a:rPr lang="en-US" sz="1200" i="1">
                                      <a:effectLst/>
                                      <a:latin typeface="Cambria Math" panose="02040503050406030204" pitchFamily="18" charset="0"/>
                                    </a:rPr>
                                  </m:ctrlPr>
                                </m:sSupPr>
                                <m:e>
                                  <m:r>
                                    <a:rPr lang="en-US" sz="1200">
                                      <a:effectLst/>
                                      <a:latin typeface="Cambria Math" panose="02040503050406030204" pitchFamily="18" charset="0"/>
                                    </a:rPr>
                                    <m:t>𝑠</m:t>
                                  </m:r>
                                </m:e>
                                <m:sup>
                                  <m:r>
                                    <a:rPr lang="en-US" sz="1200">
                                      <a:effectLst/>
                                      <a:latin typeface="Cambria Math" panose="02040503050406030204" pitchFamily="18" charset="0"/>
                                    </a:rPr>
                                    <m:t>2</m:t>
                                  </m:r>
                                </m:sup>
                              </m:sSup>
                              <m:r>
                                <a:rPr lang="en-US" sz="1200">
                                  <a:effectLst/>
                                  <a:latin typeface="Cambria Math" panose="02040503050406030204" pitchFamily="18" charset="0"/>
                                </a:rPr>
                                <m:t>/</m:t>
                              </m:r>
                              <m:r>
                                <a:rPr lang="en-US" sz="1200">
                                  <a:effectLst/>
                                  <a:latin typeface="Cambria Math" panose="02040503050406030204" pitchFamily="18" charset="0"/>
                                </a:rPr>
                                <m:t>𝑚𝑙</m:t>
                              </m:r>
                            </m:oMath>
                          </a14:m>
                          <a:r>
                            <a:rPr lang="en-US" sz="1200">
                              <a:effectLst/>
                            </a:rPr>
                            <a:t>]</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3290644402"/>
                      </a:ext>
                    </a:extLst>
                  </a:tr>
                  <a:tr h="295086">
                    <a:tc>
                      <a:txBody>
                        <a:bodyPr/>
                        <a:lstStyle/>
                        <a:p>
                          <a:pPr marL="0" marR="0" indent="0" algn="just">
                            <a:lnSpc>
                              <a:spcPct val="100000"/>
                            </a:lnSpc>
                            <a:spcBef>
                              <a:spcPts val="600"/>
                            </a:spcBef>
                            <a:spcAft>
                              <a:spcPts val="0"/>
                            </a:spcAft>
                          </a:pPr>
                          <a:r>
                            <a:rPr lang="en-GB" sz="1200">
                              <a:effectLst/>
                            </a:rPr>
                            <a:t>Hypotensive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0.039</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0.71</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1.95</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0.011</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2522797320"/>
                      </a:ext>
                    </a:extLst>
                  </a:tr>
                  <a:tr h="295086">
                    <a:tc>
                      <a:txBody>
                        <a:bodyPr/>
                        <a:lstStyle/>
                        <a:p>
                          <a:pPr marL="0" marR="0" indent="0" algn="just">
                            <a:lnSpc>
                              <a:spcPct val="100000"/>
                            </a:lnSpc>
                            <a:spcBef>
                              <a:spcPts val="600"/>
                            </a:spcBef>
                            <a:spcAft>
                              <a:spcPts val="0"/>
                            </a:spcAft>
                          </a:pPr>
                          <a:r>
                            <a:rPr lang="en-GB" sz="1200">
                              <a:effectLst/>
                            </a:rPr>
                            <a:t>Normal</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0.043</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0.95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1.5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0.015</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967648111"/>
                      </a:ext>
                    </a:extLst>
                  </a:tr>
                  <a:tr h="295086">
                    <a:tc>
                      <a:txBody>
                        <a:bodyPr/>
                        <a:lstStyle/>
                        <a:p>
                          <a:pPr marL="0" marR="0" indent="0" algn="just">
                            <a:lnSpc>
                              <a:spcPct val="100000"/>
                            </a:lnSpc>
                            <a:spcBef>
                              <a:spcPts val="600"/>
                            </a:spcBef>
                            <a:spcAft>
                              <a:spcPts val="0"/>
                            </a:spcAft>
                          </a:pPr>
                          <a:r>
                            <a:rPr lang="en-GB" sz="1200">
                              <a:effectLst/>
                            </a:rPr>
                            <a:t>Hypertensive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1.4</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0.7</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0.02</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4168516435"/>
                      </a:ext>
                    </a:extLst>
                  </a:tr>
                </a:tbl>
              </a:graphicData>
            </a:graphic>
          </p:graphicFrame>
        </mc:Choice>
        <mc:Fallback xmlns="">
          <p:graphicFrame>
            <p:nvGraphicFramePr>
              <p:cNvPr id="4" name="Content Placeholder 3">
                <a:extLst>
                  <a:ext uri="{FF2B5EF4-FFF2-40B4-BE49-F238E27FC236}">
                    <a16:creationId xmlns:a16="http://schemas.microsoft.com/office/drawing/2014/main" id="{F714C46D-4B77-6CA0-E001-0B22B8D21F55}"/>
                  </a:ext>
                </a:extLst>
              </p:cNvPr>
              <p:cNvGraphicFramePr>
                <a:graphicFrameLocks noGrp="1"/>
              </p:cNvGraphicFramePr>
              <p:nvPr>
                <p:ph sz="half" idx="1"/>
              </p:nvPr>
            </p:nvGraphicFramePr>
            <p:xfrm>
              <a:off x="246184" y="2835952"/>
              <a:ext cx="4268666" cy="1500363"/>
            </p:xfrm>
            <a:graphic>
              <a:graphicData uri="http://schemas.openxmlformats.org/drawingml/2006/table">
                <a:tbl>
                  <a:tblPr firstRow="1" firstCol="1" bandRow="1">
                    <a:tableStyleId>{5C22544A-7EE6-4342-B048-85BDC9FD1C3A}</a:tableStyleId>
                  </a:tblPr>
                  <a:tblGrid>
                    <a:gridCol w="1159706">
                      <a:extLst>
                        <a:ext uri="{9D8B030D-6E8A-4147-A177-3AD203B41FA5}">
                          <a16:colId xmlns:a16="http://schemas.microsoft.com/office/drawing/2014/main" val="3561630261"/>
                        </a:ext>
                      </a:extLst>
                    </a:gridCol>
                    <a:gridCol w="777240">
                      <a:extLst>
                        <a:ext uri="{9D8B030D-6E8A-4147-A177-3AD203B41FA5}">
                          <a16:colId xmlns:a16="http://schemas.microsoft.com/office/drawing/2014/main" val="2121952593"/>
                        </a:ext>
                      </a:extLst>
                    </a:gridCol>
                    <a:gridCol w="777240">
                      <a:extLst>
                        <a:ext uri="{9D8B030D-6E8A-4147-A177-3AD203B41FA5}">
                          <a16:colId xmlns:a16="http://schemas.microsoft.com/office/drawing/2014/main" val="488694804"/>
                        </a:ext>
                      </a:extLst>
                    </a:gridCol>
                    <a:gridCol w="777240">
                      <a:extLst>
                        <a:ext uri="{9D8B030D-6E8A-4147-A177-3AD203B41FA5}">
                          <a16:colId xmlns:a16="http://schemas.microsoft.com/office/drawing/2014/main" val="4071029508"/>
                        </a:ext>
                      </a:extLst>
                    </a:gridCol>
                    <a:gridCol w="777240">
                      <a:extLst>
                        <a:ext uri="{9D8B030D-6E8A-4147-A177-3AD203B41FA5}">
                          <a16:colId xmlns:a16="http://schemas.microsoft.com/office/drawing/2014/main" val="2822869496"/>
                        </a:ext>
                      </a:extLst>
                    </a:gridCol>
                  </a:tblGrid>
                  <a:tr h="615105">
                    <a:tc>
                      <a:txBody>
                        <a:bodyPr/>
                        <a:lstStyle/>
                        <a:p>
                          <a:pPr marL="0" marR="0" indent="0" algn="just">
                            <a:lnSpc>
                              <a:spcPct val="100000"/>
                            </a:lnSpc>
                            <a:spcBef>
                              <a:spcPts val="600"/>
                            </a:spcBef>
                            <a:spcAft>
                              <a:spcPts val="0"/>
                            </a:spcAft>
                          </a:pPr>
                          <a:r>
                            <a:rPr lang="en-GB" sz="1200">
                              <a:effectLst/>
                            </a:rPr>
                            <a:t>Parameter</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endParaRPr lang="en-US"/>
                        </a:p>
                      </a:txBody>
                      <a:tcPr marL="51435" marR="51435" marT="0" marB="0">
                        <a:blipFill>
                          <a:blip r:embed="rId3"/>
                          <a:stretch>
                            <a:fillRect l="-149219" t="-8911" r="-302344" b="-146535"/>
                          </a:stretch>
                        </a:blipFill>
                      </a:tcPr>
                    </a:tc>
                    <a:tc>
                      <a:txBody>
                        <a:bodyPr/>
                        <a:lstStyle/>
                        <a:p>
                          <a:endParaRPr lang="en-US"/>
                        </a:p>
                      </a:txBody>
                      <a:tcPr marL="51435" marR="51435" marT="0" marB="0">
                        <a:blipFill>
                          <a:blip r:embed="rId3"/>
                          <a:stretch>
                            <a:fillRect l="-249219" t="-8911" r="-202344" b="-146535"/>
                          </a:stretch>
                        </a:blipFill>
                      </a:tcPr>
                    </a:tc>
                    <a:tc>
                      <a:txBody>
                        <a:bodyPr/>
                        <a:lstStyle/>
                        <a:p>
                          <a:endParaRPr lang="en-US"/>
                        </a:p>
                      </a:txBody>
                      <a:tcPr marL="51435" marR="51435" marT="0" marB="0">
                        <a:blipFill>
                          <a:blip r:embed="rId3"/>
                          <a:stretch>
                            <a:fillRect l="-351969" t="-8911" r="-103937" b="-146535"/>
                          </a:stretch>
                        </a:blipFill>
                      </a:tcPr>
                    </a:tc>
                    <a:tc>
                      <a:txBody>
                        <a:bodyPr/>
                        <a:lstStyle/>
                        <a:p>
                          <a:endParaRPr lang="en-US"/>
                        </a:p>
                      </a:txBody>
                      <a:tcPr marL="51435" marR="51435" marT="0" marB="0">
                        <a:blipFill>
                          <a:blip r:embed="rId3"/>
                          <a:stretch>
                            <a:fillRect l="-448438" t="-8911" r="-3125" b="-146535"/>
                          </a:stretch>
                        </a:blipFill>
                      </a:tcPr>
                    </a:tc>
                    <a:extLst>
                      <a:ext uri="{0D108BD9-81ED-4DB2-BD59-A6C34878D82A}">
                        <a16:rowId xmlns:a16="http://schemas.microsoft.com/office/drawing/2014/main" val="3290644402"/>
                      </a:ext>
                    </a:extLst>
                  </a:tr>
                  <a:tr h="295086">
                    <a:tc>
                      <a:txBody>
                        <a:bodyPr/>
                        <a:lstStyle/>
                        <a:p>
                          <a:pPr marL="0" marR="0" indent="0" algn="just">
                            <a:lnSpc>
                              <a:spcPct val="100000"/>
                            </a:lnSpc>
                            <a:spcBef>
                              <a:spcPts val="600"/>
                            </a:spcBef>
                            <a:spcAft>
                              <a:spcPts val="0"/>
                            </a:spcAft>
                          </a:pPr>
                          <a:r>
                            <a:rPr lang="en-GB" sz="1200">
                              <a:effectLst/>
                            </a:rPr>
                            <a:t>Hypotensive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0.039</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0.71</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1.95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0.011</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2522797320"/>
                      </a:ext>
                    </a:extLst>
                  </a:tr>
                  <a:tr h="295086">
                    <a:tc>
                      <a:txBody>
                        <a:bodyPr/>
                        <a:lstStyle/>
                        <a:p>
                          <a:pPr marL="0" marR="0" indent="0" algn="just">
                            <a:lnSpc>
                              <a:spcPct val="100000"/>
                            </a:lnSpc>
                            <a:spcBef>
                              <a:spcPts val="600"/>
                            </a:spcBef>
                            <a:spcAft>
                              <a:spcPts val="0"/>
                            </a:spcAft>
                          </a:pPr>
                          <a:r>
                            <a:rPr lang="en-GB" sz="1200">
                              <a:effectLst/>
                            </a:rPr>
                            <a:t>Normal</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0.043</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0.95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1.5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0.015</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967648111"/>
                      </a:ext>
                    </a:extLst>
                  </a:tr>
                  <a:tr h="295086">
                    <a:tc>
                      <a:txBody>
                        <a:bodyPr/>
                        <a:lstStyle/>
                        <a:p>
                          <a:pPr marL="0" marR="0" indent="0" algn="just">
                            <a:lnSpc>
                              <a:spcPct val="100000"/>
                            </a:lnSpc>
                            <a:spcBef>
                              <a:spcPts val="600"/>
                            </a:spcBef>
                            <a:spcAft>
                              <a:spcPts val="0"/>
                            </a:spcAft>
                          </a:pPr>
                          <a:r>
                            <a:rPr lang="en-GB" sz="1200">
                              <a:effectLst/>
                            </a:rPr>
                            <a:t>Hypertensive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0.05</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1.4</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0.7</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0.02</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4168516435"/>
                      </a:ext>
                    </a:extLst>
                  </a:tr>
                </a:tbl>
              </a:graphicData>
            </a:graphic>
          </p:graphicFrame>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151F4D36-88A0-E65F-9CC3-E90A195FF08E}"/>
                  </a:ext>
                </a:extLst>
              </p:cNvPr>
              <p:cNvSpPr>
                <a:spLocks noGrp="1"/>
              </p:cNvSpPr>
              <p:nvPr>
                <p:ph sz="half" idx="2"/>
              </p:nvPr>
            </p:nvSpPr>
            <p:spPr/>
            <p:txBody>
              <a:bodyPr>
                <a:normAutofit/>
              </a:bodyPr>
              <a:lstStyle/>
              <a:p>
                <a:pPr marL="257175" indent="-257175" algn="just">
                  <a:spcBef>
                    <a:spcPts val="450"/>
                  </a:spcBef>
                  <a:spcAft>
                    <a:spcPts val="0"/>
                  </a:spcAft>
                  <a:buFont typeface="Symbol" panose="05050102010706020507" pitchFamily="18" charset="2"/>
                  <a:buChar char=""/>
                </a:pPr>
                <a14:m>
                  <m:oMath xmlns:m="http://schemas.openxmlformats.org/officeDocument/2006/math">
                    <m:sSub>
                      <m:sSubPr>
                        <m:ctrlPr>
                          <a:rPr lang="en-US" sz="1425" i="1">
                            <a:latin typeface="Cambria Math" panose="02040503050406030204" pitchFamily="18" charset="0"/>
                            <a:ea typeface="SimSun" panose="02010600030101010101" pitchFamily="2" charset="-122"/>
                          </a:rPr>
                        </m:ctrlPr>
                      </m:sSubPr>
                      <m:e>
                        <m:r>
                          <a:rPr lang="en-US" sz="1425" i="1">
                            <a:latin typeface="Cambria Math" panose="02040503050406030204" pitchFamily="18" charset="0"/>
                            <a:ea typeface="SimSun" panose="02010600030101010101" pitchFamily="2" charset="-122"/>
                          </a:rPr>
                          <m:t>𝑍</m:t>
                        </m:r>
                      </m:e>
                      <m:sub>
                        <m:r>
                          <a:rPr lang="en-US" sz="1425" i="1">
                            <a:latin typeface="Cambria Math" panose="02040503050406030204" pitchFamily="18" charset="0"/>
                            <a:ea typeface="SimSun" panose="02010600030101010101" pitchFamily="2" charset="-122"/>
                          </a:rPr>
                          <m:t>0</m:t>
                        </m:r>
                      </m:sub>
                    </m:sSub>
                  </m:oMath>
                </a14:m>
                <a:r>
                  <a:rPr lang="en-US" sz="1425" dirty="0">
                    <a:ea typeface="SimSun" panose="02010600030101010101" pitchFamily="2" charset="-122"/>
                  </a:rPr>
                  <a:t> is the characteristic impedance of the artery [</a:t>
                </a:r>
                <a14:m>
                  <m:oMath xmlns:m="http://schemas.openxmlformats.org/officeDocument/2006/math">
                    <m:r>
                      <a:rPr lang="en-US" sz="1425" i="1">
                        <a:latin typeface="Cambria Math" panose="02040503050406030204" pitchFamily="18" charset="0"/>
                        <a:ea typeface="SimSun" panose="02010600030101010101" pitchFamily="2" charset="-122"/>
                      </a:rPr>
                      <m:t>𝑚𝑚𝐻𝑔</m:t>
                    </m:r>
                    <m:r>
                      <a:rPr lang="en-US" sz="1425" i="1">
                        <a:latin typeface="Cambria Math" panose="02040503050406030204" pitchFamily="18" charset="0"/>
                        <a:ea typeface="SimSun" panose="02010600030101010101" pitchFamily="2" charset="-122"/>
                      </a:rPr>
                      <m:t>⋅</m:t>
                    </m:r>
                    <m:r>
                      <a:rPr lang="en-US" sz="1425" i="1">
                        <a:latin typeface="Cambria Math" panose="02040503050406030204" pitchFamily="18" charset="0"/>
                        <a:ea typeface="SimSun" panose="02010600030101010101" pitchFamily="2" charset="-122"/>
                      </a:rPr>
                      <m:t>𝑠</m:t>
                    </m:r>
                    <m:r>
                      <a:rPr lang="en-US" sz="1425" i="1">
                        <a:latin typeface="Cambria Math" panose="02040503050406030204" pitchFamily="18" charset="0"/>
                        <a:ea typeface="SimSun" panose="02010600030101010101" pitchFamily="2" charset="-122"/>
                      </a:rPr>
                      <m:t>/</m:t>
                    </m:r>
                    <m:r>
                      <a:rPr lang="en-US" sz="1425" i="1">
                        <a:latin typeface="Cambria Math" panose="02040503050406030204" pitchFamily="18" charset="0"/>
                        <a:ea typeface="SimSun" panose="02010600030101010101" pitchFamily="2" charset="-122"/>
                      </a:rPr>
                      <m:t>𝑚𝑙</m:t>
                    </m:r>
                  </m:oMath>
                </a14:m>
                <a:r>
                  <a:rPr lang="en-US" sz="1425" dirty="0">
                    <a:ea typeface="SimSun" panose="02010600030101010101" pitchFamily="2" charset="-122"/>
                  </a:rPr>
                  <a:t>]</a:t>
                </a:r>
              </a:p>
              <a:p>
                <a:pPr marL="257175" indent="-257175" algn="just">
                  <a:spcBef>
                    <a:spcPts val="450"/>
                  </a:spcBef>
                  <a:spcAft>
                    <a:spcPts val="0"/>
                  </a:spcAft>
                  <a:buFont typeface="Symbol" panose="05050102010706020507" pitchFamily="18" charset="2"/>
                  <a:buChar char=""/>
                </a:pPr>
                <a:r>
                  <a:rPr lang="en-US" sz="1425" dirty="0">
                    <a:ea typeface="SimSun" panose="02010600030101010101" pitchFamily="2" charset="-122"/>
                  </a:rPr>
                  <a:t>R is the peripheral resistance [</a:t>
                </a:r>
                <a14:m>
                  <m:oMath xmlns:m="http://schemas.openxmlformats.org/officeDocument/2006/math">
                    <m:r>
                      <a:rPr lang="en-US" sz="1425" i="1">
                        <a:latin typeface="Cambria Math" panose="02040503050406030204" pitchFamily="18" charset="0"/>
                        <a:ea typeface="SimSun" panose="02010600030101010101" pitchFamily="2" charset="-122"/>
                      </a:rPr>
                      <m:t>𝑚𝑚𝐻𝑔</m:t>
                    </m:r>
                    <m:r>
                      <a:rPr lang="en-US" sz="1425" i="1">
                        <a:latin typeface="Cambria Math" panose="02040503050406030204" pitchFamily="18" charset="0"/>
                        <a:ea typeface="SimSun" panose="02010600030101010101" pitchFamily="2" charset="-122"/>
                      </a:rPr>
                      <m:t>⋅</m:t>
                    </m:r>
                    <m:r>
                      <a:rPr lang="en-US" sz="1425" i="1">
                        <a:latin typeface="Cambria Math" panose="02040503050406030204" pitchFamily="18" charset="0"/>
                        <a:ea typeface="SimSun" panose="02010600030101010101" pitchFamily="2" charset="-122"/>
                      </a:rPr>
                      <m:t>𝑠</m:t>
                    </m:r>
                    <m:r>
                      <a:rPr lang="en-US" sz="1425" i="1">
                        <a:latin typeface="Cambria Math" panose="02040503050406030204" pitchFamily="18" charset="0"/>
                        <a:ea typeface="SimSun" panose="02010600030101010101" pitchFamily="2" charset="-122"/>
                      </a:rPr>
                      <m:t>/</m:t>
                    </m:r>
                    <m:r>
                      <a:rPr lang="en-US" sz="1425" i="1">
                        <a:latin typeface="Cambria Math" panose="02040503050406030204" pitchFamily="18" charset="0"/>
                        <a:ea typeface="SimSun" panose="02010600030101010101" pitchFamily="2" charset="-122"/>
                      </a:rPr>
                      <m:t>𝑚𝑙</m:t>
                    </m:r>
                  </m:oMath>
                </a14:m>
                <a:r>
                  <a:rPr lang="en-US" sz="1425" dirty="0">
                    <a:ea typeface="SimSun" panose="02010600030101010101" pitchFamily="2" charset="-122"/>
                  </a:rPr>
                  <a:t>]</a:t>
                </a:r>
              </a:p>
              <a:p>
                <a:pPr marL="257175" indent="-257175" algn="just">
                  <a:spcBef>
                    <a:spcPts val="450"/>
                  </a:spcBef>
                  <a:spcAft>
                    <a:spcPts val="0"/>
                  </a:spcAft>
                  <a:buFont typeface="Symbol" panose="05050102010706020507" pitchFamily="18" charset="2"/>
                  <a:buChar char=""/>
                </a:pPr>
                <a14:m>
                  <m:oMath xmlns:m="http://schemas.openxmlformats.org/officeDocument/2006/math">
                    <m:sSub>
                      <m:sSubPr>
                        <m:ctrlPr>
                          <a:rPr lang="en-US" sz="1425" i="1">
                            <a:latin typeface="Cambria Math" panose="02040503050406030204" pitchFamily="18" charset="0"/>
                            <a:ea typeface="SimSun" panose="02010600030101010101" pitchFamily="2" charset="-122"/>
                          </a:rPr>
                        </m:ctrlPr>
                      </m:sSubPr>
                      <m:e>
                        <m:r>
                          <a:rPr lang="en-US" sz="1425" i="1">
                            <a:latin typeface="Cambria Math" panose="02040503050406030204" pitchFamily="18" charset="0"/>
                            <a:ea typeface="SimSun" panose="02010600030101010101" pitchFamily="2" charset="-122"/>
                          </a:rPr>
                          <m:t>𝐶</m:t>
                        </m:r>
                      </m:e>
                      <m:sub>
                        <m:r>
                          <a:rPr lang="en-US" sz="1425" i="1">
                            <a:latin typeface="Cambria Math" panose="02040503050406030204" pitchFamily="18" charset="0"/>
                            <a:ea typeface="SimSun" panose="02010600030101010101" pitchFamily="2" charset="-122"/>
                          </a:rPr>
                          <m:t>𝑎</m:t>
                        </m:r>
                      </m:sub>
                    </m:sSub>
                  </m:oMath>
                </a14:m>
                <a:r>
                  <a:rPr lang="en-US" sz="1425" dirty="0">
                    <a:ea typeface="SimSun" panose="02010600030101010101" pitchFamily="2" charset="-122"/>
                  </a:rPr>
                  <a:t> is the arterial compliance [ml/</a:t>
                </a:r>
                <a14:m>
                  <m:oMath xmlns:m="http://schemas.openxmlformats.org/officeDocument/2006/math">
                    <m:r>
                      <a:rPr lang="en-US" sz="1425" i="1">
                        <a:latin typeface="Cambria Math" panose="02040503050406030204" pitchFamily="18" charset="0"/>
                        <a:ea typeface="SimSun" panose="02010600030101010101" pitchFamily="2" charset="-122"/>
                      </a:rPr>
                      <m:t>𝑚𝑚𝐻𝑔</m:t>
                    </m:r>
                    <m:r>
                      <a:rPr lang="en-US" sz="1425" i="1">
                        <a:latin typeface="Cambria Math" panose="02040503050406030204" pitchFamily="18" charset="0"/>
                        <a:ea typeface="SimSun" panose="02010600030101010101" pitchFamily="2" charset="-122"/>
                      </a:rPr>
                      <m:t>]</m:t>
                    </m:r>
                  </m:oMath>
                </a14:m>
                <a:r>
                  <a:rPr lang="en-US" sz="1425" dirty="0">
                    <a:ea typeface="SimSun" panose="02010600030101010101" pitchFamily="2" charset="-122"/>
                  </a:rPr>
                  <a:t> which is the change in arterial blood volume (</a:t>
                </a:r>
                <a14:m>
                  <m:oMath xmlns:m="http://schemas.openxmlformats.org/officeDocument/2006/math">
                    <m:r>
                      <a:rPr lang="en-US" sz="1425" i="1">
                        <a:latin typeface="Cambria Math" panose="02040503050406030204" pitchFamily="18" charset="0"/>
                        <a:ea typeface="SimSun" panose="02010600030101010101" pitchFamily="2" charset="-122"/>
                      </a:rPr>
                      <m:t>𝛥</m:t>
                    </m:r>
                    <m:r>
                      <a:rPr lang="en-US" sz="1425" i="1">
                        <a:latin typeface="Cambria Math" panose="02040503050406030204" pitchFamily="18" charset="0"/>
                        <a:ea typeface="SimSun" panose="02010600030101010101" pitchFamily="2" charset="-122"/>
                      </a:rPr>
                      <m:t>𝑉</m:t>
                    </m:r>
                  </m:oMath>
                </a14:m>
                <a:r>
                  <a:rPr lang="en-US" sz="1425" dirty="0">
                    <a:ea typeface="SimSun" panose="02010600030101010101" pitchFamily="2" charset="-122"/>
                  </a:rPr>
                  <a:t>) due to a given change in arterial blood pressure (</a:t>
                </a:r>
                <a14:m>
                  <m:oMath xmlns:m="http://schemas.openxmlformats.org/officeDocument/2006/math">
                    <m:r>
                      <a:rPr lang="en-US" sz="1425" i="1">
                        <a:latin typeface="Cambria Math" panose="02040503050406030204" pitchFamily="18" charset="0"/>
                        <a:ea typeface="SimSun" panose="02010600030101010101" pitchFamily="2" charset="-122"/>
                      </a:rPr>
                      <m:t>𝛥</m:t>
                    </m:r>
                    <m:r>
                      <a:rPr lang="en-US" sz="1425" i="1">
                        <a:latin typeface="Cambria Math" panose="02040503050406030204" pitchFamily="18" charset="0"/>
                        <a:ea typeface="SimSun" panose="02010600030101010101" pitchFamily="2" charset="-122"/>
                      </a:rPr>
                      <m:t>𝑝</m:t>
                    </m:r>
                  </m:oMath>
                </a14:m>
                <a:r>
                  <a:rPr lang="en-US" sz="1425" dirty="0">
                    <a:ea typeface="SimSun" panose="02010600030101010101" pitchFamily="2" charset="-122"/>
                  </a:rPr>
                  <a:t>), i.e., </a:t>
                </a:r>
                <a14:m>
                  <m:oMath xmlns:m="http://schemas.openxmlformats.org/officeDocument/2006/math">
                    <m:sSub>
                      <m:sSubPr>
                        <m:ctrlPr>
                          <a:rPr lang="en-US" sz="1425" i="1">
                            <a:latin typeface="Cambria Math" panose="02040503050406030204" pitchFamily="18" charset="0"/>
                            <a:ea typeface="SimSun" panose="02010600030101010101" pitchFamily="2" charset="-122"/>
                          </a:rPr>
                        </m:ctrlPr>
                      </m:sSubPr>
                      <m:e>
                        <m:r>
                          <a:rPr lang="en-US" sz="1425" i="1">
                            <a:latin typeface="Cambria Math" panose="02040503050406030204" pitchFamily="18" charset="0"/>
                            <a:ea typeface="SimSun" panose="02010600030101010101" pitchFamily="2" charset="-122"/>
                          </a:rPr>
                          <m:t>𝐶</m:t>
                        </m:r>
                      </m:e>
                      <m:sub>
                        <m:r>
                          <a:rPr lang="en-US" sz="1425" i="1">
                            <a:latin typeface="Cambria Math" panose="02040503050406030204" pitchFamily="18" charset="0"/>
                            <a:ea typeface="SimSun" panose="02010600030101010101" pitchFamily="2" charset="-122"/>
                          </a:rPr>
                          <m:t>𝑎</m:t>
                        </m:r>
                      </m:sub>
                    </m:sSub>
                    <m:r>
                      <a:rPr lang="en-US" sz="1425" i="1">
                        <a:latin typeface="Cambria Math" panose="02040503050406030204" pitchFamily="18" charset="0"/>
                        <a:ea typeface="SimSun" panose="02010600030101010101" pitchFamily="2" charset="-122"/>
                      </a:rPr>
                      <m:t> = </m:t>
                    </m:r>
                    <m:r>
                      <a:rPr lang="en-US" sz="1425" i="1">
                        <a:latin typeface="Cambria Math" panose="02040503050406030204" pitchFamily="18" charset="0"/>
                        <a:ea typeface="SimSun" panose="02010600030101010101" pitchFamily="2" charset="-122"/>
                      </a:rPr>
                      <m:t>𝛥</m:t>
                    </m:r>
                    <m:r>
                      <a:rPr lang="en-US" sz="1425" i="1">
                        <a:latin typeface="Cambria Math" panose="02040503050406030204" pitchFamily="18" charset="0"/>
                        <a:ea typeface="SimSun" panose="02010600030101010101" pitchFamily="2" charset="-122"/>
                      </a:rPr>
                      <m:t>𝑉</m:t>
                    </m:r>
                    <m:r>
                      <a:rPr lang="en-US" sz="1425" i="1">
                        <a:latin typeface="Cambria Math" panose="02040503050406030204" pitchFamily="18" charset="0"/>
                        <a:ea typeface="SimSun" panose="02010600030101010101" pitchFamily="2" charset="-122"/>
                      </a:rPr>
                      <m:t>/</m:t>
                    </m:r>
                    <m:r>
                      <a:rPr lang="en-US" sz="1425" i="1">
                        <a:latin typeface="Cambria Math" panose="02040503050406030204" pitchFamily="18" charset="0"/>
                        <a:ea typeface="SimSun" panose="02010600030101010101" pitchFamily="2" charset="-122"/>
                      </a:rPr>
                      <m:t>𝛥</m:t>
                    </m:r>
                    <m:r>
                      <a:rPr lang="en-US" sz="1425" i="1">
                        <a:latin typeface="Cambria Math" panose="02040503050406030204" pitchFamily="18" charset="0"/>
                        <a:ea typeface="SimSun" panose="02010600030101010101" pitchFamily="2" charset="-122"/>
                      </a:rPr>
                      <m:t>𝑝</m:t>
                    </m:r>
                  </m:oMath>
                </a14:m>
                <a:r>
                  <a:rPr lang="en-US" sz="1425" dirty="0">
                    <a:ea typeface="SimSun" panose="02010600030101010101" pitchFamily="2" charset="-122"/>
                  </a:rPr>
                  <a:t>. </a:t>
                </a:r>
              </a:p>
              <a:p>
                <a:pPr marL="257175" indent="-257175" algn="just">
                  <a:spcBef>
                    <a:spcPts val="450"/>
                  </a:spcBef>
                  <a:spcAft>
                    <a:spcPts val="0"/>
                  </a:spcAft>
                  <a:buFont typeface="Symbol" panose="05050102010706020507" pitchFamily="18" charset="2"/>
                  <a:buChar char=""/>
                </a:pPr>
                <a14:m>
                  <m:oMath xmlns:m="http://schemas.openxmlformats.org/officeDocument/2006/math">
                    <m:r>
                      <a:rPr lang="en-US" sz="1425" i="1">
                        <a:latin typeface="Cambria Math" panose="02040503050406030204" pitchFamily="18" charset="0"/>
                        <a:ea typeface="SimSun" panose="02010600030101010101" pitchFamily="2" charset="-122"/>
                      </a:rPr>
                      <m:t>𝐿</m:t>
                    </m:r>
                  </m:oMath>
                </a14:m>
                <a:r>
                  <a:rPr lang="en-US" sz="1425" dirty="0">
                    <a:ea typeface="SimSun" panose="02010600030101010101" pitchFamily="2" charset="-122"/>
                  </a:rPr>
                  <a:t> is the arterial inertance [</a:t>
                </a:r>
                <a14:m>
                  <m:oMath xmlns:m="http://schemas.openxmlformats.org/officeDocument/2006/math">
                    <m:r>
                      <a:rPr lang="en-US" sz="1425" i="1">
                        <a:latin typeface="Cambria Math" panose="02040503050406030204" pitchFamily="18" charset="0"/>
                        <a:ea typeface="SimSun" panose="02010600030101010101" pitchFamily="2" charset="-122"/>
                      </a:rPr>
                      <m:t>𝑚𝑚𝐻𝑔</m:t>
                    </m:r>
                    <m:r>
                      <a:rPr lang="en-US" sz="1425" i="1">
                        <a:latin typeface="Cambria Math" panose="02040503050406030204" pitchFamily="18" charset="0"/>
                        <a:ea typeface="SimSun" panose="02010600030101010101" pitchFamily="2" charset="-122"/>
                      </a:rPr>
                      <m:t>⋅</m:t>
                    </m:r>
                    <m:sSup>
                      <m:sSupPr>
                        <m:ctrlPr>
                          <a:rPr lang="en-US" sz="1425" i="1">
                            <a:latin typeface="Cambria Math" panose="02040503050406030204" pitchFamily="18" charset="0"/>
                            <a:ea typeface="SimSun" panose="02010600030101010101" pitchFamily="2" charset="-122"/>
                          </a:rPr>
                        </m:ctrlPr>
                      </m:sSupPr>
                      <m:e>
                        <m:r>
                          <a:rPr lang="en-US" sz="1425" i="1">
                            <a:latin typeface="Cambria Math" panose="02040503050406030204" pitchFamily="18" charset="0"/>
                            <a:ea typeface="SimSun" panose="02010600030101010101" pitchFamily="2" charset="-122"/>
                          </a:rPr>
                          <m:t>𝑠</m:t>
                        </m:r>
                      </m:e>
                      <m:sup>
                        <m:r>
                          <a:rPr lang="en-US" sz="1425" i="1">
                            <a:latin typeface="Cambria Math" panose="02040503050406030204" pitchFamily="18" charset="0"/>
                            <a:ea typeface="SimSun" panose="02010600030101010101" pitchFamily="2" charset="-122"/>
                          </a:rPr>
                          <m:t>2</m:t>
                        </m:r>
                      </m:sup>
                    </m:sSup>
                    <m:r>
                      <a:rPr lang="en-US" sz="1425" i="1">
                        <a:latin typeface="Cambria Math" panose="02040503050406030204" pitchFamily="18" charset="0"/>
                        <a:ea typeface="SimSun" panose="02010600030101010101" pitchFamily="2" charset="-122"/>
                      </a:rPr>
                      <m:t>/</m:t>
                    </m:r>
                    <m:r>
                      <a:rPr lang="en-US" sz="1425" i="1">
                        <a:latin typeface="Cambria Math" panose="02040503050406030204" pitchFamily="18" charset="0"/>
                        <a:ea typeface="SimSun" panose="02010600030101010101" pitchFamily="2" charset="-122"/>
                      </a:rPr>
                      <m:t>𝑚𝑙</m:t>
                    </m:r>
                  </m:oMath>
                </a14:m>
                <a:r>
                  <a:rPr lang="en-US" sz="1425" dirty="0">
                    <a:ea typeface="SimSun" panose="02010600030101010101" pitchFamily="2" charset="-122"/>
                  </a:rPr>
                  <a:t>] and it is defined as the change in pressure in the arterial segment versus the acceleration of the blood [Spencer87].  </a:t>
                </a:r>
              </a:p>
              <a:p>
                <a:endParaRPr lang="en-US" dirty="0"/>
              </a:p>
            </p:txBody>
          </p:sp>
        </mc:Choice>
        <mc:Fallback xmlns="">
          <p:sp>
            <p:nvSpPr>
              <p:cNvPr id="6" name="Content Placeholder 5">
                <a:extLst>
                  <a:ext uri="{FF2B5EF4-FFF2-40B4-BE49-F238E27FC236}">
                    <a16:creationId xmlns:a16="http://schemas.microsoft.com/office/drawing/2014/main" id="{151F4D36-88A0-E65F-9CC3-E90A195FF08E}"/>
                  </a:ext>
                </a:extLst>
              </p:cNvPr>
              <p:cNvSpPr>
                <a:spLocks noGrp="1" noRot="1" noChangeAspect="1" noMove="1" noResize="1" noEditPoints="1" noAdjustHandles="1" noChangeArrowheads="1" noChangeShapeType="1" noTextEdit="1"/>
              </p:cNvSpPr>
              <p:nvPr>
                <p:ph sz="half" idx="2"/>
              </p:nvPr>
            </p:nvSpPr>
            <p:spPr>
              <a:blipFill>
                <a:blip r:embed="rId4"/>
                <a:stretch>
                  <a:fillRect l="-1176" t="-1120" r="-1059"/>
                </a:stretch>
              </a:blipFill>
            </p:spPr>
            <p:txBody>
              <a:bodyPr/>
              <a:lstStyle/>
              <a:p>
                <a:r>
                  <a:rPr lang="en-US">
                    <a:noFill/>
                  </a:rPr>
                  <a:t> </a:t>
                </a:r>
              </a:p>
            </p:txBody>
          </p:sp>
        </mc:Fallback>
      </mc:AlternateContent>
    </p:spTree>
    <p:extLst>
      <p:ext uri="{BB962C8B-B14F-4D97-AF65-F5344CB8AC3E}">
        <p14:creationId xmlns:p14="http://schemas.microsoft.com/office/powerpoint/2010/main" val="3132363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ea typeface="ＭＳ Ｐゴシック"/>
              </a:rPr>
              <a:t>UOttawa Computational Analysis and Acceleration Research Group (CARG)</a:t>
            </a:r>
            <a:endParaRPr lang="en-CA"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750" y="2571085"/>
            <a:ext cx="8063264" cy="2417916"/>
          </a:xfrm>
        </p:spPr>
      </p:pic>
    </p:spTree>
    <p:extLst>
      <p:ext uri="{BB962C8B-B14F-4D97-AF65-F5344CB8AC3E}">
        <p14:creationId xmlns:p14="http://schemas.microsoft.com/office/powerpoint/2010/main" val="41978697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Arterial flow measured from a healthy subject and aortic pressure</a:t>
            </a:r>
            <a:endParaRPr lang="en-CA" dirty="0"/>
          </a:p>
        </p:txBody>
      </p:sp>
      <p:pic>
        <p:nvPicPr>
          <p:cNvPr id="8" name="Content Placeholder 7" descr="Chart, line chart&#10;&#10;Description automatically generated">
            <a:extLst>
              <a:ext uri="{FF2B5EF4-FFF2-40B4-BE49-F238E27FC236}">
                <a16:creationId xmlns:a16="http://schemas.microsoft.com/office/drawing/2014/main" id="{BDD586E2-586B-86D9-0393-AF698E7DB88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365480"/>
            <a:ext cx="3886200" cy="2985481"/>
          </a:xfrm>
        </p:spPr>
      </p:pic>
      <p:pic>
        <p:nvPicPr>
          <p:cNvPr id="15" name="Content Placeholder 14" descr="Chart, line chart&#10;&#10;Description automatically generated">
            <a:extLst>
              <a:ext uri="{FF2B5EF4-FFF2-40B4-BE49-F238E27FC236}">
                <a16:creationId xmlns:a16="http://schemas.microsoft.com/office/drawing/2014/main" id="{F2614217-D011-FF26-E73E-1A7163A46FF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2352372"/>
            <a:ext cx="3886200" cy="3011698"/>
          </a:xfrm>
        </p:spPr>
      </p:pic>
      <p:sp>
        <p:nvSpPr>
          <p:cNvPr id="4" name="TextBox 3">
            <a:extLst>
              <a:ext uri="{FF2B5EF4-FFF2-40B4-BE49-F238E27FC236}">
                <a16:creationId xmlns:a16="http://schemas.microsoft.com/office/drawing/2014/main" id="{CB9DCEAA-BD08-3584-E244-FA1E21415509}"/>
              </a:ext>
            </a:extLst>
          </p:cNvPr>
          <p:cNvSpPr txBox="1"/>
          <p:nvPr/>
        </p:nvSpPr>
        <p:spPr>
          <a:xfrm>
            <a:off x="1828801" y="6113264"/>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3\WK2.mlx section “Forward Modeling”.</a:t>
            </a:r>
          </a:p>
        </p:txBody>
      </p:sp>
    </p:spTree>
    <p:extLst>
      <p:ext uri="{BB962C8B-B14F-4D97-AF65-F5344CB8AC3E}">
        <p14:creationId xmlns:p14="http://schemas.microsoft.com/office/powerpoint/2010/main" val="667850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1D04-DD5A-B8BE-C12B-6BBF5FAC10A4}"/>
              </a:ext>
            </a:extLst>
          </p:cNvPr>
          <p:cNvSpPr>
            <a:spLocks noGrp="1"/>
          </p:cNvSpPr>
          <p:nvPr>
            <p:ph type="title"/>
          </p:nvPr>
        </p:nvSpPr>
        <p:spPr/>
        <p:txBody>
          <a:bodyPr/>
          <a:lstStyle/>
          <a:p>
            <a:r>
              <a:rPr lang="en-CA" dirty="0"/>
              <a:t>Sensitivity analysis and parameter estimation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750EAB-CCEC-2FE2-5D11-3D8C0F8F40C3}"/>
                  </a:ext>
                </a:extLst>
              </p:cNvPr>
              <p:cNvSpPr>
                <a:spLocks noGrp="1"/>
              </p:cNvSpPr>
              <p:nvPr>
                <p:ph sz="half" idx="1"/>
              </p:nvPr>
            </p:nvSpPr>
            <p:spPr/>
            <p:txBody>
              <a:bodyPr>
                <a:normAutofit/>
              </a:bodyPr>
              <a:lstStyle/>
              <a:p>
                <a:pPr>
                  <a:spcBef>
                    <a:spcPts val="450"/>
                  </a:spcBef>
                </a:pPr>
                <a:r>
                  <a:rPr lang="en-US" sz="1500" dirty="0"/>
                  <a:t>We will assume that the values of the circuit parameters are unknown and need to be estimated.</a:t>
                </a:r>
              </a:p>
              <a:p>
                <a:pPr>
                  <a:spcBef>
                    <a:spcPts val="450"/>
                  </a:spcBef>
                </a:pPr>
                <a:r>
                  <a:rPr lang="en-US" sz="1500" dirty="0"/>
                  <a:t>They will be estimated based on the known input, which is the flow </a:t>
                </a:r>
                <a14:m>
                  <m:oMath xmlns:m="http://schemas.openxmlformats.org/officeDocument/2006/math">
                    <m:sSub>
                      <m:sSubPr>
                        <m:ctrlPr>
                          <a:rPr lang="en-US" sz="1500" i="1">
                            <a:latin typeface="Cambria Math" panose="02040503050406030204" pitchFamily="18" charset="0"/>
                          </a:rPr>
                        </m:ctrlPr>
                      </m:sSubPr>
                      <m:e>
                        <m:r>
                          <a:rPr lang="en-US" sz="1500">
                            <a:latin typeface="Cambria Math" panose="02040503050406030204" pitchFamily="18" charset="0"/>
                          </a:rPr>
                          <m:t>𝑄</m:t>
                        </m:r>
                      </m:e>
                      <m:sub>
                        <m:r>
                          <a:rPr lang="en-US" sz="1500">
                            <a:latin typeface="Cambria Math" panose="02040503050406030204" pitchFamily="18" charset="0"/>
                          </a:rPr>
                          <m:t>𝑎</m:t>
                        </m:r>
                      </m:sub>
                    </m:sSub>
                    <m:r>
                      <a:rPr lang="en-US" sz="1500">
                        <a:latin typeface="Cambria Math" panose="02040503050406030204" pitchFamily="18" charset="0"/>
                      </a:rPr>
                      <m:t>(</m:t>
                    </m:r>
                    <m:r>
                      <a:rPr lang="en-US" sz="1500">
                        <a:latin typeface="Cambria Math" panose="02040503050406030204" pitchFamily="18" charset="0"/>
                      </a:rPr>
                      <m:t>𝑡</m:t>
                    </m:r>
                    <m:r>
                      <a:rPr lang="en-US" sz="1500">
                        <a:latin typeface="Cambria Math" panose="02040503050406030204" pitchFamily="18" charset="0"/>
                      </a:rPr>
                      <m:t>)</m:t>
                    </m:r>
                  </m:oMath>
                </a14:m>
                <a:r>
                  <a:rPr lang="en-US" sz="1500" dirty="0"/>
                  <a:t> and the known pressure signal for a hypotensive subject. </a:t>
                </a:r>
              </a:p>
            </p:txBody>
          </p:sp>
        </mc:Choice>
        <mc:Fallback xmlns="">
          <p:sp>
            <p:nvSpPr>
              <p:cNvPr id="3" name="Content Placeholder 2">
                <a:extLst>
                  <a:ext uri="{FF2B5EF4-FFF2-40B4-BE49-F238E27FC236}">
                    <a16:creationId xmlns:a16="http://schemas.microsoft.com/office/drawing/2014/main" id="{C7750EAB-CCEC-2FE2-5D11-3D8C0F8F40C3}"/>
                  </a:ext>
                </a:extLst>
              </p:cNvPr>
              <p:cNvSpPr>
                <a:spLocks noGrp="1" noRot="1" noChangeAspect="1" noMove="1" noResize="1" noEditPoints="1" noAdjustHandles="1" noChangeArrowheads="1" noChangeShapeType="1" noTextEdit="1"/>
              </p:cNvSpPr>
              <p:nvPr>
                <p:ph sz="half" idx="1"/>
              </p:nvPr>
            </p:nvSpPr>
            <p:spPr>
              <a:blipFill>
                <a:blip r:embed="rId2"/>
                <a:stretch>
                  <a:fillRect l="-1059" t="-700" r="-23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33C5C746-7467-30C8-DBF8-80E3ED2C71A1}"/>
              </a:ext>
            </a:extLst>
          </p:cNvPr>
          <p:cNvSpPr>
            <a:spLocks noGrp="1"/>
          </p:cNvSpPr>
          <p:nvPr>
            <p:ph sz="half" idx="2"/>
          </p:nvPr>
        </p:nvSpPr>
        <p:spPr/>
        <p:txBody>
          <a:bodyPr/>
          <a:lstStyle/>
          <a:p>
            <a:pPr marL="257175">
              <a:spcBef>
                <a:spcPts val="450"/>
              </a:spcBef>
              <a:spcAft>
                <a:spcPts val="0"/>
              </a:spcAft>
            </a:pPr>
            <a:r>
              <a:rPr lang="en-US" sz="1500" dirty="0"/>
              <a:t>The following steps were followed:</a:t>
            </a:r>
          </a:p>
          <a:p>
            <a:pPr fontAlgn="ctr">
              <a:spcBef>
                <a:spcPts val="450"/>
              </a:spcBef>
              <a:spcAft>
                <a:spcPts val="0"/>
              </a:spcAft>
              <a:buFont typeface="+mj-lt"/>
              <a:buAutoNum type="arabicPeriod"/>
            </a:pPr>
            <a:r>
              <a:rPr lang="en-US" sz="1500" dirty="0"/>
              <a:t>Sensitivity analysis to determine the initial values of the parameters for the estimation </a:t>
            </a:r>
          </a:p>
          <a:p>
            <a:pPr fontAlgn="ctr">
              <a:spcBef>
                <a:spcPts val="450"/>
              </a:spcBef>
              <a:spcAft>
                <a:spcPts val="0"/>
              </a:spcAft>
              <a:buFont typeface="+mj-lt"/>
              <a:buAutoNum type="arabicPeriod"/>
            </a:pPr>
            <a:r>
              <a:rPr lang="en-US" sz="1500" dirty="0"/>
              <a:t>Selection of parameters that need to be optimized and their minimum and maximum values</a:t>
            </a:r>
          </a:p>
          <a:p>
            <a:pPr fontAlgn="ctr">
              <a:spcBef>
                <a:spcPts val="450"/>
              </a:spcBef>
              <a:spcAft>
                <a:spcPts val="0"/>
              </a:spcAft>
              <a:buFont typeface="+mj-lt"/>
              <a:buAutoNum type="arabicPeriod"/>
            </a:pPr>
            <a:r>
              <a:rPr lang="en-US" sz="1500" dirty="0"/>
              <a:t>Fitting the parameters (parameter estimation) of the model.</a:t>
            </a:r>
          </a:p>
          <a:p>
            <a:endParaRPr lang="en-US" dirty="0"/>
          </a:p>
        </p:txBody>
      </p:sp>
    </p:spTree>
    <p:extLst>
      <p:ext uri="{BB962C8B-B14F-4D97-AF65-F5344CB8AC3E}">
        <p14:creationId xmlns:p14="http://schemas.microsoft.com/office/powerpoint/2010/main" val="1598993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3D373-4B35-E55B-DE64-2F6492E0607C}"/>
              </a:ext>
            </a:extLst>
          </p:cNvPr>
          <p:cNvSpPr>
            <a:spLocks noGrp="1"/>
          </p:cNvSpPr>
          <p:nvPr>
            <p:ph type="title"/>
          </p:nvPr>
        </p:nvSpPr>
        <p:spPr/>
        <p:txBody>
          <a:bodyPr/>
          <a:lstStyle/>
          <a:p>
            <a:r>
              <a:rPr lang="en-CA" dirty="0"/>
              <a:t>Scatter plot and the reference vs. simulated pressure pulse</a:t>
            </a:r>
            <a:endParaRPr lang="en-US" dirty="0"/>
          </a:p>
        </p:txBody>
      </p:sp>
      <p:pic>
        <p:nvPicPr>
          <p:cNvPr id="7" name="Content Placeholder 6" descr="Chart, scatter chart&#10;&#10;Description automatically generated">
            <a:extLst>
              <a:ext uri="{FF2B5EF4-FFF2-40B4-BE49-F238E27FC236}">
                <a16:creationId xmlns:a16="http://schemas.microsoft.com/office/drawing/2014/main" id="{96BC7AF0-DFA6-F37F-CAC0-C5FDE28D508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17814" y="1817231"/>
            <a:ext cx="3886200" cy="2815790"/>
          </a:xfrm>
        </p:spPr>
      </p:pic>
      <p:pic>
        <p:nvPicPr>
          <p:cNvPr id="13" name="Content Placeholder 12" descr="Chart, line chart&#10;&#10;Description automatically generated">
            <a:extLst>
              <a:ext uri="{FF2B5EF4-FFF2-40B4-BE49-F238E27FC236}">
                <a16:creationId xmlns:a16="http://schemas.microsoft.com/office/drawing/2014/main" id="{E4E48ACA-86F7-A0C3-3C17-06DB33CCA0A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518314" y="1817231"/>
            <a:ext cx="3886200" cy="2815790"/>
          </a:xfrm>
        </p:spPr>
      </p:pic>
      <p:sp>
        <p:nvSpPr>
          <p:cNvPr id="3" name="TextBox 2">
            <a:extLst>
              <a:ext uri="{FF2B5EF4-FFF2-40B4-BE49-F238E27FC236}">
                <a16:creationId xmlns:a16="http://schemas.microsoft.com/office/drawing/2014/main" id="{FF97F60C-CFF7-9A65-ED4B-6F0DDFFF08C5}"/>
              </a:ext>
            </a:extLst>
          </p:cNvPr>
          <p:cNvSpPr txBox="1"/>
          <p:nvPr/>
        </p:nvSpPr>
        <p:spPr>
          <a:xfrm>
            <a:off x="1828801" y="5953780"/>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3\WK2.mlx section “</a:t>
            </a:r>
            <a:r>
              <a:rPr lang="en-CA" sz="1400" dirty="0">
                <a:solidFill>
                  <a:srgbClr val="002060"/>
                </a:solidFill>
              </a:rPr>
              <a:t>Sensitivity analysis and fitting the model</a:t>
            </a:r>
            <a:r>
              <a:rPr lang="en-US" sz="1400" dirty="0">
                <a:solidFill>
                  <a:srgbClr val="002060"/>
                </a:solidFill>
              </a:rPr>
              <a:t>”.</a:t>
            </a:r>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A7234FE4-D736-C4CD-F5BC-58D25B55777C}"/>
                  </a:ext>
                </a:extLst>
              </p:cNvPr>
              <p:cNvGraphicFramePr>
                <a:graphicFrameLocks noGrp="1"/>
              </p:cNvGraphicFramePr>
              <p:nvPr>
                <p:extLst>
                  <p:ext uri="{D42A27DB-BD31-4B8C-83A1-F6EECF244321}">
                    <p14:modId xmlns:p14="http://schemas.microsoft.com/office/powerpoint/2010/main" val="1568606243"/>
                  </p:ext>
                </p:extLst>
              </p:nvPr>
            </p:nvGraphicFramePr>
            <p:xfrm>
              <a:off x="849745" y="4766926"/>
              <a:ext cx="7241310" cy="1205277"/>
            </p:xfrm>
            <a:graphic>
              <a:graphicData uri="http://schemas.openxmlformats.org/drawingml/2006/table">
                <a:tbl>
                  <a:tblPr firstRow="1" firstCol="1" bandRow="1">
                    <a:tableStyleId>{5C22544A-7EE6-4342-B048-85BDC9FD1C3A}</a:tableStyleId>
                  </a:tblPr>
                  <a:tblGrid>
                    <a:gridCol w="1967310">
                      <a:extLst>
                        <a:ext uri="{9D8B030D-6E8A-4147-A177-3AD203B41FA5}">
                          <a16:colId xmlns:a16="http://schemas.microsoft.com/office/drawing/2014/main" val="129042651"/>
                        </a:ext>
                      </a:extLst>
                    </a:gridCol>
                    <a:gridCol w="1318500">
                      <a:extLst>
                        <a:ext uri="{9D8B030D-6E8A-4147-A177-3AD203B41FA5}">
                          <a16:colId xmlns:a16="http://schemas.microsoft.com/office/drawing/2014/main" val="3589753524"/>
                        </a:ext>
                      </a:extLst>
                    </a:gridCol>
                    <a:gridCol w="1318500">
                      <a:extLst>
                        <a:ext uri="{9D8B030D-6E8A-4147-A177-3AD203B41FA5}">
                          <a16:colId xmlns:a16="http://schemas.microsoft.com/office/drawing/2014/main" val="4050519139"/>
                        </a:ext>
                      </a:extLst>
                    </a:gridCol>
                    <a:gridCol w="1318500">
                      <a:extLst>
                        <a:ext uri="{9D8B030D-6E8A-4147-A177-3AD203B41FA5}">
                          <a16:colId xmlns:a16="http://schemas.microsoft.com/office/drawing/2014/main" val="3262310501"/>
                        </a:ext>
                      </a:extLst>
                    </a:gridCol>
                    <a:gridCol w="1318500">
                      <a:extLst>
                        <a:ext uri="{9D8B030D-6E8A-4147-A177-3AD203B41FA5}">
                          <a16:colId xmlns:a16="http://schemas.microsoft.com/office/drawing/2014/main" val="257829407"/>
                        </a:ext>
                      </a:extLst>
                    </a:gridCol>
                  </a:tblGrid>
                  <a:tr h="615105">
                    <a:tc>
                      <a:txBody>
                        <a:bodyPr/>
                        <a:lstStyle/>
                        <a:p>
                          <a:pPr marL="0" marR="0" indent="0" algn="just">
                            <a:lnSpc>
                              <a:spcPct val="100000"/>
                            </a:lnSpc>
                            <a:spcBef>
                              <a:spcPts val="600"/>
                            </a:spcBef>
                            <a:spcAft>
                              <a:spcPts val="0"/>
                            </a:spcAft>
                          </a:pPr>
                          <a:r>
                            <a:rPr lang="en-GB" sz="1200" dirty="0">
                              <a:effectLst/>
                            </a:rPr>
                            <a:t>Parameter</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14:m>
                            <m:oMath xmlns:m="http://schemas.openxmlformats.org/officeDocument/2006/math">
                              <m:sSub>
                                <m:sSubPr>
                                  <m:ctrlPr>
                                    <a:rPr lang="en-US" sz="1200" b="1" i="1">
                                      <a:effectLst/>
                                      <a:latin typeface="Cambria Math" panose="02040503050406030204" pitchFamily="18" charset="0"/>
                                    </a:rPr>
                                  </m:ctrlPr>
                                </m:sSubPr>
                                <m:e>
                                  <m:r>
                                    <a:rPr lang="en-GB" sz="1200" b="1" i="1">
                                      <a:effectLst/>
                                      <a:latin typeface="Cambria Math" panose="02040503050406030204" pitchFamily="18" charset="0"/>
                                    </a:rPr>
                                    <m:t>𝒁</m:t>
                                  </m:r>
                                </m:e>
                                <m:sub>
                                  <m:r>
                                    <a:rPr lang="en-GB" sz="1200" b="1" i="1">
                                      <a:effectLst/>
                                      <a:latin typeface="Cambria Math" panose="02040503050406030204" pitchFamily="18" charset="0"/>
                                    </a:rPr>
                                    <m:t>𝟎</m:t>
                                  </m:r>
                                </m:sub>
                              </m:sSub>
                            </m:oMath>
                          </a14:m>
                          <a:r>
                            <a:rPr lang="en-GB" sz="1200" b="1" dirty="0">
                              <a:effectLst/>
                            </a:rPr>
                            <a:t> </a:t>
                          </a:r>
                          <a:r>
                            <a:rPr lang="en-US" sz="1200" b="1" dirty="0">
                              <a:effectLst/>
                            </a:rPr>
                            <a:t>[</a:t>
                          </a:r>
                          <a14:m>
                            <m:oMath xmlns:m="http://schemas.openxmlformats.org/officeDocument/2006/math">
                              <m:r>
                                <a:rPr lang="en-US" sz="1200" b="1" i="1">
                                  <a:effectLst/>
                                  <a:latin typeface="Cambria Math" panose="02040503050406030204" pitchFamily="18" charset="0"/>
                                </a:rPr>
                                <m:t>𝒎𝒎𝑯𝒈</m:t>
                              </m:r>
                              <m:r>
                                <a:rPr lang="en-US" sz="1200" b="1">
                                  <a:effectLst/>
                                  <a:latin typeface="Cambria Math" panose="02040503050406030204" pitchFamily="18" charset="0"/>
                                </a:rPr>
                                <m:t>⋅</m:t>
                              </m:r>
                              <m:r>
                                <a:rPr lang="en-US" sz="1200" b="1" i="1">
                                  <a:effectLst/>
                                  <a:latin typeface="Cambria Math" panose="02040503050406030204" pitchFamily="18" charset="0"/>
                                </a:rPr>
                                <m:t>𝒔</m:t>
                              </m:r>
                              <m:r>
                                <a:rPr lang="en-US" sz="1200" b="1">
                                  <a:effectLst/>
                                  <a:latin typeface="Cambria Math" panose="02040503050406030204" pitchFamily="18" charset="0"/>
                                </a:rPr>
                                <m:t>/</m:t>
                              </m:r>
                              <m:r>
                                <a:rPr lang="en-US" sz="1200" b="1" i="1">
                                  <a:effectLst/>
                                  <a:latin typeface="Cambria Math" panose="02040503050406030204" pitchFamily="18" charset="0"/>
                                </a:rPr>
                                <m:t>𝒎𝒍</m:t>
                              </m:r>
                            </m:oMath>
                          </a14:m>
                          <a:r>
                            <a:rPr lang="en-US" sz="1200" b="1" dirty="0">
                              <a:effectLst/>
                            </a:rPr>
                            <a:t>]</a:t>
                          </a:r>
                          <a:endParaRPr lang="en-US" sz="1200" b="1"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b="1">
                              <a:effectLst/>
                            </a:rPr>
                            <a:t>R </a:t>
                          </a:r>
                          <a:r>
                            <a:rPr lang="en-US" sz="1200" b="1">
                              <a:effectLst/>
                            </a:rPr>
                            <a:t>[</a:t>
                          </a:r>
                          <a14:m>
                            <m:oMath xmlns:m="http://schemas.openxmlformats.org/officeDocument/2006/math">
                              <m:r>
                                <a:rPr lang="en-US" sz="1200" b="1" i="1">
                                  <a:effectLst/>
                                  <a:latin typeface="Cambria Math" panose="02040503050406030204" pitchFamily="18" charset="0"/>
                                </a:rPr>
                                <m:t>𝒎𝒎𝑯𝒈</m:t>
                              </m:r>
                              <m:r>
                                <a:rPr lang="en-US" sz="1200" b="1">
                                  <a:effectLst/>
                                  <a:latin typeface="Cambria Math" panose="02040503050406030204" pitchFamily="18" charset="0"/>
                                </a:rPr>
                                <m:t>⋅</m:t>
                              </m:r>
                              <m:r>
                                <a:rPr lang="en-US" sz="1200" b="1" i="1">
                                  <a:effectLst/>
                                  <a:latin typeface="Cambria Math" panose="02040503050406030204" pitchFamily="18" charset="0"/>
                                </a:rPr>
                                <m:t>𝒔</m:t>
                              </m:r>
                              <m:r>
                                <a:rPr lang="en-US" sz="1200" b="1">
                                  <a:effectLst/>
                                  <a:latin typeface="Cambria Math" panose="02040503050406030204" pitchFamily="18" charset="0"/>
                                </a:rPr>
                                <m:t>/</m:t>
                              </m:r>
                              <m:r>
                                <a:rPr lang="en-US" sz="1200" b="1" i="1">
                                  <a:effectLst/>
                                  <a:latin typeface="Cambria Math" panose="02040503050406030204" pitchFamily="18" charset="0"/>
                                </a:rPr>
                                <m:t>𝒎𝒍</m:t>
                              </m:r>
                            </m:oMath>
                          </a14:m>
                          <a:r>
                            <a:rPr lang="en-US" sz="1200" b="1">
                              <a:effectLst/>
                            </a:rPr>
                            <a:t>]</a:t>
                          </a:r>
                          <a:endParaRPr lang="en-US" sz="1200" b="1">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14:m>
                            <m:oMath xmlns:m="http://schemas.openxmlformats.org/officeDocument/2006/math">
                              <m:sSub>
                                <m:sSubPr>
                                  <m:ctrlPr>
                                    <a:rPr lang="en-US" sz="1200" b="1" i="1">
                                      <a:effectLst/>
                                      <a:latin typeface="Cambria Math" panose="02040503050406030204" pitchFamily="18" charset="0"/>
                                    </a:rPr>
                                  </m:ctrlPr>
                                </m:sSubPr>
                                <m:e>
                                  <m:r>
                                    <a:rPr lang="en-GB" sz="1200" b="1" i="1">
                                      <a:effectLst/>
                                      <a:latin typeface="Cambria Math" panose="02040503050406030204" pitchFamily="18" charset="0"/>
                                    </a:rPr>
                                    <m:t>𝑪</m:t>
                                  </m:r>
                                </m:e>
                                <m:sub>
                                  <m:r>
                                    <a:rPr lang="en-GB" sz="1200" b="1" i="1">
                                      <a:effectLst/>
                                      <a:latin typeface="Cambria Math" panose="02040503050406030204" pitchFamily="18" charset="0"/>
                                    </a:rPr>
                                    <m:t>𝒂</m:t>
                                  </m:r>
                                </m:sub>
                              </m:sSub>
                            </m:oMath>
                          </a14:m>
                          <a:r>
                            <a:rPr lang="en-GB" sz="1200" b="1">
                              <a:effectLst/>
                            </a:rPr>
                            <a:t> </a:t>
                          </a:r>
                          <a:r>
                            <a:rPr lang="en-US" sz="1200" b="1">
                              <a:effectLst/>
                            </a:rPr>
                            <a:t>[ml/</a:t>
                          </a:r>
                          <a14:m>
                            <m:oMath xmlns:m="http://schemas.openxmlformats.org/officeDocument/2006/math">
                              <m:r>
                                <a:rPr lang="en-US" sz="1200" b="1" i="1">
                                  <a:effectLst/>
                                  <a:latin typeface="Cambria Math" panose="02040503050406030204" pitchFamily="18" charset="0"/>
                                </a:rPr>
                                <m:t>𝒎𝒎𝑯𝒈</m:t>
                              </m:r>
                            </m:oMath>
                          </a14:m>
                          <a:r>
                            <a:rPr lang="en-US" sz="1200" b="1">
                              <a:effectLst/>
                            </a:rPr>
                            <a:t>]</a:t>
                          </a:r>
                          <a:endParaRPr lang="en-US" sz="1200" b="1">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b="1" dirty="0">
                              <a:effectLst/>
                            </a:rPr>
                            <a:t>L </a:t>
                          </a:r>
                          <a:r>
                            <a:rPr lang="en-US" sz="1200" b="1" dirty="0">
                              <a:effectLst/>
                            </a:rPr>
                            <a:t>[</a:t>
                          </a:r>
                          <a14:m>
                            <m:oMath xmlns:m="http://schemas.openxmlformats.org/officeDocument/2006/math">
                              <m:r>
                                <a:rPr lang="en-US" sz="1200" b="1" i="1">
                                  <a:effectLst/>
                                  <a:latin typeface="Cambria Math" panose="02040503050406030204" pitchFamily="18" charset="0"/>
                                </a:rPr>
                                <m:t>𝒎𝒎𝑯𝒈</m:t>
                              </m:r>
                              <m:r>
                                <a:rPr lang="en-US" sz="1200" b="1">
                                  <a:effectLst/>
                                  <a:latin typeface="Cambria Math" panose="02040503050406030204" pitchFamily="18" charset="0"/>
                                </a:rPr>
                                <m:t>⋅</m:t>
                              </m:r>
                              <m:sSup>
                                <m:sSupPr>
                                  <m:ctrlPr>
                                    <a:rPr lang="en-US" sz="1200" b="1" i="1">
                                      <a:effectLst/>
                                      <a:latin typeface="Cambria Math" panose="02040503050406030204" pitchFamily="18" charset="0"/>
                                    </a:rPr>
                                  </m:ctrlPr>
                                </m:sSupPr>
                                <m:e>
                                  <m:r>
                                    <a:rPr lang="en-US" sz="1200" b="1" i="1">
                                      <a:effectLst/>
                                      <a:latin typeface="Cambria Math" panose="02040503050406030204" pitchFamily="18" charset="0"/>
                                    </a:rPr>
                                    <m:t>𝒔</m:t>
                                  </m:r>
                                </m:e>
                                <m:sup>
                                  <m:r>
                                    <a:rPr lang="en-US" sz="1200" b="1" i="1">
                                      <a:effectLst/>
                                      <a:latin typeface="Cambria Math" panose="02040503050406030204" pitchFamily="18" charset="0"/>
                                    </a:rPr>
                                    <m:t>𝟐</m:t>
                                  </m:r>
                                </m:sup>
                              </m:sSup>
                              <m:r>
                                <a:rPr lang="en-US" sz="1200" b="1">
                                  <a:effectLst/>
                                  <a:latin typeface="Cambria Math" panose="02040503050406030204" pitchFamily="18" charset="0"/>
                                </a:rPr>
                                <m:t>/</m:t>
                              </m:r>
                              <m:r>
                                <a:rPr lang="en-US" sz="1200" b="1" i="1">
                                  <a:effectLst/>
                                  <a:latin typeface="Cambria Math" panose="02040503050406030204" pitchFamily="18" charset="0"/>
                                </a:rPr>
                                <m:t>𝒎𝒍</m:t>
                              </m:r>
                            </m:oMath>
                          </a14:m>
                          <a:r>
                            <a:rPr lang="en-US" sz="1200" b="1" dirty="0">
                              <a:effectLst/>
                            </a:rPr>
                            <a:t>]</a:t>
                          </a:r>
                          <a:endParaRPr lang="en-US" sz="1200" b="1"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728536771"/>
                      </a:ext>
                    </a:extLst>
                  </a:tr>
                  <a:tr h="295086">
                    <a:tc>
                      <a:txBody>
                        <a:bodyPr/>
                        <a:lstStyle/>
                        <a:p>
                          <a:pPr marL="0" marR="0" indent="0" algn="just">
                            <a:lnSpc>
                              <a:spcPct val="100000"/>
                            </a:lnSpc>
                            <a:spcBef>
                              <a:spcPts val="600"/>
                            </a:spcBef>
                            <a:spcAft>
                              <a:spcPts val="0"/>
                            </a:spcAft>
                          </a:pPr>
                          <a:r>
                            <a:rPr lang="en-GB" sz="1200" b="1" dirty="0">
                              <a:effectLst/>
                            </a:rPr>
                            <a:t>Original parameters</a:t>
                          </a:r>
                          <a:endParaRPr lang="en-US" sz="1200" b="1"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0.039</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0.71</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1.95</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0.011</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273665533"/>
                      </a:ext>
                    </a:extLst>
                  </a:tr>
                  <a:tr h="295086">
                    <a:tc>
                      <a:txBody>
                        <a:bodyPr/>
                        <a:lstStyle/>
                        <a:p>
                          <a:pPr marL="0" marR="0" indent="0" algn="just">
                            <a:lnSpc>
                              <a:spcPct val="100000"/>
                            </a:lnSpc>
                            <a:spcBef>
                              <a:spcPts val="600"/>
                            </a:spcBef>
                            <a:spcAft>
                              <a:spcPts val="0"/>
                            </a:spcAft>
                          </a:pPr>
                          <a:r>
                            <a:rPr lang="en-US" sz="1200" b="1" dirty="0">
                              <a:effectLst/>
                              <a:latin typeface="+mn-lt"/>
                              <a:ea typeface="SimSun" panose="02010600030101010101" pitchFamily="2" charset="-122"/>
                            </a:rPr>
                            <a:t>Estimated parameters</a:t>
                          </a:r>
                        </a:p>
                      </a:txBody>
                      <a:tcPr marL="51435" marR="51435" marT="0" marB="0"/>
                    </a:tc>
                    <a:tc>
                      <a:txBody>
                        <a:bodyPr/>
                        <a:lstStyle/>
                        <a:p>
                          <a:pPr marL="0" marR="0" indent="155575" algn="just">
                            <a:lnSpc>
                              <a:spcPct val="100000"/>
                            </a:lnSpc>
                            <a:spcBef>
                              <a:spcPts val="600"/>
                            </a:spcBef>
                            <a:spcAft>
                              <a:spcPts val="0"/>
                            </a:spcAft>
                          </a:pPr>
                          <a:r>
                            <a:rPr lang="en-US" sz="1200" dirty="0">
                              <a:effectLst/>
                              <a:latin typeface="+mn-lt"/>
                              <a:ea typeface="SimSun" panose="02010600030101010101" pitchFamily="2" charset="-122"/>
                            </a:rPr>
                            <a:t>0.0386</a:t>
                          </a:r>
                        </a:p>
                      </a:txBody>
                      <a:tcPr marL="51435" marR="51435" marT="0" marB="0"/>
                    </a:tc>
                    <a:tc>
                      <a:txBody>
                        <a:bodyPr/>
                        <a:lstStyle/>
                        <a:p>
                          <a:pPr marL="0" marR="0" indent="155575" algn="just">
                            <a:lnSpc>
                              <a:spcPct val="100000"/>
                            </a:lnSpc>
                            <a:spcBef>
                              <a:spcPts val="600"/>
                            </a:spcBef>
                            <a:spcAft>
                              <a:spcPts val="0"/>
                            </a:spcAft>
                          </a:pPr>
                          <a:r>
                            <a:rPr lang="en-US" sz="1200" dirty="0">
                              <a:effectLst/>
                              <a:latin typeface="+mn-lt"/>
                              <a:ea typeface="SimSun" panose="02010600030101010101" pitchFamily="2" charset="-122"/>
                            </a:rPr>
                            <a:t>0.71</a:t>
                          </a:r>
                        </a:p>
                      </a:txBody>
                      <a:tcPr marL="51435" marR="51435" marT="0" marB="0"/>
                    </a:tc>
                    <a:tc>
                      <a:txBody>
                        <a:bodyPr/>
                        <a:lstStyle/>
                        <a:p>
                          <a:pPr marL="0" marR="0" indent="155575" algn="just">
                            <a:lnSpc>
                              <a:spcPct val="100000"/>
                            </a:lnSpc>
                            <a:spcBef>
                              <a:spcPts val="600"/>
                            </a:spcBef>
                            <a:spcAft>
                              <a:spcPts val="0"/>
                            </a:spcAft>
                          </a:pPr>
                          <a:r>
                            <a:rPr lang="en-US" sz="1200" dirty="0">
                              <a:effectLst/>
                              <a:latin typeface="+mn-lt"/>
                              <a:ea typeface="SimSun" panose="02010600030101010101" pitchFamily="2" charset="-122"/>
                            </a:rPr>
                            <a:t>2.036</a:t>
                          </a:r>
                        </a:p>
                      </a:txBody>
                      <a:tcPr marL="51435" marR="51435" marT="0" marB="0"/>
                    </a:tc>
                    <a:tc>
                      <a:txBody>
                        <a:bodyPr/>
                        <a:lstStyle/>
                        <a:p>
                          <a:pPr marL="0" marR="0" indent="155575" algn="just">
                            <a:lnSpc>
                              <a:spcPct val="100000"/>
                            </a:lnSpc>
                            <a:spcBef>
                              <a:spcPts val="600"/>
                            </a:spcBef>
                            <a:spcAft>
                              <a:spcPts val="0"/>
                            </a:spcAft>
                          </a:pPr>
                          <a:r>
                            <a:rPr lang="en-US" sz="1200" dirty="0">
                              <a:effectLst/>
                              <a:latin typeface="+mn-lt"/>
                              <a:ea typeface="SimSun" panose="02010600030101010101" pitchFamily="2" charset="-122"/>
                            </a:rPr>
                            <a:t>0.0138</a:t>
                          </a:r>
                        </a:p>
                      </a:txBody>
                      <a:tcPr marL="51435" marR="51435" marT="0" marB="0"/>
                    </a:tc>
                    <a:extLst>
                      <a:ext uri="{0D108BD9-81ED-4DB2-BD59-A6C34878D82A}">
                        <a16:rowId xmlns:a16="http://schemas.microsoft.com/office/drawing/2014/main" val="2811797948"/>
                      </a:ext>
                    </a:extLst>
                  </a:tr>
                </a:tbl>
              </a:graphicData>
            </a:graphic>
          </p:graphicFrame>
        </mc:Choice>
        <mc:Fallback>
          <p:graphicFrame>
            <p:nvGraphicFramePr>
              <p:cNvPr id="4" name="Table 3">
                <a:extLst>
                  <a:ext uri="{FF2B5EF4-FFF2-40B4-BE49-F238E27FC236}">
                    <a16:creationId xmlns:a16="http://schemas.microsoft.com/office/drawing/2014/main" id="{A7234FE4-D736-C4CD-F5BC-58D25B55777C}"/>
                  </a:ext>
                </a:extLst>
              </p:cNvPr>
              <p:cNvGraphicFramePr>
                <a:graphicFrameLocks noGrp="1"/>
              </p:cNvGraphicFramePr>
              <p:nvPr>
                <p:extLst>
                  <p:ext uri="{D42A27DB-BD31-4B8C-83A1-F6EECF244321}">
                    <p14:modId xmlns:p14="http://schemas.microsoft.com/office/powerpoint/2010/main" val="1568606243"/>
                  </p:ext>
                </p:extLst>
              </p:nvPr>
            </p:nvGraphicFramePr>
            <p:xfrm>
              <a:off x="849745" y="4766926"/>
              <a:ext cx="7241310" cy="1205277"/>
            </p:xfrm>
            <a:graphic>
              <a:graphicData uri="http://schemas.openxmlformats.org/drawingml/2006/table">
                <a:tbl>
                  <a:tblPr firstRow="1" firstCol="1" bandRow="1">
                    <a:tableStyleId>{5C22544A-7EE6-4342-B048-85BDC9FD1C3A}</a:tableStyleId>
                  </a:tblPr>
                  <a:tblGrid>
                    <a:gridCol w="1967310">
                      <a:extLst>
                        <a:ext uri="{9D8B030D-6E8A-4147-A177-3AD203B41FA5}">
                          <a16:colId xmlns:a16="http://schemas.microsoft.com/office/drawing/2014/main" val="129042651"/>
                        </a:ext>
                      </a:extLst>
                    </a:gridCol>
                    <a:gridCol w="1318500">
                      <a:extLst>
                        <a:ext uri="{9D8B030D-6E8A-4147-A177-3AD203B41FA5}">
                          <a16:colId xmlns:a16="http://schemas.microsoft.com/office/drawing/2014/main" val="3589753524"/>
                        </a:ext>
                      </a:extLst>
                    </a:gridCol>
                    <a:gridCol w="1318500">
                      <a:extLst>
                        <a:ext uri="{9D8B030D-6E8A-4147-A177-3AD203B41FA5}">
                          <a16:colId xmlns:a16="http://schemas.microsoft.com/office/drawing/2014/main" val="4050519139"/>
                        </a:ext>
                      </a:extLst>
                    </a:gridCol>
                    <a:gridCol w="1318500">
                      <a:extLst>
                        <a:ext uri="{9D8B030D-6E8A-4147-A177-3AD203B41FA5}">
                          <a16:colId xmlns:a16="http://schemas.microsoft.com/office/drawing/2014/main" val="3262310501"/>
                        </a:ext>
                      </a:extLst>
                    </a:gridCol>
                    <a:gridCol w="1318500">
                      <a:extLst>
                        <a:ext uri="{9D8B030D-6E8A-4147-A177-3AD203B41FA5}">
                          <a16:colId xmlns:a16="http://schemas.microsoft.com/office/drawing/2014/main" val="257829407"/>
                        </a:ext>
                      </a:extLst>
                    </a:gridCol>
                  </a:tblGrid>
                  <a:tr h="615105">
                    <a:tc>
                      <a:txBody>
                        <a:bodyPr/>
                        <a:lstStyle/>
                        <a:p>
                          <a:pPr marL="0" marR="0" indent="0" algn="just">
                            <a:lnSpc>
                              <a:spcPct val="100000"/>
                            </a:lnSpc>
                            <a:spcBef>
                              <a:spcPts val="600"/>
                            </a:spcBef>
                            <a:spcAft>
                              <a:spcPts val="0"/>
                            </a:spcAft>
                          </a:pPr>
                          <a:r>
                            <a:rPr lang="en-GB" sz="1200" dirty="0">
                              <a:effectLst/>
                            </a:rPr>
                            <a:t>Parameter</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endParaRPr lang="en-US"/>
                        </a:p>
                      </a:txBody>
                      <a:tcPr marL="51435" marR="51435" marT="0" marB="0">
                        <a:blipFill>
                          <a:blip r:embed="rId4"/>
                          <a:stretch>
                            <a:fillRect l="-149309" t="-7843" r="-300922" b="-97059"/>
                          </a:stretch>
                        </a:blipFill>
                      </a:tcPr>
                    </a:tc>
                    <a:tc>
                      <a:txBody>
                        <a:bodyPr/>
                        <a:lstStyle/>
                        <a:p>
                          <a:endParaRPr lang="en-US"/>
                        </a:p>
                      </a:txBody>
                      <a:tcPr marL="51435" marR="51435" marT="0" marB="0">
                        <a:blipFill>
                          <a:blip r:embed="rId4"/>
                          <a:stretch>
                            <a:fillRect l="-250463" t="-7843" r="-202315" b="-97059"/>
                          </a:stretch>
                        </a:blipFill>
                      </a:tcPr>
                    </a:tc>
                    <a:tc>
                      <a:txBody>
                        <a:bodyPr/>
                        <a:lstStyle/>
                        <a:p>
                          <a:endParaRPr lang="en-US"/>
                        </a:p>
                      </a:txBody>
                      <a:tcPr marL="51435" marR="51435" marT="0" marB="0">
                        <a:blipFill>
                          <a:blip r:embed="rId4"/>
                          <a:stretch>
                            <a:fillRect l="-348848" t="-7843" r="-101382" b="-97059"/>
                          </a:stretch>
                        </a:blipFill>
                      </a:tcPr>
                    </a:tc>
                    <a:tc>
                      <a:txBody>
                        <a:bodyPr/>
                        <a:lstStyle/>
                        <a:p>
                          <a:endParaRPr lang="en-US"/>
                        </a:p>
                      </a:txBody>
                      <a:tcPr marL="51435" marR="51435" marT="0" marB="0">
                        <a:blipFill>
                          <a:blip r:embed="rId4"/>
                          <a:stretch>
                            <a:fillRect l="-450926" t="-7843" r="-1852" b="-97059"/>
                          </a:stretch>
                        </a:blipFill>
                      </a:tcPr>
                    </a:tc>
                    <a:extLst>
                      <a:ext uri="{0D108BD9-81ED-4DB2-BD59-A6C34878D82A}">
                        <a16:rowId xmlns:a16="http://schemas.microsoft.com/office/drawing/2014/main" val="1728536771"/>
                      </a:ext>
                    </a:extLst>
                  </a:tr>
                  <a:tr h="295086">
                    <a:tc>
                      <a:txBody>
                        <a:bodyPr/>
                        <a:lstStyle/>
                        <a:p>
                          <a:pPr marL="0" marR="0" indent="0" algn="just">
                            <a:lnSpc>
                              <a:spcPct val="100000"/>
                            </a:lnSpc>
                            <a:spcBef>
                              <a:spcPts val="600"/>
                            </a:spcBef>
                            <a:spcAft>
                              <a:spcPts val="0"/>
                            </a:spcAft>
                          </a:pPr>
                          <a:r>
                            <a:rPr lang="en-GB" sz="1200" b="1" dirty="0">
                              <a:effectLst/>
                            </a:rPr>
                            <a:t>Original parameters</a:t>
                          </a:r>
                          <a:endParaRPr lang="en-US" sz="1200" b="1"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0.039</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0.71</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1.95</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0.011</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273665533"/>
                      </a:ext>
                    </a:extLst>
                  </a:tr>
                  <a:tr h="295086">
                    <a:tc>
                      <a:txBody>
                        <a:bodyPr/>
                        <a:lstStyle/>
                        <a:p>
                          <a:pPr marL="0" marR="0" indent="0" algn="just">
                            <a:lnSpc>
                              <a:spcPct val="100000"/>
                            </a:lnSpc>
                            <a:spcBef>
                              <a:spcPts val="600"/>
                            </a:spcBef>
                            <a:spcAft>
                              <a:spcPts val="0"/>
                            </a:spcAft>
                          </a:pPr>
                          <a:r>
                            <a:rPr lang="en-US" sz="1200" b="1" dirty="0">
                              <a:effectLst/>
                              <a:latin typeface="+mn-lt"/>
                              <a:ea typeface="SimSun" panose="02010600030101010101" pitchFamily="2" charset="-122"/>
                            </a:rPr>
                            <a:t>Estimated parameters</a:t>
                          </a:r>
                        </a:p>
                      </a:txBody>
                      <a:tcPr marL="51435" marR="51435" marT="0" marB="0"/>
                    </a:tc>
                    <a:tc>
                      <a:txBody>
                        <a:bodyPr/>
                        <a:lstStyle/>
                        <a:p>
                          <a:pPr marL="0" marR="0" indent="155575" algn="just">
                            <a:lnSpc>
                              <a:spcPct val="100000"/>
                            </a:lnSpc>
                            <a:spcBef>
                              <a:spcPts val="600"/>
                            </a:spcBef>
                            <a:spcAft>
                              <a:spcPts val="0"/>
                            </a:spcAft>
                          </a:pPr>
                          <a:r>
                            <a:rPr lang="en-US" sz="1200" dirty="0">
                              <a:effectLst/>
                              <a:latin typeface="+mn-lt"/>
                              <a:ea typeface="SimSun" panose="02010600030101010101" pitchFamily="2" charset="-122"/>
                            </a:rPr>
                            <a:t>0.0386</a:t>
                          </a:r>
                        </a:p>
                      </a:txBody>
                      <a:tcPr marL="51435" marR="51435" marT="0" marB="0"/>
                    </a:tc>
                    <a:tc>
                      <a:txBody>
                        <a:bodyPr/>
                        <a:lstStyle/>
                        <a:p>
                          <a:pPr marL="0" marR="0" indent="155575" algn="just">
                            <a:lnSpc>
                              <a:spcPct val="100000"/>
                            </a:lnSpc>
                            <a:spcBef>
                              <a:spcPts val="600"/>
                            </a:spcBef>
                            <a:spcAft>
                              <a:spcPts val="0"/>
                            </a:spcAft>
                          </a:pPr>
                          <a:r>
                            <a:rPr lang="en-US" sz="1200" dirty="0">
                              <a:effectLst/>
                              <a:latin typeface="+mn-lt"/>
                              <a:ea typeface="SimSun" panose="02010600030101010101" pitchFamily="2" charset="-122"/>
                            </a:rPr>
                            <a:t>0.71</a:t>
                          </a:r>
                        </a:p>
                      </a:txBody>
                      <a:tcPr marL="51435" marR="51435" marT="0" marB="0"/>
                    </a:tc>
                    <a:tc>
                      <a:txBody>
                        <a:bodyPr/>
                        <a:lstStyle/>
                        <a:p>
                          <a:pPr marL="0" marR="0" indent="155575" algn="just">
                            <a:lnSpc>
                              <a:spcPct val="100000"/>
                            </a:lnSpc>
                            <a:spcBef>
                              <a:spcPts val="600"/>
                            </a:spcBef>
                            <a:spcAft>
                              <a:spcPts val="0"/>
                            </a:spcAft>
                          </a:pPr>
                          <a:r>
                            <a:rPr lang="en-US" sz="1200" dirty="0">
                              <a:effectLst/>
                              <a:latin typeface="+mn-lt"/>
                              <a:ea typeface="SimSun" panose="02010600030101010101" pitchFamily="2" charset="-122"/>
                            </a:rPr>
                            <a:t>2.036</a:t>
                          </a:r>
                        </a:p>
                      </a:txBody>
                      <a:tcPr marL="51435" marR="51435" marT="0" marB="0"/>
                    </a:tc>
                    <a:tc>
                      <a:txBody>
                        <a:bodyPr/>
                        <a:lstStyle/>
                        <a:p>
                          <a:pPr marL="0" marR="0" indent="155575" algn="just">
                            <a:lnSpc>
                              <a:spcPct val="100000"/>
                            </a:lnSpc>
                            <a:spcBef>
                              <a:spcPts val="600"/>
                            </a:spcBef>
                            <a:spcAft>
                              <a:spcPts val="0"/>
                            </a:spcAft>
                          </a:pPr>
                          <a:r>
                            <a:rPr lang="en-US" sz="1200" dirty="0">
                              <a:effectLst/>
                              <a:latin typeface="+mn-lt"/>
                              <a:ea typeface="SimSun" panose="02010600030101010101" pitchFamily="2" charset="-122"/>
                            </a:rPr>
                            <a:t>0.0138</a:t>
                          </a:r>
                        </a:p>
                      </a:txBody>
                      <a:tcPr marL="51435" marR="51435" marT="0" marB="0"/>
                    </a:tc>
                    <a:extLst>
                      <a:ext uri="{0D108BD9-81ED-4DB2-BD59-A6C34878D82A}">
                        <a16:rowId xmlns:a16="http://schemas.microsoft.com/office/drawing/2014/main" val="2811797948"/>
                      </a:ext>
                    </a:extLst>
                  </a:tr>
                </a:tbl>
              </a:graphicData>
            </a:graphic>
          </p:graphicFrame>
        </mc:Fallback>
      </mc:AlternateContent>
    </p:spTree>
    <p:extLst>
      <p:ext uri="{BB962C8B-B14F-4D97-AF65-F5344CB8AC3E}">
        <p14:creationId xmlns:p14="http://schemas.microsoft.com/office/powerpoint/2010/main" val="1586679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335F-BCCB-93AF-5FF7-42B8EEB123C2}"/>
              </a:ext>
            </a:extLst>
          </p:cNvPr>
          <p:cNvSpPr>
            <a:spLocks noGrp="1"/>
          </p:cNvSpPr>
          <p:nvPr>
            <p:ph type="title"/>
          </p:nvPr>
        </p:nvSpPr>
        <p:spPr/>
        <p:txBody>
          <a:bodyPr/>
          <a:lstStyle/>
          <a:p>
            <a:r>
              <a:rPr lang="en-CA" dirty="0"/>
              <a:t>What are common types of noise</a:t>
            </a:r>
            <a:endParaRPr lang="en-US" dirty="0"/>
          </a:p>
        </p:txBody>
      </p:sp>
      <p:sp>
        <p:nvSpPr>
          <p:cNvPr id="3" name="Content Placeholder 2">
            <a:extLst>
              <a:ext uri="{FF2B5EF4-FFF2-40B4-BE49-F238E27FC236}">
                <a16:creationId xmlns:a16="http://schemas.microsoft.com/office/drawing/2014/main" id="{816838AC-1204-AA3E-34B8-665340AA4383}"/>
              </a:ext>
            </a:extLst>
          </p:cNvPr>
          <p:cNvSpPr>
            <a:spLocks noGrp="1"/>
          </p:cNvSpPr>
          <p:nvPr>
            <p:ph idx="1"/>
          </p:nvPr>
        </p:nvSpPr>
        <p:spPr/>
        <p:txBody>
          <a:bodyPr>
            <a:normAutofit fontScale="85000" lnSpcReduction="20000"/>
          </a:bodyPr>
          <a:lstStyle/>
          <a:p>
            <a:pPr algn="just">
              <a:spcBef>
                <a:spcPts val="450"/>
              </a:spcBef>
            </a:pPr>
            <a:r>
              <a:rPr lang="en-US" sz="1800" dirty="0">
                <a:ea typeface="SimSun" panose="02010600030101010101" pitchFamily="2" charset="-122"/>
              </a:rPr>
              <a:t>Based on the portion of the overall signal bandwidth that the noise occupies, it can be classified as </a:t>
            </a:r>
            <a:r>
              <a:rPr lang="en-US" sz="1800" b="1" dirty="0">
                <a:ea typeface="SimSun" panose="02010600030101010101" pitchFamily="2" charset="-122"/>
              </a:rPr>
              <a:t>narrowband</a:t>
            </a:r>
            <a:r>
              <a:rPr lang="en-US" sz="1800" dirty="0">
                <a:ea typeface="SimSun" panose="02010600030101010101" pitchFamily="2" charset="-122"/>
              </a:rPr>
              <a:t> and </a:t>
            </a:r>
            <a:r>
              <a:rPr lang="en-US" sz="1800" b="1" dirty="0">
                <a:ea typeface="SimSun" panose="02010600030101010101" pitchFamily="2" charset="-122"/>
              </a:rPr>
              <a:t>wideband/broadband</a:t>
            </a:r>
            <a:r>
              <a:rPr lang="en-US" sz="1800" dirty="0">
                <a:ea typeface="SimSun" panose="02010600030101010101" pitchFamily="2" charset="-122"/>
              </a:rPr>
              <a:t>. </a:t>
            </a:r>
          </a:p>
          <a:p>
            <a:pPr lvl="1" algn="just">
              <a:spcBef>
                <a:spcPts val="450"/>
              </a:spcBef>
            </a:pPr>
            <a:r>
              <a:rPr lang="en-US" sz="1650" b="1" dirty="0">
                <a:ea typeface="SimSun" panose="02010600030101010101" pitchFamily="2" charset="-122"/>
              </a:rPr>
              <a:t>White noise</a:t>
            </a:r>
            <a:r>
              <a:rPr lang="en-US" sz="1650" dirty="0">
                <a:ea typeface="SimSun" panose="02010600030101010101" pitchFamily="2" charset="-122"/>
              </a:rPr>
              <a:t> (such as thermal noise) occupies the whole bandwidth and is broadband. </a:t>
            </a:r>
          </a:p>
          <a:p>
            <a:pPr lvl="1" algn="just">
              <a:spcBef>
                <a:spcPts val="450"/>
              </a:spcBef>
            </a:pPr>
            <a:r>
              <a:rPr lang="en-US" sz="1650" dirty="0">
                <a:ea typeface="SimSun" panose="02010600030101010101" pitchFamily="2" charset="-122"/>
              </a:rPr>
              <a:t>Narrowband noise would be 60 Hz noise from the device itself. </a:t>
            </a:r>
          </a:p>
          <a:p>
            <a:pPr algn="just">
              <a:spcBef>
                <a:spcPts val="450"/>
              </a:spcBef>
            </a:pPr>
            <a:r>
              <a:rPr lang="en-US" sz="1800" dirty="0">
                <a:ea typeface="SimSun" panose="02010600030101010101" pitchFamily="2" charset="-122"/>
              </a:rPr>
              <a:t>Noise can also be classified as </a:t>
            </a:r>
            <a:r>
              <a:rPr lang="en-US" sz="1800" b="1" dirty="0">
                <a:ea typeface="SimSun" panose="02010600030101010101" pitchFamily="2" charset="-122"/>
              </a:rPr>
              <a:t>low</a:t>
            </a:r>
            <a:r>
              <a:rPr lang="en-US" sz="1800" dirty="0">
                <a:ea typeface="SimSun" panose="02010600030101010101" pitchFamily="2" charset="-122"/>
              </a:rPr>
              <a:t>, </a:t>
            </a:r>
            <a:r>
              <a:rPr lang="en-US" sz="1800" b="1" dirty="0">
                <a:ea typeface="SimSun" panose="02010600030101010101" pitchFamily="2" charset="-122"/>
              </a:rPr>
              <a:t>middle</a:t>
            </a:r>
            <a:r>
              <a:rPr lang="en-US" sz="1800" dirty="0">
                <a:ea typeface="SimSun" panose="02010600030101010101" pitchFamily="2" charset="-122"/>
              </a:rPr>
              <a:t> and </a:t>
            </a:r>
            <a:r>
              <a:rPr lang="en-US" sz="1800" b="1" dirty="0">
                <a:ea typeface="SimSun" panose="02010600030101010101" pitchFamily="2" charset="-122"/>
              </a:rPr>
              <a:t>high</a:t>
            </a:r>
            <a:r>
              <a:rPr lang="en-US" sz="1800" dirty="0">
                <a:ea typeface="SimSun" panose="02010600030101010101" pitchFamily="2" charset="-122"/>
              </a:rPr>
              <a:t>-frequency noise. In biomedical instrumentation, low-frequency noise can cause baseline wander. </a:t>
            </a:r>
          </a:p>
          <a:p>
            <a:pPr algn="just">
              <a:spcBef>
                <a:spcPts val="450"/>
              </a:spcBef>
            </a:pPr>
            <a:r>
              <a:rPr lang="en-US" sz="1800" dirty="0">
                <a:ea typeface="SimSun" panose="02010600030101010101" pitchFamily="2" charset="-122"/>
              </a:rPr>
              <a:t>If the unwanted signal comes from external sources, it is called </a:t>
            </a:r>
            <a:r>
              <a:rPr lang="en-US" sz="1800" b="1" dirty="0">
                <a:ea typeface="SimSun" panose="02010600030101010101" pitchFamily="2" charset="-122"/>
              </a:rPr>
              <a:t>interference</a:t>
            </a:r>
            <a:r>
              <a:rPr lang="en-US" sz="1800" dirty="0">
                <a:ea typeface="SimSun" panose="02010600030101010101" pitchFamily="2" charset="-122"/>
              </a:rPr>
              <a:t>. </a:t>
            </a:r>
          </a:p>
          <a:p>
            <a:pPr algn="just">
              <a:spcBef>
                <a:spcPts val="450"/>
              </a:spcBef>
            </a:pPr>
            <a:r>
              <a:rPr lang="en-US" sz="1800" dirty="0">
                <a:ea typeface="SimSun" panose="02010600030101010101" pitchFamily="2" charset="-122"/>
              </a:rPr>
              <a:t>Quantization noise is the noise introduced due to quantization process of A/D converters.</a:t>
            </a:r>
          </a:p>
          <a:p>
            <a:pPr algn="just">
              <a:spcBef>
                <a:spcPts val="450"/>
              </a:spcBef>
            </a:pPr>
            <a:r>
              <a:rPr lang="en-US" sz="1800" b="1" dirty="0">
                <a:ea typeface="SimSun" panose="02010600030101010101" pitchFamily="2" charset="-122"/>
              </a:rPr>
              <a:t>Additive noise</a:t>
            </a:r>
            <a:r>
              <a:rPr lang="en-US" sz="1800" dirty="0">
                <a:ea typeface="SimSun" panose="02010600030101010101" pitchFamily="2" charset="-122"/>
              </a:rPr>
              <a:t> refers to the unwanted signal added to the signal of interest. </a:t>
            </a:r>
          </a:p>
          <a:p>
            <a:pPr algn="just">
              <a:spcBef>
                <a:spcPts val="450"/>
              </a:spcBef>
            </a:pPr>
            <a:r>
              <a:rPr lang="en-US" sz="1800" b="1" dirty="0">
                <a:ea typeface="SimSun" panose="02010600030101010101" pitchFamily="2" charset="-122"/>
              </a:rPr>
              <a:t>Multiplicative</a:t>
            </a:r>
            <a:r>
              <a:rPr lang="en-US" sz="1800" dirty="0">
                <a:ea typeface="SimSun" panose="02010600030101010101" pitchFamily="2" charset="-122"/>
              </a:rPr>
              <a:t> noise modulates the amplitude of the signal. In biomedical instrumentation, we commonly consider additive noise. </a:t>
            </a:r>
          </a:p>
          <a:p>
            <a:endParaRPr lang="en-US" dirty="0"/>
          </a:p>
        </p:txBody>
      </p:sp>
    </p:spTree>
    <p:extLst>
      <p:ext uri="{BB962C8B-B14F-4D97-AF65-F5344CB8AC3E}">
        <p14:creationId xmlns:p14="http://schemas.microsoft.com/office/powerpoint/2010/main" val="26812472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B6AF-02AC-EC35-AFD3-2983D9300BC2}"/>
              </a:ext>
            </a:extLst>
          </p:cNvPr>
          <p:cNvSpPr>
            <a:spLocks noGrp="1"/>
          </p:cNvSpPr>
          <p:nvPr>
            <p:ph type="title"/>
          </p:nvPr>
        </p:nvSpPr>
        <p:spPr/>
        <p:txBody>
          <a:bodyPr/>
          <a:lstStyle/>
          <a:p>
            <a:r>
              <a:rPr lang="en-CA" dirty="0"/>
              <a:t>How can we model the noise based on the spectral density?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C1083B-B4CF-F3F4-5FE7-425422789693}"/>
                  </a:ext>
                </a:extLst>
              </p:cNvPr>
              <p:cNvSpPr>
                <a:spLocks noGrp="1"/>
              </p:cNvSpPr>
              <p:nvPr>
                <p:ph idx="1"/>
              </p:nvPr>
            </p:nvSpPr>
            <p:spPr/>
            <p:txBody>
              <a:bodyPr/>
              <a:lstStyle/>
              <a:p>
                <a:pPr algn="just">
                  <a:spcBef>
                    <a:spcPts val="450"/>
                  </a:spcBef>
                </a:pPr>
                <a:r>
                  <a:rPr lang="en-US" sz="1800" dirty="0">
                    <a:ea typeface="SimSun" panose="02010600030101010101" pitchFamily="2" charset="-122"/>
                  </a:rPr>
                  <a:t>We can model the noise by looking at its spectral content. This can be modeled by a single parameter representing the slope of a power spectral density function </a:t>
                </a:r>
                <a14:m>
                  <m:oMath xmlns:m="http://schemas.openxmlformats.org/officeDocument/2006/math">
                    <m:r>
                      <a:rPr lang="en-US" sz="1800" i="1">
                        <a:latin typeface="Cambria Math" panose="02040503050406030204" pitchFamily="18" charset="0"/>
                        <a:ea typeface="SimSun" panose="02010600030101010101" pitchFamily="2" charset="-122"/>
                      </a:rPr>
                      <m:t>𝑆</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𝑓</m:t>
                    </m:r>
                    <m:r>
                      <a:rPr lang="en-US" sz="1800" i="1">
                        <a:latin typeface="Cambria Math" panose="02040503050406030204" pitchFamily="18" charset="0"/>
                        <a:ea typeface="SimSun" panose="02010600030101010101" pitchFamily="2" charset="-122"/>
                      </a:rPr>
                      <m:t>)</m:t>
                    </m:r>
                  </m:oMath>
                </a14:m>
                <a:r>
                  <a:rPr lang="en-US" sz="1800" dirty="0">
                    <a:ea typeface="SimSun" panose="02010600030101010101" pitchFamily="2" charset="-122"/>
                  </a:rPr>
                  <a:t> that decreases monotonically with frequency [Sameni08]: </a:t>
                </a:r>
              </a:p>
              <a:p>
                <a:pPr marL="0" indent="0" algn="just">
                  <a:spcBef>
                    <a:spcPts val="450"/>
                  </a:spcBef>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SimSun" panose="02010600030101010101" pitchFamily="2" charset="-122"/>
                        </a:rPr>
                        <m:t>𝑆</m:t>
                      </m:r>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𝑓</m:t>
                          </m:r>
                        </m:e>
                      </m:d>
                      <m:r>
                        <a:rPr lang="en-US" sz="1800" i="1">
                          <a:latin typeface="Cambria Math" panose="02040503050406030204" pitchFamily="18" charset="0"/>
                          <a:ea typeface="SimSun" panose="02010600030101010101" pitchFamily="2" charset="-122"/>
                          <a:cs typeface="Cambria Math" panose="02040503050406030204" pitchFamily="18" charset="0"/>
                        </a:rPr>
                        <m:t>∝</m:t>
                      </m:r>
                      <m:f>
                        <m:fPr>
                          <m:ctrlPr>
                            <a:rPr lang="en-US" sz="1800" i="1">
                              <a:latin typeface="Cambria Math" panose="02040503050406030204" pitchFamily="18" charset="0"/>
                              <a:ea typeface="SimSun" panose="02010600030101010101" pitchFamily="2" charset="-122"/>
                            </a:rPr>
                          </m:ctrlPr>
                        </m:fPr>
                        <m:num>
                          <m:r>
                            <a:rPr lang="en-US" sz="1800" i="1">
                              <a:latin typeface="Cambria Math" panose="02040503050406030204" pitchFamily="18" charset="0"/>
                              <a:ea typeface="SimSun" panose="02010600030101010101" pitchFamily="2" charset="-122"/>
                            </a:rPr>
                            <m:t>1</m:t>
                          </m:r>
                        </m:num>
                        <m:den>
                          <m:sSup>
                            <m:sSupPr>
                              <m:ctrlPr>
                                <a:rPr lang="en-US" sz="1800" i="1">
                                  <a:latin typeface="Cambria Math" panose="02040503050406030204" pitchFamily="18" charset="0"/>
                                  <a:ea typeface="SimSun" panose="02010600030101010101" pitchFamily="2" charset="-122"/>
                                </a:rPr>
                              </m:ctrlPr>
                            </m:sSupPr>
                            <m:e>
                              <m:r>
                                <a:rPr lang="en-US" sz="1800" i="1">
                                  <a:latin typeface="Cambria Math" panose="02040503050406030204" pitchFamily="18" charset="0"/>
                                  <a:ea typeface="SimSun" panose="02010600030101010101" pitchFamily="2" charset="-122"/>
                                </a:rPr>
                                <m:t>𝑓</m:t>
                              </m:r>
                            </m:e>
                            <m:sup>
                              <m:r>
                                <a:rPr lang="en-US" sz="1800" i="1">
                                  <a:latin typeface="Cambria Math" panose="02040503050406030204" pitchFamily="18" charset="0"/>
                                  <a:ea typeface="SimSun" panose="02010600030101010101" pitchFamily="2" charset="-122"/>
                                </a:rPr>
                                <m:t>𝛽</m:t>
                              </m:r>
                            </m:sup>
                          </m:sSup>
                        </m:den>
                      </m:f>
                      <m:r>
                        <a:rPr lang="en-US" sz="1800" i="1">
                          <a:latin typeface="Cambria Math" panose="02040503050406030204" pitchFamily="18" charset="0"/>
                          <a:ea typeface="SimSun" panose="02010600030101010101" pitchFamily="2" charset="-122"/>
                        </a:rPr>
                        <m:t> </m:t>
                      </m:r>
                    </m:oMath>
                  </m:oMathPara>
                </a14:m>
                <a:endParaRPr lang="en-US" sz="1800" dirty="0">
                  <a:ea typeface="SimSun" panose="02010600030101010101" pitchFamily="2" charset="-122"/>
                </a:endParaRPr>
              </a:p>
              <a:p>
                <a:pPr marL="0" indent="0" algn="just">
                  <a:spcBef>
                    <a:spcPts val="450"/>
                  </a:spcBef>
                  <a:buNone/>
                </a:pPr>
                <a:r>
                  <a:rPr lang="en-US" sz="1800" dirty="0">
                    <a:ea typeface="SimSun" panose="02010600030101010101" pitchFamily="2" charset="-122"/>
                  </a:rPr>
                  <a:t>    where β is </a:t>
                </a:r>
                <a:r>
                  <a:rPr lang="en-US" sz="1800" b="1" dirty="0">
                    <a:ea typeface="SimSun" panose="02010600030101010101" pitchFamily="2" charset="-122"/>
                  </a:rPr>
                  <a:t>the noise color parameter</a:t>
                </a:r>
                <a:r>
                  <a:rPr lang="en-US" sz="1800" dirty="0">
                    <a:ea typeface="SimSun" panose="02010600030101010101" pitchFamily="2" charset="-122"/>
                  </a:rPr>
                  <a:t>. </a:t>
                </a:r>
              </a:p>
              <a:p>
                <a:pPr algn="just">
                  <a:spcBef>
                    <a:spcPts val="450"/>
                  </a:spcBef>
                </a:pPr>
                <a:r>
                  <a:rPr lang="en-US" sz="1800" dirty="0">
                    <a:ea typeface="SimSun" panose="02010600030101010101" pitchFamily="2" charset="-122"/>
                  </a:rPr>
                  <a:t>Different types of noise can be modeled in this case, including:</a:t>
                </a:r>
              </a:p>
              <a:p>
                <a:pPr lvl="1" algn="just">
                  <a:spcBef>
                    <a:spcPts val="450"/>
                  </a:spcBef>
                </a:pPr>
                <a:r>
                  <a:rPr lang="en-US" b="1" dirty="0">
                    <a:effectLst/>
                    <a:ea typeface="SimSun" panose="02010600030101010101" pitchFamily="2" charset="-122"/>
                  </a:rPr>
                  <a:t>white</a:t>
                </a:r>
                <a:r>
                  <a:rPr lang="en-US" dirty="0">
                    <a:effectLst/>
                    <a:ea typeface="SimSun" panose="02010600030101010101" pitchFamily="2" charset="-122"/>
                  </a:rPr>
                  <a:t> noise (β = 0), </a:t>
                </a:r>
              </a:p>
              <a:p>
                <a:pPr lvl="1" algn="just">
                  <a:spcBef>
                    <a:spcPts val="450"/>
                  </a:spcBef>
                </a:pPr>
                <a:r>
                  <a:rPr lang="en-US" b="1" dirty="0">
                    <a:effectLst/>
                    <a:ea typeface="SimSun" panose="02010600030101010101" pitchFamily="2" charset="-122"/>
                  </a:rPr>
                  <a:t>pink</a:t>
                </a:r>
                <a:r>
                  <a:rPr lang="en-US" dirty="0">
                    <a:effectLst/>
                    <a:ea typeface="SimSun" panose="02010600030101010101" pitchFamily="2" charset="-122"/>
                  </a:rPr>
                  <a:t> or </a:t>
                </a:r>
                <a:r>
                  <a:rPr lang="en-US" b="1" dirty="0">
                    <a:effectLst/>
                    <a:ea typeface="SimSun" panose="02010600030101010101" pitchFamily="2" charset="-122"/>
                  </a:rPr>
                  <a:t>flicker</a:t>
                </a:r>
                <a:r>
                  <a:rPr lang="en-US" dirty="0">
                    <a:effectLst/>
                    <a:ea typeface="SimSun" panose="02010600030101010101" pitchFamily="2" charset="-122"/>
                  </a:rPr>
                  <a:t> noise (β = 1), </a:t>
                </a:r>
              </a:p>
              <a:p>
                <a:pPr lvl="1" algn="just">
                  <a:spcBef>
                    <a:spcPts val="450"/>
                  </a:spcBef>
                </a:pPr>
                <a:r>
                  <a:rPr lang="en-US" b="1" dirty="0">
                    <a:effectLst/>
                    <a:ea typeface="SimSun" panose="02010600030101010101" pitchFamily="2" charset="-122"/>
                  </a:rPr>
                  <a:t>brown</a:t>
                </a:r>
                <a:r>
                  <a:rPr lang="en-US" dirty="0">
                    <a:effectLst/>
                    <a:ea typeface="SimSun" panose="02010600030101010101" pitchFamily="2" charset="-122"/>
                  </a:rPr>
                  <a:t> noise or the </a:t>
                </a:r>
                <a:r>
                  <a:rPr lang="en-US" b="1" dirty="0">
                    <a:effectLst/>
                    <a:ea typeface="SimSun" panose="02010600030101010101" pitchFamily="2" charset="-122"/>
                  </a:rPr>
                  <a:t>random walk process</a:t>
                </a:r>
                <a:r>
                  <a:rPr lang="en-US" dirty="0">
                    <a:effectLst/>
                    <a:ea typeface="SimSun" panose="02010600030101010101" pitchFamily="2" charset="-122"/>
                  </a:rPr>
                  <a:t> (β = 2).</a:t>
                </a:r>
              </a:p>
              <a:p>
                <a:endParaRPr lang="en-US" dirty="0"/>
              </a:p>
            </p:txBody>
          </p:sp>
        </mc:Choice>
        <mc:Fallback xmlns="">
          <p:sp>
            <p:nvSpPr>
              <p:cNvPr id="3" name="Content Placeholder 2">
                <a:extLst>
                  <a:ext uri="{FF2B5EF4-FFF2-40B4-BE49-F238E27FC236}">
                    <a16:creationId xmlns:a16="http://schemas.microsoft.com/office/drawing/2014/main" id="{C4C1083B-B4CF-F3F4-5FE7-425422789693}"/>
                  </a:ext>
                </a:extLst>
              </p:cNvPr>
              <p:cNvSpPr>
                <a:spLocks noGrp="1" noRot="1" noChangeAspect="1" noMove="1" noResize="1" noEditPoints="1" noAdjustHandles="1" noChangeArrowheads="1" noChangeShapeType="1" noTextEdit="1"/>
              </p:cNvSpPr>
              <p:nvPr>
                <p:ph idx="1"/>
              </p:nvPr>
            </p:nvSpPr>
            <p:spPr>
              <a:blipFill>
                <a:blip r:embed="rId2"/>
                <a:stretch>
                  <a:fillRect l="-812" t="-1120" r="-870"/>
                </a:stretch>
              </a:blipFill>
            </p:spPr>
            <p:txBody>
              <a:bodyPr/>
              <a:lstStyle/>
              <a:p>
                <a:r>
                  <a:rPr lang="en-US">
                    <a:noFill/>
                  </a:rPr>
                  <a:t> </a:t>
                </a:r>
              </a:p>
            </p:txBody>
          </p:sp>
        </mc:Fallback>
      </mc:AlternateContent>
    </p:spTree>
    <p:extLst>
      <p:ext uri="{BB962C8B-B14F-4D97-AF65-F5344CB8AC3E}">
        <p14:creationId xmlns:p14="http://schemas.microsoft.com/office/powerpoint/2010/main" val="3906399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D1BA-74F8-5EB7-B061-A0563A11CA65}"/>
              </a:ext>
            </a:extLst>
          </p:cNvPr>
          <p:cNvSpPr>
            <a:spLocks noGrp="1"/>
          </p:cNvSpPr>
          <p:nvPr>
            <p:ph type="title"/>
          </p:nvPr>
        </p:nvSpPr>
        <p:spPr>
          <a:xfrm>
            <a:off x="685799" y="381000"/>
            <a:ext cx="8139023" cy="914400"/>
          </a:xfrm>
        </p:spPr>
        <p:txBody>
          <a:bodyPr/>
          <a:lstStyle/>
          <a:p>
            <a:r>
              <a:rPr lang="en-CA" dirty="0"/>
              <a:t>Modeling 60 Hz noise and baseline drift</a:t>
            </a:r>
            <a:endParaRPr lang="en-US" dirty="0"/>
          </a:p>
        </p:txBody>
      </p:sp>
      <p:pic>
        <p:nvPicPr>
          <p:cNvPr id="7" name="Content Placeholder 6" descr="A picture containing text, music&#10;&#10;Description automatically generated">
            <a:extLst>
              <a:ext uri="{FF2B5EF4-FFF2-40B4-BE49-F238E27FC236}">
                <a16:creationId xmlns:a16="http://schemas.microsoft.com/office/drawing/2014/main" id="{80D07ADB-D4C1-AAC3-0FA4-A2B7AAE3FE5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328137"/>
            <a:ext cx="3886200" cy="3060168"/>
          </a:xfrm>
        </p:spPr>
      </p:pic>
      <p:pic>
        <p:nvPicPr>
          <p:cNvPr id="9" name="Content Placeholder 8" descr="Chart, line chart&#10;&#10;Description automatically generated">
            <a:extLst>
              <a:ext uri="{FF2B5EF4-FFF2-40B4-BE49-F238E27FC236}">
                <a16:creationId xmlns:a16="http://schemas.microsoft.com/office/drawing/2014/main" id="{95AD86B7-E96A-010C-121F-BD62F9088A3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2339842"/>
            <a:ext cx="3886200" cy="3036757"/>
          </a:xfrm>
        </p:spPr>
      </p:pic>
      <p:sp>
        <p:nvSpPr>
          <p:cNvPr id="3" name="TextBox 2">
            <a:extLst>
              <a:ext uri="{FF2B5EF4-FFF2-40B4-BE49-F238E27FC236}">
                <a16:creationId xmlns:a16="http://schemas.microsoft.com/office/drawing/2014/main" id="{0B68FD1B-B45F-356D-1104-6E3FFA2C290C}"/>
              </a:ext>
            </a:extLst>
          </p:cNvPr>
          <p:cNvSpPr txBox="1"/>
          <p:nvPr/>
        </p:nvSpPr>
        <p:spPr>
          <a:xfrm>
            <a:off x="3687739" y="5602880"/>
            <a:ext cx="2600071" cy="369332"/>
          </a:xfrm>
          <a:prstGeom prst="rect">
            <a:avLst/>
          </a:prstGeom>
          <a:noFill/>
        </p:spPr>
        <p:txBody>
          <a:bodyPr wrap="none" rtlCol="0">
            <a:spAutoFit/>
          </a:bodyPr>
          <a:lstStyle/>
          <a:p>
            <a:r>
              <a:rPr lang="en-CA" sz="1800" dirty="0"/>
              <a:t>1 Hz, 1 V sinewave signal</a:t>
            </a:r>
            <a:endParaRPr lang="en-US" sz="1800" dirty="0"/>
          </a:p>
        </p:txBody>
      </p:sp>
      <p:sp>
        <p:nvSpPr>
          <p:cNvPr id="4" name="TextBox 3">
            <a:extLst>
              <a:ext uri="{FF2B5EF4-FFF2-40B4-BE49-F238E27FC236}">
                <a16:creationId xmlns:a16="http://schemas.microsoft.com/office/drawing/2014/main" id="{D6A8294D-D073-F79B-ADCE-FD8504AD231E}"/>
              </a:ext>
            </a:extLst>
          </p:cNvPr>
          <p:cNvSpPr txBox="1"/>
          <p:nvPr/>
        </p:nvSpPr>
        <p:spPr>
          <a:xfrm>
            <a:off x="1828801" y="5953780"/>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a:t>
            </a:r>
            <a:r>
              <a:rPr lang="en-US" sz="1400" dirty="0" err="1">
                <a:solidFill>
                  <a:srgbClr val="002060"/>
                </a:solidFill>
              </a:rPr>
              <a:t>generating_noise.mlx</a:t>
            </a:r>
            <a:endParaRPr lang="en-US" sz="1400" dirty="0">
              <a:solidFill>
                <a:srgbClr val="002060"/>
              </a:solidFill>
            </a:endParaRPr>
          </a:p>
        </p:txBody>
      </p:sp>
    </p:spTree>
    <p:extLst>
      <p:ext uri="{BB962C8B-B14F-4D97-AF65-F5344CB8AC3E}">
        <p14:creationId xmlns:p14="http://schemas.microsoft.com/office/powerpoint/2010/main" val="41923645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054D-F31E-7B0A-E0FF-85D7130D9B8E}"/>
              </a:ext>
            </a:extLst>
          </p:cNvPr>
          <p:cNvSpPr>
            <a:spLocks noGrp="1"/>
          </p:cNvSpPr>
          <p:nvPr>
            <p:ph type="title"/>
          </p:nvPr>
        </p:nvSpPr>
        <p:spPr/>
        <p:txBody>
          <a:bodyPr/>
          <a:lstStyle/>
          <a:p>
            <a:r>
              <a:rPr lang="en-CA" dirty="0"/>
              <a:t>Continuous motion artifacts</a:t>
            </a:r>
            <a:endParaRPr lang="en-US" dirty="0"/>
          </a:p>
        </p:txBody>
      </p:sp>
      <p:pic>
        <p:nvPicPr>
          <p:cNvPr id="7" name="Content Placeholder 6" descr="Chart&#10;&#10;Description automatically generated">
            <a:extLst>
              <a:ext uri="{FF2B5EF4-FFF2-40B4-BE49-F238E27FC236}">
                <a16:creationId xmlns:a16="http://schemas.microsoft.com/office/drawing/2014/main" id="{EBBD1326-CF85-B2C4-E07E-A240963C47E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1601095"/>
            <a:ext cx="3886200" cy="3134032"/>
          </a:xfrm>
        </p:spPr>
      </p:pic>
      <p:pic>
        <p:nvPicPr>
          <p:cNvPr id="13" name="Content Placeholder 12" descr="Chart&#10;&#10;Description automatically generated">
            <a:extLst>
              <a:ext uri="{FF2B5EF4-FFF2-40B4-BE49-F238E27FC236}">
                <a16:creationId xmlns:a16="http://schemas.microsoft.com/office/drawing/2014/main" id="{191C623D-F449-672A-D869-6FF3032CF89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1680620"/>
            <a:ext cx="3886200" cy="2974982"/>
          </a:xfr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C488B4-8671-8CD4-517E-33C172D18768}"/>
                  </a:ext>
                </a:extLst>
              </p:cNvPr>
              <p:cNvSpPr txBox="1"/>
              <p:nvPr/>
            </p:nvSpPr>
            <p:spPr>
              <a:xfrm>
                <a:off x="767751" y="4922551"/>
                <a:ext cx="7747599" cy="923330"/>
              </a:xfrm>
              <a:prstGeom prst="rect">
                <a:avLst/>
              </a:prstGeom>
              <a:noFill/>
            </p:spPr>
            <p:txBody>
              <a:bodyPr wrap="square">
                <a:spAutoFit/>
              </a:bodyPr>
              <a:lstStyle/>
              <a:p>
                <a:r>
                  <a:rPr lang="en-CA" sz="1800" dirty="0">
                    <a:ea typeface="Times New Roman" panose="02020603050405020304" pitchFamily="18" charset="0"/>
                  </a:rPr>
                  <a:t>Input </a:t>
                </a:r>
                <a:r>
                  <a:rPr lang="en-CA" sz="1800" dirty="0"/>
                  <a:t>1 Hz, 1 V sinewave signal </a:t>
                </a:r>
                <a:r>
                  <a:rPr lang="en-CA" sz="1800" dirty="0">
                    <a:ea typeface="Times New Roman" panose="02020603050405020304" pitchFamily="18" charset="0"/>
                  </a:rPr>
                  <a:t>corrupted with Gaussian white noise with a standard deviation of </a:t>
                </a:r>
                <a14:m>
                  <m:oMath xmlns:m="http://schemas.openxmlformats.org/officeDocument/2006/math">
                    <m:r>
                      <a:rPr lang="en-CA" sz="1800" i="1">
                        <a:latin typeface="Cambria Math" panose="02040503050406030204" pitchFamily="18" charset="0"/>
                        <a:ea typeface="Times New Roman" panose="02020603050405020304" pitchFamily="18" charset="0"/>
                        <a:cs typeface="Times New Roman" panose="02020603050405020304" pitchFamily="18" charset="0"/>
                      </a:rPr>
                      <m:t>0.01 </m:t>
                    </m:r>
                    <m:r>
                      <a:rPr lang="en-CA" sz="1800" i="1">
                        <a:latin typeface="Cambria Math" panose="02040503050406030204" pitchFamily="18" charset="0"/>
                        <a:ea typeface="Times New Roman" panose="02020603050405020304" pitchFamily="18" charset="0"/>
                        <a:cs typeface="Times New Roman" panose="02020603050405020304" pitchFamily="18" charset="0"/>
                      </a:rPr>
                      <m:t>𝑉</m:t>
                    </m:r>
                    <m:r>
                      <a:rPr lang="en-CA" sz="1800" b="0" i="1" smtClean="0">
                        <a:latin typeface="Cambria Math" panose="02040503050406030204" pitchFamily="18" charset="0"/>
                        <a:ea typeface="Times New Roman" panose="02020603050405020304" pitchFamily="18" charset="0"/>
                        <a:cs typeface="Times New Roman" panose="02020603050405020304" pitchFamily="18" charset="0"/>
                      </a:rPr>
                      <m:t>,</m:t>
                    </m:r>
                  </m:oMath>
                </a14:m>
                <a:r>
                  <a:rPr lang="en-CA" sz="1800" dirty="0">
                    <a:ea typeface="Times New Roman" panose="02020603050405020304" pitchFamily="18" charset="0"/>
                  </a:rPr>
                  <a:t> and a lowpass filtered Gaussian noise with the amplitude of 0.4 V that simulates motion artifacts.</a:t>
                </a:r>
                <a:endParaRPr lang="en-US" sz="1800" dirty="0"/>
              </a:p>
            </p:txBody>
          </p:sp>
        </mc:Choice>
        <mc:Fallback xmlns="">
          <p:sp>
            <p:nvSpPr>
              <p:cNvPr id="4" name="TextBox 3">
                <a:extLst>
                  <a:ext uri="{FF2B5EF4-FFF2-40B4-BE49-F238E27FC236}">
                    <a16:creationId xmlns:a16="http://schemas.microsoft.com/office/drawing/2014/main" id="{39C488B4-8671-8CD4-517E-33C172D18768}"/>
                  </a:ext>
                </a:extLst>
              </p:cNvPr>
              <p:cNvSpPr txBox="1">
                <a:spLocks noRot="1" noChangeAspect="1" noMove="1" noResize="1" noEditPoints="1" noAdjustHandles="1" noChangeArrowheads="1" noChangeShapeType="1" noTextEdit="1"/>
              </p:cNvSpPr>
              <p:nvPr/>
            </p:nvSpPr>
            <p:spPr>
              <a:xfrm>
                <a:off x="767751" y="4922551"/>
                <a:ext cx="7747599" cy="923330"/>
              </a:xfrm>
              <a:prstGeom prst="rect">
                <a:avLst/>
              </a:prstGeom>
              <a:blipFill>
                <a:blip r:embed="rId4"/>
                <a:stretch>
                  <a:fillRect l="-708" t="-3974" b="-9934"/>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ECF349FC-6BE9-0491-BF8A-27F9E7027E60}"/>
              </a:ext>
            </a:extLst>
          </p:cNvPr>
          <p:cNvSpPr txBox="1"/>
          <p:nvPr/>
        </p:nvSpPr>
        <p:spPr>
          <a:xfrm>
            <a:off x="1828801" y="5953780"/>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a:t>
            </a:r>
            <a:r>
              <a:rPr lang="en-US" sz="1400" dirty="0" err="1">
                <a:solidFill>
                  <a:srgbClr val="002060"/>
                </a:solidFill>
              </a:rPr>
              <a:t>generating_noise.mlx</a:t>
            </a:r>
            <a:endParaRPr lang="en-US" sz="1400" dirty="0">
              <a:solidFill>
                <a:srgbClr val="002060"/>
              </a:solidFill>
            </a:endParaRPr>
          </a:p>
        </p:txBody>
      </p:sp>
    </p:spTree>
    <p:extLst>
      <p:ext uri="{BB962C8B-B14F-4D97-AF65-F5344CB8AC3E}">
        <p14:creationId xmlns:p14="http://schemas.microsoft.com/office/powerpoint/2010/main" val="462441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79281-195A-5468-0CBC-F525B2E7E76B}"/>
              </a:ext>
            </a:extLst>
          </p:cNvPr>
          <p:cNvSpPr>
            <a:spLocks noGrp="1"/>
          </p:cNvSpPr>
          <p:nvPr>
            <p:ph type="title"/>
          </p:nvPr>
        </p:nvSpPr>
        <p:spPr/>
        <p:txBody>
          <a:bodyPr/>
          <a:lstStyle/>
          <a:p>
            <a:r>
              <a:rPr lang="en-CA" dirty="0"/>
              <a:t>Intermittent motion artifacts</a:t>
            </a:r>
            <a:endParaRPr lang="en-US" dirty="0"/>
          </a:p>
        </p:txBody>
      </p:sp>
      <p:pic>
        <p:nvPicPr>
          <p:cNvPr id="15" name="Content Placeholder 14" descr="Chart&#10;&#10;Description automatically generated">
            <a:extLst>
              <a:ext uri="{FF2B5EF4-FFF2-40B4-BE49-F238E27FC236}">
                <a16:creationId xmlns:a16="http://schemas.microsoft.com/office/drawing/2014/main" id="{1225DF07-0A80-0089-BA95-766E28D3643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1670103"/>
            <a:ext cx="3886200" cy="3134032"/>
          </a:xfrm>
        </p:spPr>
      </p:pic>
      <p:pic>
        <p:nvPicPr>
          <p:cNvPr id="21" name="Content Placeholder 20" descr="Chart&#10;&#10;Description automatically generated">
            <a:extLst>
              <a:ext uri="{FF2B5EF4-FFF2-40B4-BE49-F238E27FC236}">
                <a16:creationId xmlns:a16="http://schemas.microsoft.com/office/drawing/2014/main" id="{2ADF6B9A-A2FB-9E23-B80A-2F716A58825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1749628"/>
            <a:ext cx="3886200" cy="2974982"/>
          </a:xfr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425E522-5DF6-AD80-8D40-DB0EBB64573D}"/>
                  </a:ext>
                </a:extLst>
              </p:cNvPr>
              <p:cNvSpPr txBox="1"/>
              <p:nvPr/>
            </p:nvSpPr>
            <p:spPr>
              <a:xfrm>
                <a:off x="294279" y="5095554"/>
                <a:ext cx="8669741" cy="646331"/>
              </a:xfrm>
              <a:prstGeom prst="rect">
                <a:avLst/>
              </a:prstGeom>
              <a:noFill/>
            </p:spPr>
            <p:txBody>
              <a:bodyPr wrap="square">
                <a:spAutoFit/>
              </a:bodyPr>
              <a:lstStyle/>
              <a:p>
                <a:r>
                  <a:rPr lang="en-CA" sz="1800" dirty="0">
                    <a:ea typeface="Times New Roman" panose="02020603050405020304" pitchFamily="18" charset="0"/>
                  </a:rPr>
                  <a:t>Input sinewave signal with an amplitude of </a:t>
                </a:r>
                <a14:m>
                  <m:oMath xmlns:m="http://schemas.openxmlformats.org/officeDocument/2006/math">
                    <m:r>
                      <a:rPr lang="en-CA" sz="1800" i="1">
                        <a:latin typeface="Cambria Math" panose="02040503050406030204" pitchFamily="18" charset="0"/>
                        <a:ea typeface="Times New Roman" panose="02020603050405020304" pitchFamily="18" charset="0"/>
                        <a:cs typeface="Times New Roman" panose="02020603050405020304" pitchFamily="18" charset="0"/>
                      </a:rPr>
                      <m:t>1 </m:t>
                    </m:r>
                    <m:r>
                      <a:rPr lang="en-CA" sz="1800" i="1">
                        <a:latin typeface="Cambria Math" panose="02040503050406030204" pitchFamily="18" charset="0"/>
                        <a:ea typeface="Times New Roman" panose="02020603050405020304" pitchFamily="18" charset="0"/>
                        <a:cs typeface="Times New Roman" panose="02020603050405020304" pitchFamily="18" charset="0"/>
                      </a:rPr>
                      <m:t>𝑉</m:t>
                    </m:r>
                  </m:oMath>
                </a14:m>
                <a:r>
                  <a:rPr lang="en-CA" sz="1800" dirty="0">
                    <a:ea typeface="Times New Roman" panose="02020603050405020304" pitchFamily="18" charset="0"/>
                  </a:rPr>
                  <a:t> and a frequency of </a:t>
                </a:r>
                <a14:m>
                  <m:oMath xmlns:m="http://schemas.openxmlformats.org/officeDocument/2006/math">
                    <m:r>
                      <a:rPr lang="en-CA" sz="1800" i="1">
                        <a:latin typeface="Cambria Math" panose="02040503050406030204" pitchFamily="18" charset="0"/>
                        <a:ea typeface="Times New Roman" panose="02020603050405020304" pitchFamily="18" charset="0"/>
                        <a:cs typeface="Times New Roman" panose="02020603050405020304" pitchFamily="18" charset="0"/>
                      </a:rPr>
                      <m:t>1 </m:t>
                    </m:r>
                    <m:r>
                      <a:rPr lang="en-CA" sz="180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800" dirty="0">
                    <a:ea typeface="Times New Roman" panose="02020603050405020304" pitchFamily="18" charset="0"/>
                  </a:rPr>
                  <a:t> corrupted with an impulse noise represented using the </a:t>
                </a:r>
                <a:r>
                  <a:rPr lang="en-CA" sz="1800" i="1" dirty="0" err="1">
                    <a:ea typeface="Times New Roman" panose="02020603050405020304" pitchFamily="18" charset="0"/>
                  </a:rPr>
                  <a:t>sinc</a:t>
                </a:r>
                <a:r>
                  <a:rPr lang="en-CA" sz="1800" dirty="0">
                    <a:ea typeface="Times New Roman" panose="02020603050405020304" pitchFamily="18" charset="0"/>
                  </a:rPr>
                  <a:t> function.</a:t>
                </a:r>
                <a:endParaRPr lang="en-US" sz="1800" dirty="0"/>
              </a:p>
            </p:txBody>
          </p:sp>
        </mc:Choice>
        <mc:Fallback xmlns="">
          <p:sp>
            <p:nvSpPr>
              <p:cNvPr id="4" name="TextBox 3">
                <a:extLst>
                  <a:ext uri="{FF2B5EF4-FFF2-40B4-BE49-F238E27FC236}">
                    <a16:creationId xmlns:a16="http://schemas.microsoft.com/office/drawing/2014/main" id="{7425E522-5DF6-AD80-8D40-DB0EBB64573D}"/>
                  </a:ext>
                </a:extLst>
              </p:cNvPr>
              <p:cNvSpPr txBox="1">
                <a:spLocks noRot="1" noChangeAspect="1" noMove="1" noResize="1" noEditPoints="1" noAdjustHandles="1" noChangeArrowheads="1" noChangeShapeType="1" noTextEdit="1"/>
              </p:cNvSpPr>
              <p:nvPr/>
            </p:nvSpPr>
            <p:spPr>
              <a:xfrm>
                <a:off x="294279" y="5095554"/>
                <a:ext cx="8669741" cy="646331"/>
              </a:xfrm>
              <a:prstGeom prst="rect">
                <a:avLst/>
              </a:prstGeom>
              <a:blipFill>
                <a:blip r:embed="rId4"/>
                <a:stretch>
                  <a:fillRect l="-563" t="-5660" b="-14151"/>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09B4756E-B934-CF17-E2E1-697A2565FEFB}"/>
              </a:ext>
            </a:extLst>
          </p:cNvPr>
          <p:cNvSpPr txBox="1"/>
          <p:nvPr/>
        </p:nvSpPr>
        <p:spPr>
          <a:xfrm>
            <a:off x="1828801" y="5953780"/>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a:t>
            </a:r>
            <a:r>
              <a:rPr lang="en-US" sz="1400" dirty="0" err="1">
                <a:solidFill>
                  <a:srgbClr val="002060"/>
                </a:solidFill>
              </a:rPr>
              <a:t>generating_noise.mlx</a:t>
            </a:r>
            <a:endParaRPr lang="en-US" sz="1400" dirty="0">
              <a:solidFill>
                <a:srgbClr val="002060"/>
              </a:solidFill>
            </a:endParaRPr>
          </a:p>
        </p:txBody>
      </p:sp>
    </p:spTree>
    <p:extLst>
      <p:ext uri="{BB962C8B-B14F-4D97-AF65-F5344CB8AC3E}">
        <p14:creationId xmlns:p14="http://schemas.microsoft.com/office/powerpoint/2010/main" val="25465208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38FFF-6969-FD33-2EDD-F404455D2740}"/>
              </a:ext>
            </a:extLst>
          </p:cNvPr>
          <p:cNvSpPr>
            <a:spLocks noGrp="1"/>
          </p:cNvSpPr>
          <p:nvPr>
            <p:ph type="title"/>
          </p:nvPr>
        </p:nvSpPr>
        <p:spPr/>
        <p:txBody>
          <a:bodyPr/>
          <a:lstStyle/>
          <a:p>
            <a:r>
              <a:rPr lang="en-CA" dirty="0"/>
              <a:t>Motion artifacts: band-limited noise</a:t>
            </a:r>
            <a:endParaRPr lang="en-US" dirty="0"/>
          </a:p>
        </p:txBody>
      </p:sp>
      <p:pic>
        <p:nvPicPr>
          <p:cNvPr id="7" name="Content Placeholder 6" descr="Chart&#10;&#10;Description automatically generated">
            <a:extLst>
              <a:ext uri="{FF2B5EF4-FFF2-40B4-BE49-F238E27FC236}">
                <a16:creationId xmlns:a16="http://schemas.microsoft.com/office/drawing/2014/main" id="{4C5AB5F0-DE39-0342-51F2-6CAAB0B9D74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1" y="1795362"/>
            <a:ext cx="3886200" cy="3134032"/>
          </a:xfrm>
        </p:spPr>
      </p:pic>
      <p:pic>
        <p:nvPicPr>
          <p:cNvPr id="9" name="Content Placeholder 8" descr="Chart&#10;&#10;Description automatically generated">
            <a:extLst>
              <a:ext uri="{FF2B5EF4-FFF2-40B4-BE49-F238E27FC236}">
                <a16:creationId xmlns:a16="http://schemas.microsoft.com/office/drawing/2014/main" id="{E1FC4372-E65E-CD08-38CA-FC027CD34CE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1" y="1874887"/>
            <a:ext cx="3886200" cy="2974982"/>
          </a:xfr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AA9C9D6-03FF-F61C-3C9B-BD7C47B72AD5}"/>
                  </a:ext>
                </a:extLst>
              </p:cNvPr>
              <p:cNvSpPr txBox="1"/>
              <p:nvPr/>
            </p:nvSpPr>
            <p:spPr>
              <a:xfrm>
                <a:off x="628651" y="5208799"/>
                <a:ext cx="8163920" cy="646331"/>
              </a:xfrm>
              <a:prstGeom prst="rect">
                <a:avLst/>
              </a:prstGeom>
              <a:noFill/>
            </p:spPr>
            <p:txBody>
              <a:bodyPr wrap="square">
                <a:spAutoFit/>
              </a:bodyPr>
              <a:lstStyle/>
              <a:p>
                <a:r>
                  <a:rPr lang="en-CA" sz="1800" dirty="0">
                    <a:ea typeface="Times New Roman" panose="02020603050405020304" pitchFamily="18" charset="0"/>
                  </a:rPr>
                  <a:t>Input sinewave signal with an amplitude of </a:t>
                </a:r>
                <a14:m>
                  <m:oMath xmlns:m="http://schemas.openxmlformats.org/officeDocument/2006/math">
                    <m:r>
                      <a:rPr lang="en-CA" sz="1800" i="1">
                        <a:latin typeface="Cambria Math" panose="02040503050406030204" pitchFamily="18" charset="0"/>
                        <a:ea typeface="Times New Roman" panose="02020603050405020304" pitchFamily="18" charset="0"/>
                        <a:cs typeface="Times New Roman" panose="02020603050405020304" pitchFamily="18" charset="0"/>
                      </a:rPr>
                      <m:t>1 </m:t>
                    </m:r>
                    <m:r>
                      <a:rPr lang="en-CA" sz="1800" i="1">
                        <a:latin typeface="Cambria Math" panose="02040503050406030204" pitchFamily="18" charset="0"/>
                        <a:ea typeface="Times New Roman" panose="02020603050405020304" pitchFamily="18" charset="0"/>
                        <a:cs typeface="Times New Roman" panose="02020603050405020304" pitchFamily="18" charset="0"/>
                      </a:rPr>
                      <m:t>𝑉</m:t>
                    </m:r>
                  </m:oMath>
                </a14:m>
                <a:r>
                  <a:rPr lang="en-CA" sz="1800" dirty="0">
                    <a:ea typeface="Times New Roman" panose="02020603050405020304" pitchFamily="18" charset="0"/>
                  </a:rPr>
                  <a:t> and a frequency of </a:t>
                </a:r>
                <a14:m>
                  <m:oMath xmlns:m="http://schemas.openxmlformats.org/officeDocument/2006/math">
                    <m:r>
                      <a:rPr lang="en-CA" sz="1800" i="1">
                        <a:latin typeface="Cambria Math" panose="02040503050406030204" pitchFamily="18" charset="0"/>
                        <a:ea typeface="Times New Roman" panose="02020603050405020304" pitchFamily="18" charset="0"/>
                        <a:cs typeface="Times New Roman" panose="02020603050405020304" pitchFamily="18" charset="0"/>
                      </a:rPr>
                      <m:t>1 </m:t>
                    </m:r>
                    <m:r>
                      <a:rPr lang="en-CA" sz="180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800" dirty="0">
                    <a:ea typeface="Times New Roman" panose="02020603050405020304" pitchFamily="18" charset="0"/>
                  </a:rPr>
                  <a:t> corrupted with an impulse brown noise.</a:t>
                </a:r>
                <a:endParaRPr lang="en-US" sz="1800" dirty="0"/>
              </a:p>
            </p:txBody>
          </p:sp>
        </mc:Choice>
        <mc:Fallback xmlns="">
          <p:sp>
            <p:nvSpPr>
              <p:cNvPr id="4" name="TextBox 3">
                <a:extLst>
                  <a:ext uri="{FF2B5EF4-FFF2-40B4-BE49-F238E27FC236}">
                    <a16:creationId xmlns:a16="http://schemas.microsoft.com/office/drawing/2014/main" id="{FAA9C9D6-03FF-F61C-3C9B-BD7C47B72AD5}"/>
                  </a:ext>
                </a:extLst>
              </p:cNvPr>
              <p:cNvSpPr txBox="1">
                <a:spLocks noRot="1" noChangeAspect="1" noMove="1" noResize="1" noEditPoints="1" noAdjustHandles="1" noChangeArrowheads="1" noChangeShapeType="1" noTextEdit="1"/>
              </p:cNvSpPr>
              <p:nvPr/>
            </p:nvSpPr>
            <p:spPr>
              <a:xfrm>
                <a:off x="628651" y="5208799"/>
                <a:ext cx="8163920" cy="646331"/>
              </a:xfrm>
              <a:prstGeom prst="rect">
                <a:avLst/>
              </a:prstGeom>
              <a:blipFill>
                <a:blip r:embed="rId4"/>
                <a:stretch>
                  <a:fillRect l="-597" t="-4717" b="-14151"/>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4BECF193-1EFE-2E1B-80F1-7A2D75FDBFB7}"/>
              </a:ext>
            </a:extLst>
          </p:cNvPr>
          <p:cNvSpPr txBox="1"/>
          <p:nvPr/>
        </p:nvSpPr>
        <p:spPr>
          <a:xfrm>
            <a:off x="1828801" y="5953780"/>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a:t>
            </a:r>
            <a:r>
              <a:rPr lang="en-US" sz="1400" dirty="0" err="1">
                <a:solidFill>
                  <a:srgbClr val="002060"/>
                </a:solidFill>
              </a:rPr>
              <a:t>generating_noise.mlx</a:t>
            </a:r>
            <a:endParaRPr lang="en-US" sz="1400" dirty="0">
              <a:solidFill>
                <a:srgbClr val="002060"/>
              </a:solidFill>
            </a:endParaRPr>
          </a:p>
        </p:txBody>
      </p:sp>
    </p:spTree>
    <p:extLst>
      <p:ext uri="{BB962C8B-B14F-4D97-AF65-F5344CB8AC3E}">
        <p14:creationId xmlns:p14="http://schemas.microsoft.com/office/powerpoint/2010/main" val="18533366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81A3-63BA-946F-D8A7-C89F9E06B6B5}"/>
              </a:ext>
            </a:extLst>
          </p:cNvPr>
          <p:cNvSpPr>
            <a:spLocks noGrp="1"/>
          </p:cNvSpPr>
          <p:nvPr>
            <p:ph type="title"/>
          </p:nvPr>
        </p:nvSpPr>
        <p:spPr/>
        <p:txBody>
          <a:bodyPr/>
          <a:lstStyle/>
          <a:p>
            <a:r>
              <a:rPr lang="en-CA" dirty="0"/>
              <a:t>What is signal quality</a:t>
            </a:r>
            <a:endParaRPr lang="en-US" dirty="0"/>
          </a:p>
        </p:txBody>
      </p:sp>
      <p:sp>
        <p:nvSpPr>
          <p:cNvPr id="3" name="Content Placeholder 2">
            <a:extLst>
              <a:ext uri="{FF2B5EF4-FFF2-40B4-BE49-F238E27FC236}">
                <a16:creationId xmlns:a16="http://schemas.microsoft.com/office/drawing/2014/main" id="{236306EB-AF2D-07BD-CDC7-EBDC1E7CC64E}"/>
              </a:ext>
            </a:extLst>
          </p:cNvPr>
          <p:cNvSpPr>
            <a:spLocks noGrp="1"/>
          </p:cNvSpPr>
          <p:nvPr>
            <p:ph sz="half" idx="1"/>
          </p:nvPr>
        </p:nvSpPr>
        <p:spPr>
          <a:xfrm>
            <a:off x="435634" y="1524000"/>
            <a:ext cx="3886200" cy="4618008"/>
          </a:xfrm>
        </p:spPr>
        <p:txBody>
          <a:bodyPr>
            <a:normAutofit fontScale="25000" lnSpcReduction="20000"/>
          </a:bodyPr>
          <a:lstStyle/>
          <a:p>
            <a:pPr algn="just">
              <a:lnSpc>
                <a:spcPct val="120000"/>
              </a:lnSpc>
              <a:spcBef>
                <a:spcPts val="600"/>
              </a:spcBef>
            </a:pPr>
            <a:r>
              <a:rPr lang="en-US" sz="5600" dirty="0">
                <a:ea typeface="SimSun" panose="02010600030101010101" pitchFamily="2" charset="-122"/>
              </a:rPr>
              <a:t>Quality assessment aims to identify and quantify the instances of artifact in a signal segment. </a:t>
            </a:r>
          </a:p>
          <a:p>
            <a:pPr algn="just">
              <a:lnSpc>
                <a:spcPct val="120000"/>
              </a:lnSpc>
              <a:spcBef>
                <a:spcPts val="600"/>
              </a:spcBef>
            </a:pPr>
            <a:r>
              <a:rPr lang="en-US" sz="5600" dirty="0">
                <a:ea typeface="SimSun" panose="02010600030101010101" pitchFamily="2" charset="-122"/>
              </a:rPr>
              <a:t>The output of the algorithm is a </a:t>
            </a:r>
            <a:r>
              <a:rPr lang="en-US" sz="5600" b="1" dirty="0">
                <a:ea typeface="SimSun" panose="02010600030101010101" pitchFamily="2" charset="-122"/>
              </a:rPr>
              <a:t>Signal Quality Index</a:t>
            </a:r>
            <a:r>
              <a:rPr lang="en-US" sz="5600" i="1" dirty="0">
                <a:ea typeface="SimSun" panose="02010600030101010101" pitchFamily="2" charset="-122"/>
              </a:rPr>
              <a:t> </a:t>
            </a:r>
            <a:r>
              <a:rPr lang="en-US" sz="5600" dirty="0">
                <a:ea typeface="SimSun" panose="02010600030101010101" pitchFamily="2" charset="-122"/>
              </a:rPr>
              <a:t>(SQI)</a:t>
            </a:r>
            <a:r>
              <a:rPr lang="en-US" sz="5600" b="1" dirty="0">
                <a:ea typeface="SimSun" panose="02010600030101010101" pitchFamily="2" charset="-122"/>
              </a:rPr>
              <a:t> </a:t>
            </a:r>
            <a:r>
              <a:rPr lang="en-US" sz="5600" dirty="0">
                <a:ea typeface="SimSun" panose="02010600030101010101" pitchFamily="2" charset="-122"/>
              </a:rPr>
              <a:t>that can be binary.</a:t>
            </a:r>
          </a:p>
          <a:p>
            <a:pPr algn="just">
              <a:lnSpc>
                <a:spcPct val="120000"/>
              </a:lnSpc>
              <a:spcBef>
                <a:spcPts val="600"/>
              </a:spcBef>
            </a:pPr>
            <a:r>
              <a:rPr lang="en-US" sz="5600" dirty="0">
                <a:ea typeface="SimSun" panose="02010600030101010101" pitchFamily="2" charset="-122"/>
              </a:rPr>
              <a:t>The </a:t>
            </a:r>
            <a:r>
              <a:rPr lang="en-US" sz="5600" b="1" dirty="0">
                <a:ea typeface="SimSun" panose="02010600030101010101" pitchFamily="2" charset="-122"/>
              </a:rPr>
              <a:t>quality factors</a:t>
            </a:r>
            <a:r>
              <a:rPr lang="en-US" sz="5600" dirty="0">
                <a:ea typeface="SimSun" panose="02010600030101010101" pitchFamily="2" charset="-122"/>
              </a:rPr>
              <a:t> are factors that affect the quality of the data. </a:t>
            </a:r>
          </a:p>
          <a:p>
            <a:pPr algn="just">
              <a:lnSpc>
                <a:spcPct val="120000"/>
              </a:lnSpc>
              <a:spcBef>
                <a:spcPts val="600"/>
              </a:spcBef>
            </a:pPr>
            <a:r>
              <a:rPr lang="en-US" sz="5600" dirty="0">
                <a:ea typeface="SimSun" panose="02010600030101010101" pitchFamily="2" charset="-122"/>
              </a:rPr>
              <a:t>Procedure for extracting the SQI:</a:t>
            </a:r>
          </a:p>
          <a:p>
            <a:pPr lvl="1" algn="just">
              <a:lnSpc>
                <a:spcPct val="120000"/>
              </a:lnSpc>
              <a:spcBef>
                <a:spcPts val="600"/>
              </a:spcBef>
            </a:pPr>
            <a:r>
              <a:rPr lang="en-US" sz="5600" dirty="0">
                <a:ea typeface="SimSun" panose="02010600030101010101" pitchFamily="2" charset="-122"/>
              </a:rPr>
              <a:t>Feature extraction</a:t>
            </a:r>
          </a:p>
          <a:p>
            <a:pPr lvl="1" algn="just">
              <a:lnSpc>
                <a:spcPct val="120000"/>
              </a:lnSpc>
              <a:spcBef>
                <a:spcPts val="600"/>
              </a:spcBef>
            </a:pPr>
            <a:r>
              <a:rPr lang="en-US" sz="5600" dirty="0">
                <a:ea typeface="SimSun" panose="02010600030101010101" pitchFamily="2" charset="-122"/>
              </a:rPr>
              <a:t>Comparing outputs of different algorithms that process the same data. </a:t>
            </a:r>
          </a:p>
          <a:p>
            <a:pPr lvl="1" algn="just">
              <a:lnSpc>
                <a:spcPct val="120000"/>
              </a:lnSpc>
              <a:spcBef>
                <a:spcPts val="600"/>
              </a:spcBef>
            </a:pPr>
            <a:r>
              <a:rPr lang="en-US" sz="5600" dirty="0">
                <a:ea typeface="SimSun" panose="02010600030101010101" pitchFamily="2" charset="-122"/>
              </a:rPr>
              <a:t>Using features based on empirical thresholds or ML to come up with </a:t>
            </a:r>
            <a:r>
              <a:rPr lang="en-US" sz="5600" b="1" dirty="0">
                <a:ea typeface="SimSun" panose="02010600030101010101" pitchFamily="2" charset="-122"/>
              </a:rPr>
              <a:t>quality indices</a:t>
            </a:r>
            <a:endParaRPr lang="en-US" sz="5600" dirty="0">
              <a:ea typeface="SimSun" panose="02010600030101010101" pitchFamily="2" charset="-122"/>
            </a:endParaRPr>
          </a:p>
          <a:p>
            <a:pPr lvl="1" algn="just">
              <a:lnSpc>
                <a:spcPct val="120000"/>
              </a:lnSpc>
              <a:spcBef>
                <a:spcPts val="600"/>
              </a:spcBef>
            </a:pPr>
            <a:r>
              <a:rPr lang="en-US" sz="5600" dirty="0">
                <a:ea typeface="SimSun" panose="02010600030101010101" pitchFamily="2" charset="-122"/>
              </a:rPr>
              <a:t>Combining the indices into a single SQI.</a:t>
            </a:r>
          </a:p>
          <a:p>
            <a:pPr>
              <a:lnSpc>
                <a:spcPct val="120000"/>
              </a:lnSpc>
              <a:spcBef>
                <a:spcPts val="600"/>
              </a:spcBef>
            </a:pPr>
            <a:endParaRPr lang="en-US" sz="400" dirty="0"/>
          </a:p>
        </p:txBody>
      </p:sp>
      <p:sp>
        <p:nvSpPr>
          <p:cNvPr id="4" name="Content Placeholder 3">
            <a:extLst>
              <a:ext uri="{FF2B5EF4-FFF2-40B4-BE49-F238E27FC236}">
                <a16:creationId xmlns:a16="http://schemas.microsoft.com/office/drawing/2014/main" id="{2CF7680F-066D-3E12-536A-D4D4E32208CB}"/>
              </a:ext>
            </a:extLst>
          </p:cNvPr>
          <p:cNvSpPr>
            <a:spLocks noGrp="1"/>
          </p:cNvSpPr>
          <p:nvPr>
            <p:ph sz="half" idx="2"/>
          </p:nvPr>
        </p:nvSpPr>
        <p:spPr/>
        <p:txBody>
          <a:bodyPr>
            <a:normAutofit fontScale="25000" lnSpcReduction="20000"/>
          </a:bodyPr>
          <a:lstStyle/>
          <a:p>
            <a:pPr marL="0" indent="0" algn="just">
              <a:lnSpc>
                <a:spcPct val="120000"/>
              </a:lnSpc>
              <a:spcBef>
                <a:spcPts val="600"/>
              </a:spcBef>
              <a:spcAft>
                <a:spcPts val="600"/>
              </a:spcAft>
              <a:buNone/>
            </a:pPr>
            <a:r>
              <a:rPr lang="en-US" sz="5600" dirty="0">
                <a:ea typeface="SimSun" panose="02010600030101010101" pitchFamily="2" charset="-122"/>
              </a:rPr>
              <a:t>Features include:</a:t>
            </a:r>
          </a:p>
          <a:p>
            <a:pPr marL="0" indent="116681" algn="just">
              <a:lnSpc>
                <a:spcPct val="120000"/>
              </a:lnSpc>
              <a:spcBef>
                <a:spcPts val="600"/>
              </a:spcBef>
              <a:spcAft>
                <a:spcPts val="600"/>
              </a:spcAft>
            </a:pPr>
            <a:r>
              <a:rPr lang="en-US" sz="5600" b="1" dirty="0">
                <a:ea typeface="SimSun" panose="02010600030101010101" pitchFamily="2" charset="-122"/>
              </a:rPr>
              <a:t>Morphological features</a:t>
            </a:r>
            <a:r>
              <a:rPr lang="en-US" sz="5600" dirty="0">
                <a:ea typeface="SimSun" panose="02010600030101010101" pitchFamily="2" charset="-122"/>
              </a:rPr>
              <a:t> are different for every physiological signal. For example, for ECG signal, the time and amplitudes of waves of interest, including P wave, T wave and QRS complex, are the features. </a:t>
            </a:r>
          </a:p>
          <a:p>
            <a:pPr marL="0" indent="116681" algn="just">
              <a:lnSpc>
                <a:spcPct val="120000"/>
              </a:lnSpc>
              <a:spcBef>
                <a:spcPts val="600"/>
              </a:spcBef>
              <a:spcAft>
                <a:spcPts val="600"/>
              </a:spcAft>
            </a:pPr>
            <a:r>
              <a:rPr lang="en-US" sz="5600" b="1" dirty="0">
                <a:ea typeface="SimSun" panose="02010600030101010101" pitchFamily="2" charset="-122"/>
              </a:rPr>
              <a:t>Template matching</a:t>
            </a:r>
            <a:r>
              <a:rPr lang="en-US" sz="5600" dirty="0">
                <a:ea typeface="SimSun" panose="02010600030101010101" pitchFamily="2" charset="-122"/>
              </a:rPr>
              <a:t> could be used to compare different pulses against a reference pulse. </a:t>
            </a:r>
          </a:p>
          <a:p>
            <a:pPr marL="0" indent="116681" algn="just">
              <a:lnSpc>
                <a:spcPct val="120000"/>
              </a:lnSpc>
              <a:spcBef>
                <a:spcPts val="600"/>
              </a:spcBef>
              <a:spcAft>
                <a:spcPts val="600"/>
              </a:spcAft>
            </a:pPr>
            <a:r>
              <a:rPr lang="en-US" sz="5600" b="1" dirty="0">
                <a:ea typeface="SimSun" panose="02010600030101010101" pitchFamily="2" charset="-122"/>
              </a:rPr>
              <a:t>Time-domain features</a:t>
            </a:r>
            <a:r>
              <a:rPr lang="en-US" sz="5600" dirty="0">
                <a:ea typeface="SimSun" panose="02010600030101010101" pitchFamily="2" charset="-122"/>
              </a:rPr>
              <a:t> include the rise and fall time of the pulse.</a:t>
            </a:r>
          </a:p>
          <a:p>
            <a:pPr marL="0" indent="116681" algn="just">
              <a:lnSpc>
                <a:spcPct val="120000"/>
              </a:lnSpc>
              <a:spcBef>
                <a:spcPts val="600"/>
              </a:spcBef>
              <a:spcAft>
                <a:spcPts val="600"/>
              </a:spcAft>
            </a:pPr>
            <a:r>
              <a:rPr lang="en-US" sz="5600" b="1" dirty="0">
                <a:ea typeface="SimSun" panose="02010600030101010101" pitchFamily="2" charset="-122"/>
              </a:rPr>
              <a:t>Spectral features</a:t>
            </a:r>
            <a:r>
              <a:rPr lang="en-US" sz="5600" dirty="0">
                <a:ea typeface="SimSun" panose="02010600030101010101" pitchFamily="2" charset="-122"/>
              </a:rPr>
              <a:t> include ratios of the spectral power among different frequency regions of interest. </a:t>
            </a:r>
          </a:p>
          <a:p>
            <a:pPr marL="0" indent="116681" algn="just">
              <a:lnSpc>
                <a:spcPct val="120000"/>
              </a:lnSpc>
              <a:spcBef>
                <a:spcPts val="600"/>
              </a:spcBef>
              <a:spcAft>
                <a:spcPts val="600"/>
              </a:spcAft>
            </a:pPr>
            <a:r>
              <a:rPr lang="en-US" sz="5600" b="1" dirty="0">
                <a:ea typeface="SimSun" panose="02010600030101010101" pitchFamily="2" charset="-122"/>
              </a:rPr>
              <a:t>Statistics features</a:t>
            </a:r>
            <a:r>
              <a:rPr lang="en-US" sz="5600" dirty="0">
                <a:ea typeface="SimSun" panose="02010600030101010101" pitchFamily="2" charset="-122"/>
              </a:rPr>
              <a:t> include the mean, variance, skewness, kurtosis.  </a:t>
            </a:r>
          </a:p>
          <a:p>
            <a:endParaRPr lang="en-US" dirty="0"/>
          </a:p>
        </p:txBody>
      </p:sp>
    </p:spTree>
    <p:extLst>
      <p:ext uri="{BB962C8B-B14F-4D97-AF65-F5344CB8AC3E}">
        <p14:creationId xmlns:p14="http://schemas.microsoft.com/office/powerpoint/2010/main" val="959626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FD6A-CA10-F726-D6C9-780C11262E73}"/>
              </a:ext>
            </a:extLst>
          </p:cNvPr>
          <p:cNvSpPr>
            <a:spLocks noGrp="1"/>
          </p:cNvSpPr>
          <p:nvPr>
            <p:ph type="title"/>
          </p:nvPr>
        </p:nvSpPr>
        <p:spPr>
          <a:xfrm>
            <a:off x="412750" y="528104"/>
            <a:ext cx="7774632" cy="864096"/>
          </a:xfrm>
        </p:spPr>
        <p:txBody>
          <a:bodyPr/>
          <a:lstStyle/>
          <a:p>
            <a:r>
              <a:rPr lang="en-CA" dirty="0"/>
              <a:t>CARG’s current or recently completed biomedical projects</a:t>
            </a:r>
          </a:p>
        </p:txBody>
      </p:sp>
      <p:pic>
        <p:nvPicPr>
          <p:cNvPr id="17" name="Content Placeholder 16">
            <a:extLst>
              <a:ext uri="{FF2B5EF4-FFF2-40B4-BE49-F238E27FC236}">
                <a16:creationId xmlns:a16="http://schemas.microsoft.com/office/drawing/2014/main" id="{782E893A-5DAE-70D3-BF99-07CD8E0BE74E}"/>
              </a:ext>
            </a:extLst>
          </p:cNvPr>
          <p:cNvPicPr>
            <a:picLocks noGrp="1" noChangeAspect="1"/>
          </p:cNvPicPr>
          <p:nvPr>
            <p:ph idx="1"/>
          </p:nvPr>
        </p:nvPicPr>
        <p:blipFill>
          <a:blip r:embed="rId2"/>
          <a:stretch>
            <a:fillRect/>
          </a:stretch>
        </p:blipFill>
        <p:spPr>
          <a:xfrm>
            <a:off x="412750" y="1619250"/>
            <a:ext cx="8511758" cy="4406646"/>
          </a:xfrm>
        </p:spPr>
      </p:pic>
    </p:spTree>
    <p:extLst>
      <p:ext uri="{BB962C8B-B14F-4D97-AF65-F5344CB8AC3E}">
        <p14:creationId xmlns:p14="http://schemas.microsoft.com/office/powerpoint/2010/main" val="8763776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001ED-856E-EC74-9F8A-19D5486EA0FB}"/>
              </a:ext>
            </a:extLst>
          </p:cNvPr>
          <p:cNvSpPr>
            <a:spLocks noGrp="1"/>
          </p:cNvSpPr>
          <p:nvPr>
            <p:ph type="title"/>
          </p:nvPr>
        </p:nvSpPr>
        <p:spPr>
          <a:xfrm>
            <a:off x="685800" y="381000"/>
            <a:ext cx="7578306" cy="914400"/>
          </a:xfrm>
        </p:spPr>
        <p:txBody>
          <a:bodyPr/>
          <a:lstStyle/>
          <a:p>
            <a:r>
              <a:rPr lang="en-CA" dirty="0"/>
              <a:t>How can we determine signal quality using template matching?</a:t>
            </a:r>
            <a:endParaRPr lang="en-US" dirty="0"/>
          </a:p>
        </p:txBody>
      </p:sp>
      <p:sp>
        <p:nvSpPr>
          <p:cNvPr id="3" name="Content Placeholder 2">
            <a:extLst>
              <a:ext uri="{FF2B5EF4-FFF2-40B4-BE49-F238E27FC236}">
                <a16:creationId xmlns:a16="http://schemas.microsoft.com/office/drawing/2014/main" id="{F5E46A15-2B09-B868-009A-133D1BE8F115}"/>
              </a:ext>
            </a:extLst>
          </p:cNvPr>
          <p:cNvSpPr>
            <a:spLocks noGrp="1"/>
          </p:cNvSpPr>
          <p:nvPr>
            <p:ph sz="half" idx="1"/>
          </p:nvPr>
        </p:nvSpPr>
        <p:spPr>
          <a:xfrm>
            <a:off x="685800" y="1480864"/>
            <a:ext cx="3489385" cy="4747404"/>
          </a:xfrm>
        </p:spPr>
        <p:txBody>
          <a:bodyPr>
            <a:normAutofit fontScale="55000" lnSpcReduction="20000"/>
          </a:bodyPr>
          <a:lstStyle/>
          <a:p>
            <a:pPr>
              <a:lnSpc>
                <a:spcPct val="120000"/>
              </a:lnSpc>
              <a:spcBef>
                <a:spcPts val="600"/>
              </a:spcBef>
              <a:spcAft>
                <a:spcPts val="600"/>
              </a:spcAft>
            </a:pPr>
            <a:r>
              <a:rPr lang="en-US" sz="2500" dirty="0">
                <a:ea typeface="SimSun" panose="02010600030101010101" pitchFamily="2" charset="-122"/>
              </a:rPr>
              <a:t>Template matching requires that all the pulses are first detected. </a:t>
            </a:r>
          </a:p>
          <a:p>
            <a:pPr>
              <a:lnSpc>
                <a:spcPct val="120000"/>
              </a:lnSpc>
              <a:spcBef>
                <a:spcPts val="600"/>
              </a:spcBef>
              <a:spcAft>
                <a:spcPts val="600"/>
              </a:spcAft>
            </a:pPr>
            <a:r>
              <a:rPr lang="en-US" sz="2500" dirty="0">
                <a:ea typeface="SimSun" panose="02010600030101010101" pitchFamily="2" charset="-122"/>
              </a:rPr>
              <a:t>The Pearson correlation coefficient is computed between each pulse and the </a:t>
            </a:r>
            <a:r>
              <a:rPr lang="en-US" sz="2500" b="1" dirty="0">
                <a:ea typeface="SimSun" panose="02010600030101010101" pitchFamily="2" charset="-122"/>
              </a:rPr>
              <a:t>waveform template</a:t>
            </a:r>
            <a:r>
              <a:rPr lang="en-US" sz="2500" dirty="0">
                <a:ea typeface="SimSun" panose="02010600030101010101" pitchFamily="2" charset="-122"/>
              </a:rPr>
              <a:t>. </a:t>
            </a:r>
          </a:p>
          <a:p>
            <a:pPr>
              <a:lnSpc>
                <a:spcPct val="120000"/>
              </a:lnSpc>
              <a:spcBef>
                <a:spcPts val="600"/>
              </a:spcBef>
              <a:spcAft>
                <a:spcPts val="600"/>
              </a:spcAft>
            </a:pPr>
            <a:r>
              <a:rPr lang="en-US" sz="2500" dirty="0">
                <a:ea typeface="SimSun" panose="02010600030101010101" pitchFamily="2" charset="-122"/>
              </a:rPr>
              <a:t>We expect the correlation between the pulses and the waveform template would be high. </a:t>
            </a:r>
          </a:p>
          <a:p>
            <a:pPr>
              <a:lnSpc>
                <a:spcPct val="120000"/>
              </a:lnSpc>
              <a:spcBef>
                <a:spcPts val="600"/>
              </a:spcBef>
              <a:spcAft>
                <a:spcPts val="600"/>
              </a:spcAft>
            </a:pPr>
            <a:r>
              <a:rPr lang="en-US" sz="2500" dirty="0">
                <a:ea typeface="SimSun" panose="02010600030101010101" pitchFamily="2" charset="-122"/>
              </a:rPr>
              <a:t>The waveform template is normally unavailable but is computed as the average pulse waveform by performing beat/pulse detection and then ensemble averaging over all pulse waveforms. </a:t>
            </a:r>
          </a:p>
          <a:p>
            <a:pPr marL="0" indent="0">
              <a:buNone/>
            </a:pPr>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C49C6B2-45DA-F83B-299F-2A0455BF3542}"/>
                  </a:ext>
                </a:extLst>
              </p:cNvPr>
              <p:cNvSpPr>
                <a:spLocks noGrp="1"/>
              </p:cNvSpPr>
              <p:nvPr>
                <p:ph sz="half" idx="2"/>
              </p:nvPr>
            </p:nvSpPr>
            <p:spPr>
              <a:xfrm>
                <a:off x="4313207" y="1413291"/>
                <a:ext cx="4283015" cy="4664236"/>
              </a:xfrm>
            </p:spPr>
            <p:txBody>
              <a:bodyPr>
                <a:noAutofit/>
              </a:bodyPr>
              <a:lstStyle/>
              <a:p>
                <a:pPr marL="0" indent="0" algn="just">
                  <a:lnSpc>
                    <a:spcPct val="120000"/>
                  </a:lnSpc>
                  <a:spcBef>
                    <a:spcPts val="600"/>
                  </a:spcBef>
                  <a:spcAft>
                    <a:spcPts val="600"/>
                  </a:spcAft>
                  <a:buNone/>
                </a:pPr>
                <a:r>
                  <a:rPr lang="en-US" sz="1400" dirty="0">
                    <a:latin typeface="Verdana" panose="020B0604030504040204" pitchFamily="34" charset="0"/>
                    <a:ea typeface="Verdana" panose="020B0604030504040204" pitchFamily="34" charset="0"/>
                  </a:rPr>
                  <a:t>Steps</a:t>
                </a:r>
              </a:p>
              <a:p>
                <a:pPr marL="257175" indent="-257175" algn="just">
                  <a:lnSpc>
                    <a:spcPct val="120000"/>
                  </a:lnSpc>
                  <a:spcBef>
                    <a:spcPts val="600"/>
                  </a:spcBef>
                  <a:spcAft>
                    <a:spcPts val="600"/>
                  </a:spcAft>
                  <a:buFont typeface="+mj-lt"/>
                  <a:buAutoNum type="arabicPeriod"/>
                </a:pPr>
                <a:r>
                  <a:rPr lang="en-US" sz="1400" dirty="0">
                    <a:latin typeface="Verdana" panose="020B0604030504040204" pitchFamily="34" charset="0"/>
                    <a:ea typeface="Verdana" panose="020B0604030504040204" pitchFamily="34" charset="0"/>
                  </a:rPr>
                  <a:t>Low-pass filtering</a:t>
                </a:r>
              </a:p>
              <a:p>
                <a:pPr marL="257175" indent="-257175" algn="just">
                  <a:lnSpc>
                    <a:spcPct val="120000"/>
                  </a:lnSpc>
                  <a:spcBef>
                    <a:spcPts val="600"/>
                  </a:spcBef>
                  <a:spcAft>
                    <a:spcPts val="600"/>
                  </a:spcAft>
                  <a:buFont typeface="+mj-lt"/>
                  <a:buAutoNum type="arabicPeriod"/>
                </a:pPr>
                <a:r>
                  <a:rPr lang="en-US" sz="1400" dirty="0">
                    <a:latin typeface="Verdana" panose="020B0604030504040204" pitchFamily="34" charset="0"/>
                    <a:ea typeface="Verdana" panose="020B0604030504040204" pitchFamily="34" charset="0"/>
                  </a:rPr>
                  <a:t>Finding the fiducial points of interest of each pulse </a:t>
                </a:r>
              </a:p>
              <a:p>
                <a:pPr marL="257175" indent="-257175" algn="just">
                  <a:lnSpc>
                    <a:spcPct val="120000"/>
                  </a:lnSpc>
                  <a:spcBef>
                    <a:spcPts val="600"/>
                  </a:spcBef>
                  <a:spcAft>
                    <a:spcPts val="600"/>
                  </a:spcAft>
                  <a:buFont typeface="+mj-lt"/>
                  <a:buAutoNum type="arabicPeriod"/>
                </a:pPr>
                <a:r>
                  <a:rPr lang="en-US" sz="1400" dirty="0">
                    <a:latin typeface="Verdana" panose="020B0604030504040204" pitchFamily="34" charset="0"/>
                    <a:ea typeface="Verdana" panose="020B0604030504040204" pitchFamily="34" charset="0"/>
                  </a:rPr>
                  <a:t>Extracting pulses and performing ensemble averaging to find the waveform template</a:t>
                </a:r>
              </a:p>
              <a:p>
                <a:pPr marL="257175" indent="-257175" algn="just">
                  <a:lnSpc>
                    <a:spcPct val="120000"/>
                  </a:lnSpc>
                  <a:spcBef>
                    <a:spcPts val="600"/>
                  </a:spcBef>
                  <a:spcAft>
                    <a:spcPts val="600"/>
                  </a:spcAft>
                  <a:buFont typeface="+mj-lt"/>
                  <a:buAutoNum type="arabicPeriod"/>
                </a:pPr>
                <a:r>
                  <a:rPr lang="en-US" sz="1400" dirty="0">
                    <a:latin typeface="Verdana" panose="020B0604030504040204" pitchFamily="34" charset="0"/>
                    <a:ea typeface="Verdana" panose="020B0604030504040204" pitchFamily="34" charset="0"/>
                  </a:rPr>
                  <a:t>Calculating the correlation coefficient between each pulse and the template</a:t>
                </a:r>
              </a:p>
              <a:p>
                <a:pPr marL="257175" indent="-257175" algn="just">
                  <a:lnSpc>
                    <a:spcPct val="120000"/>
                  </a:lnSpc>
                  <a:spcBef>
                    <a:spcPts val="600"/>
                  </a:spcBef>
                  <a:spcAft>
                    <a:spcPts val="600"/>
                  </a:spcAft>
                  <a:buFont typeface="+mj-lt"/>
                  <a:buAutoNum type="arabicPeriod"/>
                </a:pPr>
                <a:r>
                  <a:rPr lang="en-US" sz="1400" dirty="0">
                    <a:latin typeface="Verdana" panose="020B0604030504040204" pitchFamily="34" charset="0"/>
                    <a:ea typeface="Verdana" panose="020B0604030504040204" pitchFamily="34" charset="0"/>
                  </a:rPr>
                  <a:t>Determining </a:t>
                </a:r>
                <a:r>
                  <a:rPr lang="en-US" sz="1400" dirty="0" err="1">
                    <a:latin typeface="Verdana" panose="020B0604030504040204" pitchFamily="34" charset="0"/>
                    <a:ea typeface="Verdana" panose="020B0604030504040204" pitchFamily="34" charset="0"/>
                  </a:rPr>
                  <a:t>tSQI</a:t>
                </a:r>
                <a:r>
                  <a:rPr lang="en-US" sz="1400" dirty="0">
                    <a:latin typeface="Verdana" panose="020B0604030504040204" pitchFamily="34" charset="0"/>
                    <a:ea typeface="Verdana" panose="020B0604030504040204" pitchFamily="34" charset="0"/>
                  </a:rPr>
                  <a:t> for each pulse by comparing the correlation coefficient </a:t>
                </a:r>
                <a14:m>
                  <m:oMath xmlns:m="http://schemas.openxmlformats.org/officeDocument/2006/math">
                    <m:r>
                      <a:rPr lang="en-US" sz="1400" i="1" smtClean="0">
                        <a:latin typeface="Vedrana"/>
                        <a:ea typeface="SimSun" panose="02010600030101010101" pitchFamily="2" charset="-122"/>
                      </a:rPr>
                      <m:t>𝜌</m:t>
                    </m:r>
                  </m:oMath>
                </a14:m>
                <a:r>
                  <a:rPr lang="en-US" sz="1400" dirty="0">
                    <a:latin typeface="Verdana" panose="020B0604030504040204" pitchFamily="34" charset="0"/>
                    <a:ea typeface="Verdana" panose="020B0604030504040204" pitchFamily="34" charset="0"/>
                  </a:rPr>
                  <a:t> of each pulse with the threshold</a:t>
                </a:r>
              </a:p>
              <a:p>
                <a:pPr marL="257175" indent="-257175" algn="just">
                  <a:lnSpc>
                    <a:spcPct val="120000"/>
                  </a:lnSpc>
                  <a:spcBef>
                    <a:spcPts val="600"/>
                  </a:spcBef>
                  <a:spcAft>
                    <a:spcPts val="600"/>
                  </a:spcAft>
                  <a:buFont typeface="+mj-lt"/>
                  <a:buAutoNum type="arabicPeriod"/>
                </a:pPr>
                <a:r>
                  <a:rPr lang="en-US" sz="1400" dirty="0">
                    <a:latin typeface="Verdana" panose="020B0604030504040204" pitchFamily="34" charset="0"/>
                    <a:ea typeface="Verdana" panose="020B0604030504040204" pitchFamily="34" charset="0"/>
                  </a:rPr>
                  <a:t>Determining </a:t>
                </a:r>
                <a:r>
                  <a:rPr lang="en-US" sz="1400" dirty="0" err="1">
                    <a:latin typeface="Verdana" panose="020B0604030504040204" pitchFamily="34" charset="0"/>
                    <a:ea typeface="Verdana" panose="020B0604030504040204" pitchFamily="34" charset="0"/>
                  </a:rPr>
                  <a:t>tSQI</a:t>
                </a:r>
                <a:r>
                  <a:rPr lang="en-US" sz="1400" dirty="0">
                    <a:latin typeface="Verdana" panose="020B0604030504040204" pitchFamily="34" charset="0"/>
                    <a:ea typeface="Verdana" panose="020B0604030504040204" pitchFamily="34" charset="0"/>
                  </a:rPr>
                  <a:t> of the overall segment by averaging </a:t>
                </a:r>
                <a14:m>
                  <m:oMath xmlns:m="http://schemas.openxmlformats.org/officeDocument/2006/math">
                    <m:r>
                      <a:rPr lang="en-US" sz="1400" i="1" smtClean="0">
                        <a:latin typeface="Vedrana"/>
                        <a:ea typeface="SimSun" panose="02010600030101010101" pitchFamily="2" charset="-122"/>
                      </a:rPr>
                      <m:t>𝜌</m:t>
                    </m:r>
                    <m:r>
                      <a:rPr lang="en-US" sz="1400" i="1" smtClean="0">
                        <a:latin typeface="Vedrana"/>
                        <a:ea typeface="SimSun" panose="02010600030101010101" pitchFamily="2" charset="-122"/>
                      </a:rPr>
                      <m:t> </m:t>
                    </m:r>
                  </m:oMath>
                </a14:m>
                <a:r>
                  <a:rPr lang="en-US" sz="1400" dirty="0">
                    <a:latin typeface="Verdana" panose="020B0604030504040204" pitchFamily="34" charset="0"/>
                    <a:ea typeface="Verdana" panose="020B0604030504040204" pitchFamily="34" charset="0"/>
                  </a:rPr>
                  <a:t>for the segment.</a:t>
                </a:r>
              </a:p>
              <a:p>
                <a:pPr>
                  <a:lnSpc>
                    <a:spcPct val="120000"/>
                  </a:lnSpc>
                  <a:spcBef>
                    <a:spcPts val="600"/>
                  </a:spcBef>
                  <a:spcAft>
                    <a:spcPts val="600"/>
                  </a:spcAft>
                </a:pPr>
                <a:endParaRPr lang="en-US" sz="1200" dirty="0"/>
              </a:p>
            </p:txBody>
          </p:sp>
        </mc:Choice>
        <mc:Fallback>
          <p:sp>
            <p:nvSpPr>
              <p:cNvPr id="4" name="Content Placeholder 3">
                <a:extLst>
                  <a:ext uri="{FF2B5EF4-FFF2-40B4-BE49-F238E27FC236}">
                    <a16:creationId xmlns:a16="http://schemas.microsoft.com/office/drawing/2014/main" id="{4C49C6B2-45DA-F83B-299F-2A0455BF3542}"/>
                  </a:ext>
                </a:extLst>
              </p:cNvPr>
              <p:cNvSpPr>
                <a:spLocks noGrp="1" noRot="1" noChangeAspect="1" noMove="1" noResize="1" noEditPoints="1" noAdjustHandles="1" noChangeArrowheads="1" noChangeShapeType="1" noTextEdit="1"/>
              </p:cNvSpPr>
              <p:nvPr>
                <p:ph sz="half" idx="2"/>
              </p:nvPr>
            </p:nvSpPr>
            <p:spPr>
              <a:xfrm>
                <a:off x="4313207" y="1413291"/>
                <a:ext cx="4283015" cy="4664236"/>
              </a:xfrm>
              <a:blipFill>
                <a:blip r:embed="rId2"/>
                <a:stretch>
                  <a:fillRect l="-427" r="-427"/>
                </a:stretch>
              </a:blipFill>
            </p:spPr>
            <p:txBody>
              <a:bodyPr/>
              <a:lstStyle/>
              <a:p>
                <a:r>
                  <a:rPr lang="en-CA">
                    <a:noFill/>
                  </a:rPr>
                  <a:t> </a:t>
                </a:r>
              </a:p>
            </p:txBody>
          </p:sp>
        </mc:Fallback>
      </mc:AlternateContent>
    </p:spTree>
    <p:extLst>
      <p:ext uri="{BB962C8B-B14F-4D97-AF65-F5344CB8AC3E}">
        <p14:creationId xmlns:p14="http://schemas.microsoft.com/office/powerpoint/2010/main" val="31548653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0FBA-4DE4-A32C-7D01-CA473BE8B239}"/>
              </a:ext>
            </a:extLst>
          </p:cNvPr>
          <p:cNvSpPr>
            <a:spLocks noGrp="1"/>
          </p:cNvSpPr>
          <p:nvPr>
            <p:ph type="title"/>
          </p:nvPr>
        </p:nvSpPr>
        <p:spPr/>
        <p:txBody>
          <a:bodyPr/>
          <a:lstStyle/>
          <a:p>
            <a:r>
              <a:rPr lang="en-CA" dirty="0"/>
              <a:t>What are signal quality metrics that are applied to a whole signal segment?</a:t>
            </a:r>
            <a:endParaRPr lang="en-US" dirty="0"/>
          </a:p>
        </p:txBody>
      </p:sp>
      <p:sp>
        <p:nvSpPr>
          <p:cNvPr id="5" name="Text Placeholder 4">
            <a:extLst>
              <a:ext uri="{FF2B5EF4-FFF2-40B4-BE49-F238E27FC236}">
                <a16:creationId xmlns:a16="http://schemas.microsoft.com/office/drawing/2014/main" id="{87850DAD-AB32-2432-3D41-B4A313CF4D07}"/>
              </a:ext>
            </a:extLst>
          </p:cNvPr>
          <p:cNvSpPr>
            <a:spLocks noGrp="1"/>
          </p:cNvSpPr>
          <p:nvPr>
            <p:ph type="body" idx="1"/>
          </p:nvPr>
        </p:nvSpPr>
        <p:spPr/>
        <p:txBody>
          <a:bodyPr/>
          <a:lstStyle/>
          <a:p>
            <a:r>
              <a:rPr lang="en-CA" sz="1800" dirty="0"/>
              <a:t>Kurtosis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50416E3-C242-183E-338B-5642F1878326}"/>
                  </a:ext>
                </a:extLst>
              </p:cNvPr>
              <p:cNvSpPr>
                <a:spLocks noGrp="1"/>
              </p:cNvSpPr>
              <p:nvPr>
                <p:ph sz="half" idx="2"/>
              </p:nvPr>
            </p:nvSpPr>
            <p:spPr>
              <a:xfrm>
                <a:off x="457200" y="2174875"/>
                <a:ext cx="3865418" cy="3951288"/>
              </a:xfrm>
            </p:spPr>
            <p:txBody>
              <a:bodyPr/>
              <a:lstStyle/>
              <a:p>
                <a:pPr algn="just">
                  <a:spcBef>
                    <a:spcPts val="450"/>
                  </a:spcBef>
                </a:pPr>
                <a:r>
                  <a:rPr lang="en-US" sz="1600" dirty="0">
                    <a:latin typeface="Verdana" panose="020B0604030504040204" pitchFamily="34" charset="0"/>
                    <a:ea typeface="Verdana" panose="020B0604030504040204" pitchFamily="34" charset="0"/>
                  </a:rPr>
                  <a:t>The random noise samples often follow Gaussian distribution, whereas biomedical signals do not follow it. </a:t>
                </a:r>
              </a:p>
              <a:p>
                <a:pPr algn="just">
                  <a:spcBef>
                    <a:spcPts val="450"/>
                  </a:spcBef>
                </a:pPr>
                <a:r>
                  <a:rPr lang="en-US" sz="1600" dirty="0">
                    <a:latin typeface="Verdana" panose="020B0604030504040204" pitchFamily="34" charset="0"/>
                    <a:ea typeface="Verdana" panose="020B0604030504040204" pitchFamily="34" charset="0"/>
                  </a:rPr>
                  <a:t>The kurtosis of a Gaussian distribution is 3 </a:t>
                </a:r>
              </a:p>
              <a:p>
                <a:pPr algn="just">
                  <a:spcBef>
                    <a:spcPts val="450"/>
                  </a:spcBef>
                </a:pPr>
                <a:r>
                  <a:rPr lang="en-US" sz="1600" dirty="0">
                    <a:latin typeface="Verdana" panose="020B0604030504040204" pitchFamily="34" charset="0"/>
                    <a:ea typeface="Verdana" panose="020B0604030504040204" pitchFamily="34" charset="0"/>
                  </a:rPr>
                  <a:t>The estimate of kurtosis of a signal can be represented as:</a:t>
                </a:r>
              </a:p>
              <a:p>
                <a:pPr marL="0" indent="0" algn="just">
                  <a:spcBef>
                    <a:spcPts val="450"/>
                  </a:spcBef>
                  <a:buNone/>
                </a:pPr>
                <a:endParaRPr lang="en-US" sz="800" dirty="0">
                  <a:latin typeface="Verdana" panose="020B0604030504040204" pitchFamily="34" charset="0"/>
                  <a:ea typeface="Verdana" panose="020B0604030504040204" pitchFamily="34" charset="0"/>
                </a:endParaRPr>
              </a:p>
              <a:p>
                <a:pPr marL="0" indent="0">
                  <a:spcBef>
                    <a:spcPts val="1200"/>
                  </a:spcBef>
                  <a:spcAft>
                    <a:spcPts val="600"/>
                  </a:spcAft>
                  <a:buNone/>
                </a:pPr>
                <a14:m>
                  <m:oMathPara xmlns:m="http://schemas.openxmlformats.org/officeDocument/2006/math">
                    <m:oMathParaPr>
                      <m:jc m:val="centerGroup"/>
                    </m:oMathParaPr>
                    <m:oMath xmlns:m="http://schemas.openxmlformats.org/officeDocument/2006/math">
                      <m:r>
                        <a:rPr lang="en-CA" sz="1600" i="1">
                          <a:latin typeface="Cambria Math" panose="02040503050406030204" pitchFamily="18" charset="0"/>
                          <a:ea typeface="Times New Roman" panose="02020603050405020304" pitchFamily="18" charset="0"/>
                          <a:cs typeface="Times New Roman" panose="02020603050405020304" pitchFamily="18" charset="0"/>
                        </a:rPr>
                        <m:t>𝐾𝑢𝑟𝑡</m:t>
                      </m:r>
                      <m:r>
                        <a:rPr lang="en-CA" sz="1600" i="1">
                          <a:latin typeface="Cambria Math" panose="02040503050406030204" pitchFamily="18" charset="0"/>
                          <a:ea typeface="Times New Roman" panose="02020603050405020304" pitchFamily="18" charset="0"/>
                          <a:cs typeface="Times New Roman" panose="02020603050405020304" pitchFamily="18" charset="0"/>
                        </a:rPr>
                        <m:t>(</m:t>
                      </m:r>
                      <m:r>
                        <a:rPr lang="en-CA" sz="1600" i="1">
                          <a:latin typeface="Cambria Math" panose="02040503050406030204" pitchFamily="18" charset="0"/>
                          <a:ea typeface="Times New Roman" panose="02020603050405020304" pitchFamily="18" charset="0"/>
                          <a:cs typeface="Times New Roman" panose="02020603050405020304" pitchFamily="18" charset="0"/>
                        </a:rPr>
                        <m:t>𝑥</m:t>
                      </m:r>
                      <m:r>
                        <a:rPr lang="en-CA" sz="1600" i="1">
                          <a:latin typeface="Cambria Math" panose="02040503050406030204" pitchFamily="18" charset="0"/>
                          <a:ea typeface="Times New Roman" panose="02020603050405020304" pitchFamily="18" charset="0"/>
                          <a:cs typeface="Times New Roman" panose="02020603050405020304" pitchFamily="18" charset="0"/>
                        </a:rPr>
                        <m:t>)</m:t>
                      </m:r>
                      <m:r>
                        <a:rPr lang="en-CA" sz="1600">
                          <a:latin typeface="Cambria Math" panose="02040503050406030204" pitchFamily="18" charset="0"/>
                          <a:ea typeface="Times New Roman" panose="02020603050405020304" pitchFamily="18" charset="0"/>
                          <a:cs typeface="Times New Roman" panose="02020603050405020304" pitchFamily="18" charset="0"/>
                        </a:rPr>
                        <m:t>=</m:t>
                      </m:r>
                      <m:r>
                        <a:rPr lang="en-CA" sz="1600" i="1">
                          <a:latin typeface="Cambria Math" panose="02040503050406030204" pitchFamily="18" charset="0"/>
                          <a:ea typeface="Times New Roman" panose="02020603050405020304" pitchFamily="18" charset="0"/>
                          <a:cs typeface="Times New Roman" panose="02020603050405020304" pitchFamily="18" charset="0"/>
                        </a:rPr>
                        <m:t>𝐸</m:t>
                      </m:r>
                      <m:sSup>
                        <m:sSupPr>
                          <m:ctrlPr>
                            <a:rPr lang="en-US" sz="1600" i="1">
                              <a:latin typeface="Cambria Math" panose="02040503050406030204" pitchFamily="18" charset="0"/>
                            </a:rPr>
                          </m:ctrlPr>
                        </m:sSupPr>
                        <m:e>
                          <m:d>
                            <m:dPr>
                              <m:begChr m:val="{"/>
                              <m:endChr m:val="}"/>
                              <m:ctrlPr>
                                <a:rPr lang="en-US" sz="1600" i="1">
                                  <a:latin typeface="Cambria Math" panose="02040503050406030204" pitchFamily="18" charset="0"/>
                                </a:rPr>
                              </m:ctrlPr>
                            </m:dPr>
                            <m:e>
                              <m:r>
                                <a:rPr lang="en-CA" sz="1600" i="1">
                                  <a:latin typeface="Cambria Math" panose="02040503050406030204" pitchFamily="18" charset="0"/>
                                  <a:ea typeface="Times New Roman" panose="02020603050405020304" pitchFamily="18" charset="0"/>
                                  <a:cs typeface="Times New Roman" panose="02020603050405020304" pitchFamily="18" charset="0"/>
                                </a:rPr>
                                <m:t>𝑥</m:t>
                              </m:r>
                              <m:r>
                                <a:rPr lang="en-CA" sz="1600" i="1">
                                  <a:latin typeface="Cambria Math" panose="02040503050406030204" pitchFamily="18" charset="0"/>
                                  <a:ea typeface="Times New Roman" panose="02020603050405020304" pitchFamily="18" charset="0"/>
                                  <a:cs typeface="Times New Roman" panose="02020603050405020304" pitchFamily="18" charset="0"/>
                                </a:rPr>
                                <m:t>−</m:t>
                              </m:r>
                              <m:r>
                                <a:rPr lang="en-CA" sz="1600" i="1">
                                  <a:latin typeface="Cambria Math" panose="02040503050406030204" pitchFamily="18" charset="0"/>
                                  <a:ea typeface="Times New Roman" panose="02020603050405020304" pitchFamily="18" charset="0"/>
                                  <a:cs typeface="Times New Roman" panose="02020603050405020304" pitchFamily="18" charset="0"/>
                                </a:rPr>
                                <m:t>𝜇</m:t>
                              </m:r>
                            </m:e>
                          </m:d>
                        </m:e>
                        <m:sup>
                          <m:r>
                            <a:rPr lang="en-CA" sz="1600">
                              <a:latin typeface="Cambria Math" panose="02040503050406030204" pitchFamily="18" charset="0"/>
                              <a:ea typeface="Times New Roman" panose="02020603050405020304" pitchFamily="18" charset="0"/>
                              <a:cs typeface="Times New Roman" panose="02020603050405020304" pitchFamily="18" charset="0"/>
                            </a:rPr>
                            <m:t>4</m:t>
                          </m:r>
                        </m:sup>
                      </m:sSup>
                      <m:r>
                        <a:rPr lang="en-CA" sz="1600">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600" i="1">
                              <a:latin typeface="Cambria Math" panose="02040503050406030204" pitchFamily="18" charset="0"/>
                            </a:rPr>
                          </m:ctrlPr>
                        </m:sSupPr>
                        <m:e>
                          <m:r>
                            <a:rPr lang="en-CA" sz="1600" i="1">
                              <a:latin typeface="Cambria Math" panose="02040503050406030204" pitchFamily="18" charset="0"/>
                              <a:ea typeface="Times New Roman" panose="02020603050405020304" pitchFamily="18" charset="0"/>
                              <a:cs typeface="Times New Roman" panose="02020603050405020304" pitchFamily="18" charset="0"/>
                            </a:rPr>
                            <m:t>𝜎</m:t>
                          </m:r>
                        </m:e>
                        <m:sup>
                          <m:r>
                            <a:rPr lang="en-CA" sz="1600">
                              <a:latin typeface="Cambria Math" panose="02040503050406030204" pitchFamily="18" charset="0"/>
                              <a:ea typeface="Times New Roman" panose="02020603050405020304" pitchFamily="18" charset="0"/>
                              <a:cs typeface="Times New Roman" panose="02020603050405020304" pitchFamily="18" charset="0"/>
                            </a:rPr>
                            <m:t>4</m:t>
                          </m:r>
                        </m:sup>
                      </m:sSup>
                    </m:oMath>
                  </m:oMathPara>
                </a14:m>
                <a:endParaRPr lang="en-US" sz="1600" dirty="0">
                  <a:latin typeface="Verdana" panose="020B0604030504040204" pitchFamily="34" charset="0"/>
                  <a:ea typeface="Verdana" panose="020B0604030504040204" pitchFamily="34" charset="0"/>
                </a:endParaRPr>
              </a:p>
              <a:p>
                <a:pPr>
                  <a:spcBef>
                    <a:spcPts val="450"/>
                  </a:spcBef>
                </a:pPr>
                <a:r>
                  <a:rPr lang="en-US" sz="1600" dirty="0">
                    <a:latin typeface="Verdana" panose="020B0604030504040204" pitchFamily="34" charset="0"/>
                    <a:ea typeface="Verdana" panose="020B0604030504040204" pitchFamily="34" charset="0"/>
                  </a:rPr>
                  <a:t>The kurtosis-based SQI (</a:t>
                </a:r>
                <a:r>
                  <a:rPr lang="en-US" sz="1600" dirty="0" err="1">
                    <a:latin typeface="Verdana" panose="020B0604030504040204" pitchFamily="34" charset="0"/>
                    <a:ea typeface="Verdana" panose="020B0604030504040204" pitchFamily="34" charset="0"/>
                  </a:rPr>
                  <a:t>kSQI</a:t>
                </a:r>
                <a:r>
                  <a:rPr lang="en-US" sz="1600" dirty="0">
                    <a:latin typeface="Verdana" panose="020B0604030504040204" pitchFamily="34" charset="0"/>
                    <a:ea typeface="Verdana" panose="020B0604030504040204" pitchFamily="34" charset="0"/>
                  </a:rPr>
                  <a:t>) is:</a:t>
                </a:r>
              </a:p>
              <a:p>
                <a:pPr>
                  <a:spcBef>
                    <a:spcPts val="450"/>
                  </a:spcBef>
                </a:pPr>
                <a14:m>
                  <m:oMath xmlns:m="http://schemas.openxmlformats.org/officeDocument/2006/math">
                    <m:r>
                      <m:rPr>
                        <m:nor/>
                      </m:rPr>
                      <a:rPr lang="en-US" sz="1600" dirty="0">
                        <a:latin typeface="Verdana" panose="020B0604030504040204" pitchFamily="34" charset="0"/>
                        <a:ea typeface="Verdana" panose="020B0604030504040204" pitchFamily="34" charset="0"/>
                      </a:rPr>
                      <m:t>kSQI</m:t>
                    </m:r>
                    <m:r>
                      <a:rPr lang="en-CA" sz="1600" i="1" dirty="0">
                        <a:latin typeface="Cambria Math" panose="02040503050406030204" pitchFamily="18" charset="0"/>
                        <a:ea typeface="SimSun" panose="02010600030101010101" pitchFamily="2" charset="-122"/>
                      </a:rPr>
                      <m:t>=</m:t>
                    </m:r>
                    <m:d>
                      <m:dPr>
                        <m:begChr m:val="{"/>
                        <m:endChr m:val=""/>
                        <m:ctrlPr>
                          <a:rPr lang="en-US" sz="1600" i="1">
                            <a:latin typeface="Cambria Math" panose="02040503050406030204" pitchFamily="18" charset="0"/>
                            <a:ea typeface="SimSun" panose="02010600030101010101" pitchFamily="2" charset="-122"/>
                          </a:rPr>
                        </m:ctrlPr>
                      </m:dPr>
                      <m:e>
                        <m:eqArr>
                          <m:eqArrPr>
                            <m:ctrlPr>
                              <a:rPr lang="en-US" sz="1600" i="1">
                                <a:latin typeface="Cambria Math" panose="02040503050406030204" pitchFamily="18" charset="0"/>
                                <a:ea typeface="SimSun" panose="02010600030101010101" pitchFamily="2" charset="-122"/>
                              </a:rPr>
                            </m:ctrlPr>
                          </m:eqArrPr>
                          <m:e>
                            <m:r>
                              <a:rPr lang="en-CA" sz="1600" i="1">
                                <a:latin typeface="Cambria Math" panose="02040503050406030204" pitchFamily="18" charset="0"/>
                                <a:ea typeface="SimSun" panose="02010600030101010101" pitchFamily="2" charset="-122"/>
                              </a:rPr>
                              <m:t>1</m:t>
                            </m:r>
                            <m:r>
                              <a:rPr lang="en-US" sz="1600" i="1">
                                <a:latin typeface="Cambria Math" panose="02040503050406030204" pitchFamily="18" charset="0"/>
                                <a:ea typeface="SimSun" panose="02010600030101010101" pitchFamily="2" charset="-122"/>
                              </a:rPr>
                              <m:t>,</m:t>
                            </m:r>
                            <m:r>
                              <a:rPr lang="en-CA" sz="1600" i="1">
                                <a:latin typeface="Cambria Math" panose="02040503050406030204" pitchFamily="18" charset="0"/>
                                <a:ea typeface="Times New Roman" panose="02020603050405020304" pitchFamily="18" charset="0"/>
                                <a:cs typeface="Times New Roman" panose="02020603050405020304" pitchFamily="18" charset="0"/>
                              </a:rPr>
                              <m:t>𝐾𝑢𝑟𝑡</m:t>
                            </m:r>
                            <m:r>
                              <a:rPr lang="en-CA" sz="1600" i="1">
                                <a:latin typeface="Cambria Math" panose="02040503050406030204" pitchFamily="18" charset="0"/>
                                <a:ea typeface="Times New Roman" panose="02020603050405020304" pitchFamily="18" charset="0"/>
                                <a:cs typeface="Times New Roman" panose="02020603050405020304" pitchFamily="18" charset="0"/>
                              </a:rPr>
                              <m:t>(</m:t>
                            </m:r>
                            <m:r>
                              <a:rPr lang="en-CA" sz="1600" i="1">
                                <a:latin typeface="Cambria Math" panose="02040503050406030204" pitchFamily="18" charset="0"/>
                                <a:ea typeface="Times New Roman" panose="02020603050405020304" pitchFamily="18" charset="0"/>
                                <a:cs typeface="Times New Roman" panose="02020603050405020304" pitchFamily="18" charset="0"/>
                              </a:rPr>
                              <m:t>𝑥</m:t>
                            </m:r>
                            <m:r>
                              <a:rPr lang="en-CA" sz="1600" i="1">
                                <a:latin typeface="Cambria Math" panose="02040503050406030204" pitchFamily="18" charset="0"/>
                                <a:ea typeface="Times New Roman" panose="02020603050405020304" pitchFamily="18" charset="0"/>
                                <a:cs typeface="Times New Roman" panose="02020603050405020304" pitchFamily="18" charset="0"/>
                              </a:rPr>
                              <m:t>)≥5</m:t>
                            </m:r>
                          </m:e>
                          <m:e>
                            <m:r>
                              <a:rPr lang="en-CA" sz="1600" i="1">
                                <a:latin typeface="Cambria Math" panose="02040503050406030204" pitchFamily="18" charset="0"/>
                                <a:ea typeface="SimSun" panose="02010600030101010101" pitchFamily="2" charset="-122"/>
                              </a:rPr>
                              <m:t>0</m:t>
                            </m:r>
                            <m:r>
                              <a:rPr lang="en-US" sz="1600" i="1">
                                <a:latin typeface="Cambria Math" panose="02040503050406030204" pitchFamily="18" charset="0"/>
                                <a:ea typeface="SimSun" panose="02010600030101010101" pitchFamily="2" charset="-122"/>
                              </a:rPr>
                              <m:t>,,</m:t>
                            </m:r>
                            <m:r>
                              <a:rPr lang="en-CA" sz="1600" i="1">
                                <a:latin typeface="Cambria Math" panose="02040503050406030204" pitchFamily="18" charset="0"/>
                                <a:ea typeface="SimSun" panose="02010600030101010101" pitchFamily="2" charset="-122"/>
                              </a:rPr>
                              <m:t> </m:t>
                            </m:r>
                            <m:r>
                              <a:rPr lang="en-CA" sz="1600" i="1">
                                <a:latin typeface="Cambria Math" panose="02040503050406030204" pitchFamily="18" charset="0"/>
                                <a:ea typeface="SimSun" panose="02010600030101010101" pitchFamily="2" charset="-122"/>
                              </a:rPr>
                              <m:t>𝑜𝑡h𝑒𝑟𝑤𝑖𝑠𝑒</m:t>
                            </m:r>
                          </m:e>
                        </m:eqArr>
                      </m:e>
                    </m:d>
                  </m:oMath>
                </a14:m>
                <a:endParaRPr lang="en-US" sz="1350" dirty="0">
                  <a:latin typeface="Verdana" panose="020B0604030504040204" pitchFamily="34" charset="0"/>
                  <a:ea typeface="Verdana" panose="020B0604030504040204" pitchFamily="34" charset="0"/>
                </a:endParaRPr>
              </a:p>
              <a:p>
                <a:endParaRPr lang="en-US" dirty="0"/>
              </a:p>
            </p:txBody>
          </p:sp>
        </mc:Choice>
        <mc:Fallback>
          <p:sp>
            <p:nvSpPr>
              <p:cNvPr id="3" name="Content Placeholder 2">
                <a:extLst>
                  <a:ext uri="{FF2B5EF4-FFF2-40B4-BE49-F238E27FC236}">
                    <a16:creationId xmlns:a16="http://schemas.microsoft.com/office/drawing/2014/main" id="{250416E3-C242-183E-338B-5642F1878326}"/>
                  </a:ext>
                </a:extLst>
              </p:cNvPr>
              <p:cNvSpPr>
                <a:spLocks noGrp="1" noRot="1" noChangeAspect="1" noMove="1" noResize="1" noEditPoints="1" noAdjustHandles="1" noChangeArrowheads="1" noChangeShapeType="1" noTextEdit="1"/>
              </p:cNvSpPr>
              <p:nvPr>
                <p:ph sz="half" idx="2"/>
              </p:nvPr>
            </p:nvSpPr>
            <p:spPr>
              <a:xfrm>
                <a:off x="457200" y="2174875"/>
                <a:ext cx="3865418" cy="3951288"/>
              </a:xfrm>
              <a:blipFill>
                <a:blip r:embed="rId2"/>
                <a:stretch>
                  <a:fillRect l="-789" t="-463" r="-2681"/>
                </a:stretch>
              </a:blipFill>
            </p:spPr>
            <p:txBody>
              <a:bodyPr/>
              <a:lstStyle/>
              <a:p>
                <a:r>
                  <a:rPr lang="en-CA">
                    <a:noFill/>
                  </a:rPr>
                  <a:t> </a:t>
                </a:r>
              </a:p>
            </p:txBody>
          </p:sp>
        </mc:Fallback>
      </mc:AlternateContent>
      <p:sp>
        <p:nvSpPr>
          <p:cNvPr id="6" name="Text Placeholder 5">
            <a:extLst>
              <a:ext uri="{FF2B5EF4-FFF2-40B4-BE49-F238E27FC236}">
                <a16:creationId xmlns:a16="http://schemas.microsoft.com/office/drawing/2014/main" id="{886F6D8C-30AA-7AC9-2C83-9E4D1A738AD5}"/>
              </a:ext>
            </a:extLst>
          </p:cNvPr>
          <p:cNvSpPr>
            <a:spLocks noGrp="1"/>
          </p:cNvSpPr>
          <p:nvPr>
            <p:ph type="body" sz="quarter" idx="3"/>
          </p:nvPr>
        </p:nvSpPr>
        <p:spPr/>
        <p:txBody>
          <a:bodyPr/>
          <a:lstStyle/>
          <a:p>
            <a:r>
              <a:rPr lang="en-US" sz="1800" dirty="0"/>
              <a:t>Spectral power ratio</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D7821392-9DA7-6A66-A9C2-0039F8085504}"/>
                  </a:ext>
                </a:extLst>
              </p:cNvPr>
              <p:cNvSpPr>
                <a:spLocks noGrp="1"/>
              </p:cNvSpPr>
              <p:nvPr>
                <p:ph sz="quarter" idx="4"/>
              </p:nvPr>
            </p:nvSpPr>
            <p:spPr>
              <a:xfrm>
                <a:off x="4497389" y="2174875"/>
                <a:ext cx="4189412" cy="3951288"/>
              </a:xfrm>
            </p:spPr>
            <p:txBody>
              <a:bodyPr/>
              <a:lstStyle/>
              <a:p>
                <a:pPr>
                  <a:spcBef>
                    <a:spcPts val="450"/>
                  </a:spcBef>
                </a:pPr>
                <a:r>
                  <a:rPr lang="en-CA" sz="1600" dirty="0">
                    <a:latin typeface="Verdana" panose="020B0604030504040204" pitchFamily="34" charset="0"/>
                    <a:ea typeface="Verdana" panose="020B0604030504040204" pitchFamily="34" charset="0"/>
                  </a:rPr>
                  <a:t>For the ECG signal, the power peak occurs in range of </a:t>
                </a:r>
                <a14:m>
                  <m:oMath xmlns:m="http://schemas.openxmlformats.org/officeDocument/2006/math">
                    <m:r>
                      <a:rPr lang="en-CA" sz="1600" b="0" i="0" smtClean="0">
                        <a:latin typeface="Cambria Math" panose="02040503050406030204" pitchFamily="18" charset="0"/>
                        <a:ea typeface="Times New Roman" panose="02020603050405020304" pitchFamily="18" charset="0"/>
                        <a:cs typeface="Times New Roman" panose="02020603050405020304" pitchFamily="18" charset="0"/>
                      </a:rPr>
                      <m:t>[</m:t>
                    </m:r>
                    <m:r>
                      <a:rPr lang="en-CA" sz="1600" i="1">
                        <a:latin typeface="Cambria Math" panose="02040503050406030204" pitchFamily="18" charset="0"/>
                        <a:ea typeface="Times New Roman" panose="02020603050405020304" pitchFamily="18" charset="0"/>
                        <a:cs typeface="Times New Roman" panose="02020603050405020304" pitchFamily="18" charset="0"/>
                      </a:rPr>
                      <m:t>5</m:t>
                    </m:r>
                    <m:r>
                      <a:rPr lang="en-CA" sz="1600" b="0" i="1" smtClean="0">
                        <a:latin typeface="Cambria Math" panose="02040503050406030204" pitchFamily="18" charset="0"/>
                        <a:ea typeface="Times New Roman" panose="02020603050405020304" pitchFamily="18" charset="0"/>
                        <a:cs typeface="Times New Roman" panose="02020603050405020304" pitchFamily="18" charset="0"/>
                      </a:rPr>
                      <m:t> </m:t>
                    </m:r>
                    <m:r>
                      <a:rPr lang="en-CA" sz="1600" i="1">
                        <a:latin typeface="Cambria Math" panose="02040503050406030204" pitchFamily="18" charset="0"/>
                        <a:ea typeface="Times New Roman" panose="02020603050405020304" pitchFamily="18" charset="0"/>
                        <a:cs typeface="Times New Roman" panose="02020603050405020304" pitchFamily="18" charset="0"/>
                      </a:rPr>
                      <m:t>𝐻𝑧</m:t>
                    </m:r>
                    <m:r>
                      <a:rPr lang="en-CA" sz="1600" b="0" i="1" smtClean="0">
                        <a:latin typeface="Cambria Math" panose="02040503050406030204" pitchFamily="18" charset="0"/>
                        <a:ea typeface="Times New Roman" panose="02020603050405020304" pitchFamily="18" charset="0"/>
                        <a:cs typeface="Times New Roman" panose="02020603050405020304" pitchFamily="18" charset="0"/>
                      </a:rPr>
                      <m:t>,  </m:t>
                    </m:r>
                    <m:r>
                      <a:rPr lang="en-CA" sz="1600" i="1">
                        <a:latin typeface="Cambria Math" panose="02040503050406030204" pitchFamily="18" charset="0"/>
                        <a:ea typeface="Times New Roman" panose="02020603050405020304" pitchFamily="18" charset="0"/>
                        <a:cs typeface="Times New Roman" panose="02020603050405020304" pitchFamily="18" charset="0"/>
                      </a:rPr>
                      <m:t>14 </m:t>
                    </m:r>
                    <m:r>
                      <a:rPr lang="en-CA" sz="160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600" dirty="0">
                    <a:latin typeface="Verdana" panose="020B0604030504040204" pitchFamily="34" charset="0"/>
                    <a:ea typeface="Verdana" panose="020B0604030504040204" pitchFamily="34" charset="0"/>
                  </a:rPr>
                  <a:t>]. </a:t>
                </a:r>
              </a:p>
              <a:p>
                <a:pPr>
                  <a:spcBef>
                    <a:spcPts val="450"/>
                  </a:spcBef>
                </a:pPr>
                <a:r>
                  <a:rPr lang="en-CA" sz="1600" dirty="0">
                    <a:latin typeface="Verdana" panose="020B0604030504040204" pitchFamily="34" charset="0"/>
                    <a:ea typeface="Verdana" panose="020B0604030504040204" pitchFamily="34" charset="0"/>
                  </a:rPr>
                  <a:t>The spectral distribution ratio is the sum of the power of the ECG in the range of </a:t>
                </a:r>
                <a14:m>
                  <m:oMath xmlns:m="http://schemas.openxmlformats.org/officeDocument/2006/math">
                    <m:r>
                      <a:rPr lang="en-CA" sz="1600" i="1">
                        <a:latin typeface="Cambria Math" panose="02040503050406030204" pitchFamily="18" charset="0"/>
                        <a:ea typeface="Times New Roman" panose="02020603050405020304" pitchFamily="18" charset="0"/>
                        <a:cs typeface="Times New Roman" panose="02020603050405020304" pitchFamily="18" charset="0"/>
                      </a:rPr>
                      <m:t>5 </m:t>
                    </m:r>
                    <m:r>
                      <a:rPr lang="en-CA" sz="160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600" dirty="0">
                    <a:latin typeface="Verdana" panose="020B0604030504040204" pitchFamily="34" charset="0"/>
                    <a:ea typeface="Verdana" panose="020B0604030504040204" pitchFamily="34" charset="0"/>
                  </a:rPr>
                  <a:t> to </a:t>
                </a:r>
                <a14:m>
                  <m:oMath xmlns:m="http://schemas.openxmlformats.org/officeDocument/2006/math">
                    <m:r>
                      <a:rPr lang="en-CA" sz="1600" i="1">
                        <a:latin typeface="Cambria Math" panose="02040503050406030204" pitchFamily="18" charset="0"/>
                        <a:ea typeface="Times New Roman" panose="02020603050405020304" pitchFamily="18" charset="0"/>
                        <a:cs typeface="Times New Roman" panose="02020603050405020304" pitchFamily="18" charset="0"/>
                      </a:rPr>
                      <m:t>14 </m:t>
                    </m:r>
                    <m:r>
                      <a:rPr lang="en-CA" sz="160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600" dirty="0">
                    <a:latin typeface="Verdana" panose="020B0604030504040204" pitchFamily="34" charset="0"/>
                    <a:ea typeface="Verdana" panose="020B0604030504040204" pitchFamily="34" charset="0"/>
                  </a:rPr>
                  <a:t> to the power of the same signal in the range of </a:t>
                </a:r>
                <a14:m>
                  <m:oMath xmlns:m="http://schemas.openxmlformats.org/officeDocument/2006/math">
                    <m:r>
                      <a:rPr lang="en-CA" sz="1600" i="1">
                        <a:latin typeface="Cambria Math" panose="02040503050406030204" pitchFamily="18" charset="0"/>
                        <a:ea typeface="Times New Roman" panose="02020603050405020304" pitchFamily="18" charset="0"/>
                        <a:cs typeface="Times New Roman" panose="02020603050405020304" pitchFamily="18" charset="0"/>
                      </a:rPr>
                      <m:t>5 </m:t>
                    </m:r>
                    <m:r>
                      <a:rPr lang="en-CA" sz="160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600" dirty="0">
                    <a:latin typeface="Verdana" panose="020B0604030504040204" pitchFamily="34" charset="0"/>
                    <a:ea typeface="Verdana" panose="020B0604030504040204" pitchFamily="34" charset="0"/>
                  </a:rPr>
                  <a:t> to </a:t>
                </a:r>
                <a14:m>
                  <m:oMath xmlns:m="http://schemas.openxmlformats.org/officeDocument/2006/math">
                    <m:r>
                      <a:rPr lang="en-CA" sz="1600" i="1">
                        <a:latin typeface="Cambria Math" panose="02040503050406030204" pitchFamily="18" charset="0"/>
                        <a:ea typeface="Times New Roman" panose="02020603050405020304" pitchFamily="18" charset="0"/>
                        <a:cs typeface="Times New Roman" panose="02020603050405020304" pitchFamily="18" charset="0"/>
                      </a:rPr>
                      <m:t>60 </m:t>
                    </m:r>
                    <m:r>
                      <a:rPr lang="en-CA" sz="1600" i="1">
                        <a:latin typeface="Cambria Math" panose="02040503050406030204" pitchFamily="18" charset="0"/>
                        <a:ea typeface="Times New Roman" panose="02020603050405020304" pitchFamily="18" charset="0"/>
                        <a:cs typeface="Times New Roman" panose="02020603050405020304" pitchFamily="18" charset="0"/>
                      </a:rPr>
                      <m:t>𝐻𝑧</m:t>
                    </m:r>
                  </m:oMath>
                </a14:m>
                <a:r>
                  <a:rPr lang="en-CA" sz="1600" dirty="0">
                    <a:latin typeface="Verdana" panose="020B0604030504040204" pitchFamily="34" charset="0"/>
                    <a:ea typeface="Verdana" panose="020B0604030504040204" pitchFamily="34" charset="0"/>
                  </a:rPr>
                  <a:t>.</a:t>
                </a:r>
                <a:endParaRPr lang="en-US" sz="1600" i="1" dirty="0">
                  <a:latin typeface="Verdana" panose="020B0604030504040204" pitchFamily="34" charset="0"/>
                  <a:ea typeface="Verdana" panose="020B0604030504040204" pitchFamily="34" charset="0"/>
                </a:endParaRPr>
              </a:p>
              <a:p>
                <a:pPr marL="0" indent="0">
                  <a:spcBef>
                    <a:spcPts val="450"/>
                  </a:spcBef>
                  <a:buNone/>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SimSun" panose="02010600030101010101" pitchFamily="2" charset="-122"/>
                        </a:rPr>
                        <m:t>𝑆𝐷𝑅</m:t>
                      </m:r>
                      <m:r>
                        <a:rPr lang="en-US" sz="1600">
                          <a:latin typeface="Cambria Math" panose="02040503050406030204" pitchFamily="18" charset="0"/>
                          <a:ea typeface="SimSun" panose="02010600030101010101" pitchFamily="2" charset="-122"/>
                        </a:rPr>
                        <m:t>= </m:t>
                      </m:r>
                      <m:nary>
                        <m:naryPr>
                          <m:limLoc m:val="undOvr"/>
                          <m:ctrlPr>
                            <a:rPr lang="en-US" sz="1600" i="1">
                              <a:latin typeface="Cambria Math" panose="02040503050406030204" pitchFamily="18" charset="0"/>
                              <a:ea typeface="SimSun" panose="02010600030101010101" pitchFamily="2" charset="-122"/>
                            </a:rPr>
                          </m:ctrlPr>
                        </m:naryPr>
                        <m:sub>
                          <m:r>
                            <a:rPr lang="en-US" sz="1600" i="1">
                              <a:latin typeface="Cambria Math" panose="02040503050406030204" pitchFamily="18" charset="0"/>
                              <a:ea typeface="SimSun" panose="02010600030101010101" pitchFamily="2" charset="-122"/>
                            </a:rPr>
                            <m:t>𝑓</m:t>
                          </m:r>
                          <m:r>
                            <a:rPr lang="en-US" sz="1600">
                              <a:latin typeface="Cambria Math" panose="02040503050406030204" pitchFamily="18" charset="0"/>
                              <a:ea typeface="SimSun" panose="02010600030101010101" pitchFamily="2" charset="-122"/>
                            </a:rPr>
                            <m:t>=5</m:t>
                          </m:r>
                        </m:sub>
                        <m:sup>
                          <m:r>
                            <a:rPr lang="en-US" sz="1600" i="1">
                              <a:latin typeface="Cambria Math" panose="02040503050406030204" pitchFamily="18" charset="0"/>
                              <a:ea typeface="SimSun" panose="02010600030101010101" pitchFamily="2" charset="-122"/>
                            </a:rPr>
                            <m:t>𝑓</m:t>
                          </m:r>
                          <m:r>
                            <a:rPr lang="en-US" sz="1600">
                              <a:latin typeface="Cambria Math" panose="02040503050406030204" pitchFamily="18" charset="0"/>
                              <a:ea typeface="SimSun" panose="02010600030101010101" pitchFamily="2" charset="-122"/>
                            </a:rPr>
                            <m:t>=14</m:t>
                          </m:r>
                        </m:sup>
                        <m:e>
                          <m:r>
                            <a:rPr lang="en-US" sz="1600" i="1">
                              <a:latin typeface="Cambria Math" panose="02040503050406030204" pitchFamily="18" charset="0"/>
                              <a:ea typeface="SimSun" panose="02010600030101010101" pitchFamily="2" charset="-122"/>
                            </a:rPr>
                            <m:t>𝑃</m:t>
                          </m:r>
                          <m:d>
                            <m:dPr>
                              <m:ctrlPr>
                                <a:rPr lang="en-US" sz="1600" i="1">
                                  <a:latin typeface="Cambria Math" panose="02040503050406030204" pitchFamily="18" charset="0"/>
                                  <a:ea typeface="SimSun" panose="02010600030101010101" pitchFamily="2" charset="-122"/>
                                </a:rPr>
                              </m:ctrlPr>
                            </m:dPr>
                            <m:e>
                              <m:r>
                                <a:rPr lang="en-US" sz="1600" i="1">
                                  <a:latin typeface="Cambria Math" panose="02040503050406030204" pitchFamily="18" charset="0"/>
                                  <a:ea typeface="SimSun" panose="02010600030101010101" pitchFamily="2" charset="-122"/>
                                </a:rPr>
                                <m:t>𝑓</m:t>
                              </m:r>
                            </m:e>
                          </m:d>
                          <m:r>
                            <a:rPr lang="en-US" sz="1600" i="1">
                              <a:latin typeface="Cambria Math" panose="02040503050406030204" pitchFamily="18" charset="0"/>
                              <a:ea typeface="SimSun" panose="02010600030101010101" pitchFamily="2" charset="-122"/>
                            </a:rPr>
                            <m:t>𝑑𝑓</m:t>
                          </m:r>
                          <m:r>
                            <a:rPr lang="en-US" sz="1600">
                              <a:latin typeface="Cambria Math" panose="02040503050406030204" pitchFamily="18" charset="0"/>
                              <a:ea typeface="SimSun" panose="02010600030101010101" pitchFamily="2" charset="-122"/>
                            </a:rPr>
                            <m:t>/</m:t>
                          </m:r>
                          <m:nary>
                            <m:naryPr>
                              <m:limLoc m:val="undOvr"/>
                              <m:ctrlPr>
                                <a:rPr lang="en-US" sz="1600" i="1">
                                  <a:latin typeface="Cambria Math" panose="02040503050406030204" pitchFamily="18" charset="0"/>
                                  <a:ea typeface="SimSun" panose="02010600030101010101" pitchFamily="2" charset="-122"/>
                                </a:rPr>
                              </m:ctrlPr>
                            </m:naryPr>
                            <m:sub>
                              <m:r>
                                <a:rPr lang="en-US" sz="1600" i="1">
                                  <a:latin typeface="Cambria Math" panose="02040503050406030204" pitchFamily="18" charset="0"/>
                                  <a:ea typeface="SimSun" panose="02010600030101010101" pitchFamily="2" charset="-122"/>
                                </a:rPr>
                                <m:t>𝑓</m:t>
                              </m:r>
                              <m:r>
                                <a:rPr lang="en-US" sz="1600">
                                  <a:latin typeface="Cambria Math" panose="02040503050406030204" pitchFamily="18" charset="0"/>
                                  <a:ea typeface="SimSun" panose="02010600030101010101" pitchFamily="2" charset="-122"/>
                                </a:rPr>
                                <m:t>=5</m:t>
                              </m:r>
                            </m:sub>
                            <m:sup>
                              <m:r>
                                <a:rPr lang="en-US" sz="1600" i="1">
                                  <a:latin typeface="Cambria Math" panose="02040503050406030204" pitchFamily="18" charset="0"/>
                                  <a:ea typeface="SimSun" panose="02010600030101010101" pitchFamily="2" charset="-122"/>
                                </a:rPr>
                                <m:t>𝑓</m:t>
                              </m:r>
                              <m:r>
                                <a:rPr lang="en-US" sz="1600">
                                  <a:latin typeface="Cambria Math" panose="02040503050406030204" pitchFamily="18" charset="0"/>
                                  <a:ea typeface="SimSun" panose="02010600030101010101" pitchFamily="2" charset="-122"/>
                                </a:rPr>
                                <m:t>=60</m:t>
                              </m:r>
                            </m:sup>
                            <m:e>
                              <m:r>
                                <a:rPr lang="en-US" sz="1600" i="1">
                                  <a:latin typeface="Cambria Math" panose="02040503050406030204" pitchFamily="18" charset="0"/>
                                  <a:ea typeface="SimSun" panose="02010600030101010101" pitchFamily="2" charset="-122"/>
                                </a:rPr>
                                <m:t>𝑃</m:t>
                              </m:r>
                              <m:d>
                                <m:dPr>
                                  <m:ctrlPr>
                                    <a:rPr lang="en-US" sz="1600" i="1">
                                      <a:latin typeface="Cambria Math" panose="02040503050406030204" pitchFamily="18" charset="0"/>
                                      <a:ea typeface="SimSun" panose="02010600030101010101" pitchFamily="2" charset="-122"/>
                                    </a:rPr>
                                  </m:ctrlPr>
                                </m:dPr>
                                <m:e>
                                  <m:r>
                                    <a:rPr lang="en-US" sz="1600" i="1">
                                      <a:latin typeface="Cambria Math" panose="02040503050406030204" pitchFamily="18" charset="0"/>
                                      <a:ea typeface="SimSun" panose="02010600030101010101" pitchFamily="2" charset="-122"/>
                                    </a:rPr>
                                    <m:t>𝑓</m:t>
                                  </m:r>
                                </m:e>
                              </m:d>
                              <m:r>
                                <a:rPr lang="en-US" sz="1600" i="1">
                                  <a:latin typeface="Cambria Math" panose="02040503050406030204" pitchFamily="18" charset="0"/>
                                  <a:ea typeface="SimSun" panose="02010600030101010101" pitchFamily="2" charset="-122"/>
                                </a:rPr>
                                <m:t>𝑑𝑓</m:t>
                              </m:r>
                              <m:r>
                                <a:rPr lang="en-US" sz="1600">
                                  <a:latin typeface="Cambria Math" panose="02040503050406030204" pitchFamily="18" charset="0"/>
                                  <a:ea typeface="SimSun" panose="02010600030101010101" pitchFamily="2" charset="-122"/>
                                </a:rPr>
                                <m:t> </m:t>
                              </m:r>
                            </m:e>
                          </m:nary>
                        </m:e>
                      </m:nary>
                    </m:oMath>
                  </m:oMathPara>
                </a14:m>
                <a:endParaRPr lang="en-US" sz="1600" dirty="0">
                  <a:latin typeface="Verdana" panose="020B0604030504040204" pitchFamily="34" charset="0"/>
                  <a:ea typeface="Verdana" panose="020B0604030504040204" pitchFamily="34" charset="0"/>
                </a:endParaRPr>
              </a:p>
              <a:p>
                <a:pPr>
                  <a:spcBef>
                    <a:spcPts val="450"/>
                  </a:spcBef>
                </a:pPr>
                <a:r>
                  <a:rPr lang="en-US" sz="1600" dirty="0">
                    <a:latin typeface="Verdana" panose="020B0604030504040204" pitchFamily="34" charset="0"/>
                    <a:ea typeface="Verdana" panose="020B0604030504040204" pitchFamily="34" charset="0"/>
                  </a:rPr>
                  <a:t>Spectral power ratio signal quality index (pSQI) </a:t>
                </a:r>
              </a:p>
              <a:p>
                <a:pPr marL="0" indent="0">
                  <a:spcBef>
                    <a:spcPts val="450"/>
                  </a:spcBef>
                  <a:buNone/>
                </a:pPr>
                <a14:m>
                  <m:oMathPara xmlns:m="http://schemas.openxmlformats.org/officeDocument/2006/math">
                    <m:oMathParaPr>
                      <m:jc m:val="centerGroup"/>
                    </m:oMathParaPr>
                    <m:oMath xmlns:m="http://schemas.openxmlformats.org/officeDocument/2006/math">
                      <m:r>
                        <m:rPr>
                          <m:nor/>
                        </m:rPr>
                        <a:rPr lang="en-US" sz="1600" dirty="0">
                          <a:latin typeface="Verdana" panose="020B0604030504040204" pitchFamily="34" charset="0"/>
                          <a:ea typeface="Verdana" panose="020B0604030504040204" pitchFamily="34" charset="0"/>
                        </a:rPr>
                        <m:t>pSQI</m:t>
                      </m:r>
                      <m:r>
                        <a:rPr lang="en-CA" sz="1600" i="1" dirty="0">
                          <a:latin typeface="Cambria Math" panose="02040503050406030204" pitchFamily="18" charset="0"/>
                          <a:ea typeface="SimSun" panose="02010600030101010101" pitchFamily="2" charset="-122"/>
                        </a:rPr>
                        <m:t>=</m:t>
                      </m:r>
                      <m:d>
                        <m:dPr>
                          <m:begChr m:val="{"/>
                          <m:endChr m:val=""/>
                          <m:ctrlPr>
                            <a:rPr lang="en-US" sz="1600" i="1">
                              <a:latin typeface="Cambria Math" panose="02040503050406030204" pitchFamily="18" charset="0"/>
                              <a:ea typeface="SimSun" panose="02010600030101010101" pitchFamily="2" charset="-122"/>
                            </a:rPr>
                          </m:ctrlPr>
                        </m:dPr>
                        <m:e>
                          <m:eqArr>
                            <m:eqArrPr>
                              <m:ctrlPr>
                                <a:rPr lang="en-US" sz="1600" i="1">
                                  <a:latin typeface="Cambria Math" panose="02040503050406030204" pitchFamily="18" charset="0"/>
                                  <a:ea typeface="SimSun" panose="02010600030101010101" pitchFamily="2" charset="-122"/>
                                </a:rPr>
                              </m:ctrlPr>
                            </m:eqArrPr>
                            <m:e>
                              <m:r>
                                <a:rPr lang="en-CA" sz="1600" i="1">
                                  <a:latin typeface="Cambria Math" panose="02040503050406030204" pitchFamily="18" charset="0"/>
                                  <a:ea typeface="SimSun" panose="02010600030101010101" pitchFamily="2" charset="-122"/>
                                </a:rPr>
                                <m:t>1</m:t>
                              </m:r>
                              <m:r>
                                <a:rPr lang="en-US" sz="1600" i="1">
                                  <a:latin typeface="Cambria Math" panose="02040503050406030204" pitchFamily="18" charset="0"/>
                                  <a:ea typeface="SimSun" panose="02010600030101010101" pitchFamily="2" charset="-122"/>
                                </a:rPr>
                                <m:t>,</m:t>
                              </m:r>
                              <m:r>
                                <a:rPr lang="en-CA" sz="1600" i="1">
                                  <a:latin typeface="Cambria Math" panose="02040503050406030204" pitchFamily="18" charset="0"/>
                                  <a:ea typeface="SimSun" panose="02010600030101010101" pitchFamily="2" charset="-122"/>
                                </a:rPr>
                                <m:t> 0.5&lt;</m:t>
                              </m:r>
                              <m:r>
                                <a:rPr lang="en-US" sz="1600" i="1">
                                  <a:latin typeface="Cambria Math" panose="02040503050406030204" pitchFamily="18" charset="0"/>
                                  <a:ea typeface="SimSun" panose="02010600030101010101" pitchFamily="2" charset="-122"/>
                                </a:rPr>
                                <m:t>𝑆𝐷𝑅</m:t>
                              </m:r>
                              <m:r>
                                <a:rPr lang="en-CA" sz="1600" i="1">
                                  <a:latin typeface="Cambria Math" panose="02040503050406030204" pitchFamily="18" charset="0"/>
                                  <a:ea typeface="Times New Roman" panose="02020603050405020304" pitchFamily="18" charset="0"/>
                                  <a:cs typeface="Times New Roman" panose="02020603050405020304" pitchFamily="18" charset="0"/>
                                </a:rPr>
                                <m:t>&lt;0.9</m:t>
                              </m:r>
                            </m:e>
                            <m:e>
                              <m:r>
                                <a:rPr lang="en-CA" sz="1600" i="1">
                                  <a:latin typeface="Cambria Math" panose="02040503050406030204" pitchFamily="18" charset="0"/>
                                  <a:ea typeface="Times New Roman" panose="02020603050405020304" pitchFamily="18" charset="0"/>
                                  <a:cs typeface="Times New Roman" panose="02020603050405020304" pitchFamily="18" charset="0"/>
                                </a:rPr>
                                <m:t>0</m:t>
                              </m:r>
                              <m:r>
                                <a:rPr lang="en-US" sz="1600" i="1">
                                  <a:latin typeface="Cambria Math" panose="02040503050406030204" pitchFamily="18" charset="0"/>
                                  <a:ea typeface="SimSun" panose="02010600030101010101" pitchFamily="2" charset="-122"/>
                                </a:rPr>
                                <m:t>,</m:t>
                              </m:r>
                              <m:r>
                                <a:rPr lang="en-CA" sz="1600" i="1">
                                  <a:latin typeface="Cambria Math" panose="02040503050406030204" pitchFamily="18" charset="0"/>
                                  <a:ea typeface="SimSun" panose="02010600030101010101" pitchFamily="2" charset="-122"/>
                                </a:rPr>
                                <m:t> </m:t>
                              </m:r>
                              <m:r>
                                <a:rPr lang="en-CA" sz="1600" i="1">
                                  <a:latin typeface="Cambria Math" panose="02040503050406030204" pitchFamily="18" charset="0"/>
                                  <a:ea typeface="SimSun" panose="02010600030101010101" pitchFamily="2" charset="-122"/>
                                </a:rPr>
                                <m:t>𝑜𝑡h𝑒𝑟𝑤𝑖𝑠𝑒</m:t>
                              </m:r>
                            </m:e>
                          </m:eqArr>
                        </m:e>
                      </m:d>
                    </m:oMath>
                  </m:oMathPara>
                </a14:m>
                <a:endParaRPr lang="en-US" sz="1350" dirty="0">
                  <a:latin typeface="Verdana" panose="020B0604030504040204" pitchFamily="34" charset="0"/>
                  <a:ea typeface="Verdana" panose="020B0604030504040204" pitchFamily="34" charset="0"/>
                </a:endParaRPr>
              </a:p>
              <a:p>
                <a:endParaRPr lang="en-US" dirty="0"/>
              </a:p>
            </p:txBody>
          </p:sp>
        </mc:Choice>
        <mc:Fallback>
          <p:sp>
            <p:nvSpPr>
              <p:cNvPr id="7" name="Content Placeholder 6">
                <a:extLst>
                  <a:ext uri="{FF2B5EF4-FFF2-40B4-BE49-F238E27FC236}">
                    <a16:creationId xmlns:a16="http://schemas.microsoft.com/office/drawing/2014/main" id="{D7821392-9DA7-6A66-A9C2-0039F8085504}"/>
                  </a:ext>
                </a:extLst>
              </p:cNvPr>
              <p:cNvSpPr>
                <a:spLocks noGrp="1" noRot="1" noChangeAspect="1" noMove="1" noResize="1" noEditPoints="1" noAdjustHandles="1" noChangeArrowheads="1" noChangeShapeType="1" noTextEdit="1"/>
              </p:cNvSpPr>
              <p:nvPr>
                <p:ph sz="quarter" idx="4"/>
              </p:nvPr>
            </p:nvSpPr>
            <p:spPr>
              <a:xfrm>
                <a:off x="4497389" y="2174875"/>
                <a:ext cx="4189412" cy="3951288"/>
              </a:xfrm>
              <a:blipFill>
                <a:blip r:embed="rId3"/>
                <a:stretch>
                  <a:fillRect l="-873" t="-463" r="-2038"/>
                </a:stretch>
              </a:blipFill>
            </p:spPr>
            <p:txBody>
              <a:bodyPr/>
              <a:lstStyle/>
              <a:p>
                <a:r>
                  <a:rPr lang="en-CA">
                    <a:noFill/>
                  </a:rPr>
                  <a:t> </a:t>
                </a:r>
              </a:p>
            </p:txBody>
          </p:sp>
        </mc:Fallback>
      </mc:AlternateContent>
    </p:spTree>
    <p:extLst>
      <p:ext uri="{BB962C8B-B14F-4D97-AF65-F5344CB8AC3E}">
        <p14:creationId xmlns:p14="http://schemas.microsoft.com/office/powerpoint/2010/main" val="41791606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8670-0E24-DC25-EC8D-C65ABDF6F0BA}"/>
              </a:ext>
            </a:extLst>
          </p:cNvPr>
          <p:cNvSpPr>
            <a:spLocks noGrp="1"/>
          </p:cNvSpPr>
          <p:nvPr>
            <p:ph type="title"/>
          </p:nvPr>
        </p:nvSpPr>
        <p:spPr/>
        <p:txBody>
          <a:bodyPr/>
          <a:lstStyle/>
          <a:p>
            <a:r>
              <a:rPr lang="en-US" dirty="0"/>
              <a:t>ECG signal without added noise</a:t>
            </a:r>
          </a:p>
        </p:txBody>
      </p:sp>
      <p:pic>
        <p:nvPicPr>
          <p:cNvPr id="7" name="Content Placeholder 6" descr="Chart, histogram&#10;&#10;Description automatically generated">
            <a:extLst>
              <a:ext uri="{FF2B5EF4-FFF2-40B4-BE49-F238E27FC236}">
                <a16:creationId xmlns:a16="http://schemas.microsoft.com/office/drawing/2014/main" id="{CF243FD3-DA28-9521-3610-0DAAB7BDDC7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1557962"/>
            <a:ext cx="3886200" cy="3134032"/>
          </a:xfrm>
        </p:spPr>
      </p:pic>
      <p:pic>
        <p:nvPicPr>
          <p:cNvPr id="9" name="Content Placeholder 8" descr="Chart, histogram&#10;&#10;Description automatically generated">
            <a:extLst>
              <a:ext uri="{FF2B5EF4-FFF2-40B4-BE49-F238E27FC236}">
                <a16:creationId xmlns:a16="http://schemas.microsoft.com/office/drawing/2014/main" id="{ED616246-473A-FCCF-8533-AAF13EED7BA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1649850"/>
            <a:ext cx="3886200" cy="2950256"/>
          </a:xfrm>
        </p:spPr>
      </p:pic>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5B3AA95A-34DF-4214-0004-6CE6321B5960}"/>
                  </a:ext>
                </a:extLst>
              </p:cNvPr>
              <p:cNvGraphicFramePr>
                <a:graphicFrameLocks noGrp="1"/>
              </p:cNvGraphicFramePr>
              <p:nvPr>
                <p:extLst>
                  <p:ext uri="{D42A27DB-BD31-4B8C-83A1-F6EECF244321}">
                    <p14:modId xmlns:p14="http://schemas.microsoft.com/office/powerpoint/2010/main" val="1865104321"/>
                  </p:ext>
                </p:extLst>
              </p:nvPr>
            </p:nvGraphicFramePr>
            <p:xfrm>
              <a:off x="873030" y="4810783"/>
              <a:ext cx="7512240" cy="548640"/>
            </p:xfrm>
            <a:graphic>
              <a:graphicData uri="http://schemas.openxmlformats.org/drawingml/2006/table">
                <a:tbl>
                  <a:tblPr firstRow="1" firstCol="1" bandRow="1">
                    <a:tableStyleId>{B301B821-A1FF-4177-AEE7-76D212191A09}</a:tableStyleId>
                  </a:tblPr>
                  <a:tblGrid>
                    <a:gridCol w="1598349">
                      <a:extLst>
                        <a:ext uri="{9D8B030D-6E8A-4147-A177-3AD203B41FA5}">
                          <a16:colId xmlns:a16="http://schemas.microsoft.com/office/drawing/2014/main" val="633486426"/>
                        </a:ext>
                      </a:extLst>
                    </a:gridCol>
                    <a:gridCol w="1598349">
                      <a:extLst>
                        <a:ext uri="{9D8B030D-6E8A-4147-A177-3AD203B41FA5}">
                          <a16:colId xmlns:a16="http://schemas.microsoft.com/office/drawing/2014/main" val="318762505"/>
                        </a:ext>
                      </a:extLst>
                    </a:gridCol>
                    <a:gridCol w="2157771">
                      <a:extLst>
                        <a:ext uri="{9D8B030D-6E8A-4147-A177-3AD203B41FA5}">
                          <a16:colId xmlns:a16="http://schemas.microsoft.com/office/drawing/2014/main" val="3286084725"/>
                        </a:ext>
                      </a:extLst>
                    </a:gridCol>
                    <a:gridCol w="2157771">
                      <a:extLst>
                        <a:ext uri="{9D8B030D-6E8A-4147-A177-3AD203B41FA5}">
                          <a16:colId xmlns:a16="http://schemas.microsoft.com/office/drawing/2014/main" val="3087272918"/>
                        </a:ext>
                      </a:extLst>
                    </a:gridCol>
                  </a:tblGrid>
                  <a:tr h="365760">
                    <a:tc>
                      <a:txBody>
                        <a:bodyPr/>
                        <a:lstStyle/>
                        <a:p>
                          <a:pPr marL="0" marR="0" indent="155575" algn="just">
                            <a:lnSpc>
                              <a:spcPct val="100000"/>
                            </a:lnSpc>
                            <a:spcBef>
                              <a:spcPts val="600"/>
                            </a:spcBef>
                            <a:spcAft>
                              <a:spcPts val="0"/>
                            </a:spcAft>
                          </a:pPr>
                          <a:r>
                            <a:rPr lang="en-US" sz="1200">
                              <a:effectLst/>
                            </a:rPr>
                            <a:t>Kurtosis, kSQI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Power ratio, pSQI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Average </a:t>
                          </a:r>
                          <a14:m>
                            <m:oMath xmlns:m="http://schemas.openxmlformats.org/officeDocument/2006/math">
                              <m:r>
                                <a:rPr lang="en-US" sz="1200">
                                  <a:effectLst/>
                                  <a:latin typeface="Cambria Math" panose="02040503050406030204" pitchFamily="18" charset="0"/>
                                </a:rPr>
                                <m:t>𝑟</m:t>
                              </m:r>
                            </m:oMath>
                          </a14:m>
                          <a:r>
                            <a:rPr lang="en-US" sz="1200">
                              <a:effectLst/>
                            </a:rPr>
                            <a:t> – no filtering, tSQI </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Average </a:t>
                          </a:r>
                          <a14:m>
                            <m:oMath xmlns:m="http://schemas.openxmlformats.org/officeDocument/2006/math">
                              <m:r>
                                <a:rPr lang="en-US" sz="1200">
                                  <a:effectLst/>
                                  <a:latin typeface="Cambria Math" panose="02040503050406030204" pitchFamily="18" charset="0"/>
                                </a:rPr>
                                <m:t>𝑟</m:t>
                              </m:r>
                            </m:oMath>
                          </a14:m>
                          <a:r>
                            <a:rPr lang="en-US" sz="1200">
                              <a:effectLst/>
                            </a:rPr>
                            <a:t> with filtering, tSQI</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295890113"/>
                      </a:ext>
                    </a:extLst>
                  </a:tr>
                  <a:tr h="182880">
                    <a:tc>
                      <a:txBody>
                        <a:bodyPr/>
                        <a:lstStyle/>
                        <a:p>
                          <a:pPr marL="0" marR="0" indent="155575" algn="just">
                            <a:lnSpc>
                              <a:spcPct val="100000"/>
                            </a:lnSpc>
                            <a:spcBef>
                              <a:spcPts val="600"/>
                            </a:spcBef>
                            <a:spcAft>
                              <a:spcPts val="0"/>
                            </a:spcAft>
                          </a:pPr>
                          <a:r>
                            <a:rPr lang="en-GB" sz="1200" b="0" dirty="0">
                              <a:effectLst/>
                            </a:rPr>
                            <a:t>Kurt=22.2, </a:t>
                          </a:r>
                          <a:r>
                            <a:rPr lang="en-US" sz="1200" b="0" dirty="0" err="1">
                              <a:effectLst/>
                            </a:rPr>
                            <a:t>kSQI</a:t>
                          </a:r>
                          <a:r>
                            <a:rPr lang="en-US" sz="1200" b="0" dirty="0">
                              <a:effectLst/>
                            </a:rPr>
                            <a:t>=1</a:t>
                          </a:r>
                          <a:endParaRPr lang="en-US" sz="1200" b="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SDR=0.88, p</a:t>
                          </a:r>
                          <a:r>
                            <a:rPr lang="en-US" sz="1200" dirty="0">
                              <a:effectLst/>
                            </a:rPr>
                            <a:t>SQI=1</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r=0.99, </a:t>
                          </a:r>
                          <a:r>
                            <a:rPr lang="en-US" sz="1200">
                              <a:effectLst/>
                            </a:rPr>
                            <a:t>tSQI=1</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r=0.99, </a:t>
                          </a:r>
                          <a:r>
                            <a:rPr lang="en-US" sz="1200" dirty="0" err="1">
                              <a:effectLst/>
                            </a:rPr>
                            <a:t>tSQI</a:t>
                          </a:r>
                          <a:r>
                            <a:rPr lang="en-US" sz="1200" dirty="0">
                              <a:effectLst/>
                            </a:rPr>
                            <a:t>=1</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2730664315"/>
                      </a:ext>
                    </a:extLst>
                  </a:tr>
                </a:tbl>
              </a:graphicData>
            </a:graphic>
          </p:graphicFrame>
        </mc:Choice>
        <mc:Fallback xmlns="">
          <p:graphicFrame>
            <p:nvGraphicFramePr>
              <p:cNvPr id="3" name="Table 2">
                <a:extLst>
                  <a:ext uri="{FF2B5EF4-FFF2-40B4-BE49-F238E27FC236}">
                    <a16:creationId xmlns:a16="http://schemas.microsoft.com/office/drawing/2014/main" id="{5B3AA95A-34DF-4214-0004-6CE6321B5960}"/>
                  </a:ext>
                </a:extLst>
              </p:cNvPr>
              <p:cNvGraphicFramePr>
                <a:graphicFrameLocks noGrp="1"/>
              </p:cNvGraphicFramePr>
              <p:nvPr>
                <p:extLst>
                  <p:ext uri="{D42A27DB-BD31-4B8C-83A1-F6EECF244321}">
                    <p14:modId xmlns:p14="http://schemas.microsoft.com/office/powerpoint/2010/main" val="1865104321"/>
                  </p:ext>
                </p:extLst>
              </p:nvPr>
            </p:nvGraphicFramePr>
            <p:xfrm>
              <a:off x="873030" y="4810783"/>
              <a:ext cx="7512240" cy="548640"/>
            </p:xfrm>
            <a:graphic>
              <a:graphicData uri="http://schemas.openxmlformats.org/drawingml/2006/table">
                <a:tbl>
                  <a:tblPr firstRow="1" firstCol="1" bandRow="1">
                    <a:tableStyleId>{B301B821-A1FF-4177-AEE7-76D212191A09}</a:tableStyleId>
                  </a:tblPr>
                  <a:tblGrid>
                    <a:gridCol w="1598349">
                      <a:extLst>
                        <a:ext uri="{9D8B030D-6E8A-4147-A177-3AD203B41FA5}">
                          <a16:colId xmlns:a16="http://schemas.microsoft.com/office/drawing/2014/main" val="633486426"/>
                        </a:ext>
                      </a:extLst>
                    </a:gridCol>
                    <a:gridCol w="1598349">
                      <a:extLst>
                        <a:ext uri="{9D8B030D-6E8A-4147-A177-3AD203B41FA5}">
                          <a16:colId xmlns:a16="http://schemas.microsoft.com/office/drawing/2014/main" val="318762505"/>
                        </a:ext>
                      </a:extLst>
                    </a:gridCol>
                    <a:gridCol w="2157771">
                      <a:extLst>
                        <a:ext uri="{9D8B030D-6E8A-4147-A177-3AD203B41FA5}">
                          <a16:colId xmlns:a16="http://schemas.microsoft.com/office/drawing/2014/main" val="3286084725"/>
                        </a:ext>
                      </a:extLst>
                    </a:gridCol>
                    <a:gridCol w="2157771">
                      <a:extLst>
                        <a:ext uri="{9D8B030D-6E8A-4147-A177-3AD203B41FA5}">
                          <a16:colId xmlns:a16="http://schemas.microsoft.com/office/drawing/2014/main" val="3087272918"/>
                        </a:ext>
                      </a:extLst>
                    </a:gridCol>
                  </a:tblGrid>
                  <a:tr h="365760">
                    <a:tc>
                      <a:txBody>
                        <a:bodyPr/>
                        <a:lstStyle/>
                        <a:p>
                          <a:pPr marL="0" marR="0" indent="155575" algn="just">
                            <a:lnSpc>
                              <a:spcPct val="100000"/>
                            </a:lnSpc>
                            <a:spcBef>
                              <a:spcPts val="600"/>
                            </a:spcBef>
                            <a:spcAft>
                              <a:spcPts val="0"/>
                            </a:spcAft>
                          </a:pPr>
                          <a:r>
                            <a:rPr lang="en-US" sz="1200">
                              <a:effectLst/>
                            </a:rPr>
                            <a:t>Kurtosis, kSQI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Power ratio, pSQI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endParaRPr lang="en-US"/>
                        </a:p>
                      </a:txBody>
                      <a:tcPr marL="51435" marR="51435" marT="0" marB="0">
                        <a:blipFill>
                          <a:blip r:embed="rId4"/>
                          <a:stretch>
                            <a:fillRect l="-148588" t="-14754" r="-100565" b="-72131"/>
                          </a:stretch>
                        </a:blipFill>
                      </a:tcPr>
                    </a:tc>
                    <a:tc>
                      <a:txBody>
                        <a:bodyPr/>
                        <a:lstStyle/>
                        <a:p>
                          <a:endParaRPr lang="en-US"/>
                        </a:p>
                      </a:txBody>
                      <a:tcPr marL="51435" marR="51435" marT="0" marB="0">
                        <a:blipFill>
                          <a:blip r:embed="rId4"/>
                          <a:stretch>
                            <a:fillRect l="-248588" t="-14754" r="-565" b="-72131"/>
                          </a:stretch>
                        </a:blipFill>
                      </a:tcPr>
                    </a:tc>
                    <a:extLst>
                      <a:ext uri="{0D108BD9-81ED-4DB2-BD59-A6C34878D82A}">
                        <a16:rowId xmlns:a16="http://schemas.microsoft.com/office/drawing/2014/main" val="1295890113"/>
                      </a:ext>
                    </a:extLst>
                  </a:tr>
                  <a:tr h="182880">
                    <a:tc>
                      <a:txBody>
                        <a:bodyPr/>
                        <a:lstStyle/>
                        <a:p>
                          <a:pPr marL="0" marR="0" indent="155575" algn="just">
                            <a:lnSpc>
                              <a:spcPct val="100000"/>
                            </a:lnSpc>
                            <a:spcBef>
                              <a:spcPts val="600"/>
                            </a:spcBef>
                            <a:spcAft>
                              <a:spcPts val="0"/>
                            </a:spcAft>
                          </a:pPr>
                          <a:r>
                            <a:rPr lang="en-GB" sz="1200" b="0" dirty="0">
                              <a:effectLst/>
                            </a:rPr>
                            <a:t>Kurt=22.2, </a:t>
                          </a:r>
                          <a:r>
                            <a:rPr lang="en-US" sz="1200" b="0" dirty="0" err="1">
                              <a:effectLst/>
                            </a:rPr>
                            <a:t>kSQI</a:t>
                          </a:r>
                          <a:r>
                            <a:rPr lang="en-US" sz="1200" b="0" dirty="0">
                              <a:effectLst/>
                            </a:rPr>
                            <a:t>=1</a:t>
                          </a:r>
                          <a:endParaRPr lang="en-US" sz="1200" b="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SDR=0.88, p</a:t>
                          </a:r>
                          <a:r>
                            <a:rPr lang="en-US" sz="1200" dirty="0">
                              <a:effectLst/>
                            </a:rPr>
                            <a:t>SQI=1</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a:effectLst/>
                            </a:rPr>
                            <a:t>r=0.99, </a:t>
                          </a:r>
                          <a:r>
                            <a:rPr lang="en-US" sz="1200">
                              <a:effectLst/>
                            </a:rPr>
                            <a:t>tSQI=1</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r=0.99, </a:t>
                          </a:r>
                          <a:r>
                            <a:rPr lang="en-US" sz="1200" dirty="0" err="1">
                              <a:effectLst/>
                            </a:rPr>
                            <a:t>tSQI</a:t>
                          </a:r>
                          <a:r>
                            <a:rPr lang="en-US" sz="1200" dirty="0">
                              <a:effectLst/>
                            </a:rPr>
                            <a:t>=1</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2730664315"/>
                      </a:ext>
                    </a:extLst>
                  </a:tr>
                </a:tbl>
              </a:graphicData>
            </a:graphic>
          </p:graphicFrame>
        </mc:Fallback>
      </mc:AlternateContent>
      <p:sp>
        <p:nvSpPr>
          <p:cNvPr id="4" name="TextBox 3">
            <a:extLst>
              <a:ext uri="{FF2B5EF4-FFF2-40B4-BE49-F238E27FC236}">
                <a16:creationId xmlns:a16="http://schemas.microsoft.com/office/drawing/2014/main" id="{0DC1D010-73CC-B3CB-C920-92F89ADC5B8A}"/>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a:t>
            </a:r>
            <a:r>
              <a:rPr lang="en-US" sz="1400" dirty="0" err="1">
                <a:solidFill>
                  <a:srgbClr val="002060"/>
                </a:solidFill>
              </a:rPr>
              <a:t>SQI_notebook.mlx</a:t>
            </a:r>
            <a:endParaRPr lang="en-US" sz="1400" dirty="0">
              <a:solidFill>
                <a:srgbClr val="002060"/>
              </a:solidFill>
            </a:endParaRPr>
          </a:p>
        </p:txBody>
      </p:sp>
    </p:spTree>
    <p:extLst>
      <p:ext uri="{BB962C8B-B14F-4D97-AF65-F5344CB8AC3E}">
        <p14:creationId xmlns:p14="http://schemas.microsoft.com/office/powerpoint/2010/main" val="23742998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B4DED-2400-A472-1EB3-5511E0476CC8}"/>
              </a:ext>
            </a:extLst>
          </p:cNvPr>
          <p:cNvSpPr>
            <a:spLocks noGrp="1"/>
          </p:cNvSpPr>
          <p:nvPr>
            <p:ph type="title"/>
          </p:nvPr>
        </p:nvSpPr>
        <p:spPr>
          <a:xfrm>
            <a:off x="685800" y="381000"/>
            <a:ext cx="7414404" cy="914400"/>
          </a:xfrm>
        </p:spPr>
        <p:txBody>
          <a:bodyPr/>
          <a:lstStyle/>
          <a:p>
            <a:r>
              <a:rPr lang="en-US" dirty="0"/>
              <a:t>Filtered ECG signal with Gaussian white noise and 60 Hz interference</a:t>
            </a:r>
          </a:p>
        </p:txBody>
      </p:sp>
      <p:pic>
        <p:nvPicPr>
          <p:cNvPr id="6" name="Content Placeholder 5" descr="Chart, histogram&#10;&#10;Description automatically generated">
            <a:extLst>
              <a:ext uri="{FF2B5EF4-FFF2-40B4-BE49-F238E27FC236}">
                <a16:creationId xmlns:a16="http://schemas.microsoft.com/office/drawing/2014/main" id="{264C04E5-A3BD-5F96-9EBA-692BFAA8250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1678732"/>
            <a:ext cx="3886200" cy="3134032"/>
          </a:xfrm>
        </p:spPr>
      </p:pic>
      <p:pic>
        <p:nvPicPr>
          <p:cNvPr id="8" name="Content Placeholder 7" descr="Chart, histogram&#10;&#10;Description automatically generated">
            <a:extLst>
              <a:ext uri="{FF2B5EF4-FFF2-40B4-BE49-F238E27FC236}">
                <a16:creationId xmlns:a16="http://schemas.microsoft.com/office/drawing/2014/main" id="{7C52F9D0-AB3D-96F0-0ACB-00F6586F1CE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1661105"/>
            <a:ext cx="3886200" cy="3169286"/>
          </a:xfrm>
        </p:spPr>
      </p:pic>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B76EA0DA-D9A0-1D01-897F-1000D43BBB03}"/>
                  </a:ext>
                </a:extLst>
              </p:cNvPr>
              <p:cNvGraphicFramePr>
                <a:graphicFrameLocks noGrp="1"/>
              </p:cNvGraphicFramePr>
              <p:nvPr>
                <p:extLst>
                  <p:ext uri="{D42A27DB-BD31-4B8C-83A1-F6EECF244321}">
                    <p14:modId xmlns:p14="http://schemas.microsoft.com/office/powerpoint/2010/main" val="3626349123"/>
                  </p:ext>
                </p:extLst>
              </p:nvPr>
            </p:nvGraphicFramePr>
            <p:xfrm>
              <a:off x="1003110" y="4931553"/>
              <a:ext cx="7512240" cy="731520"/>
            </p:xfrm>
            <a:graphic>
              <a:graphicData uri="http://schemas.openxmlformats.org/drawingml/2006/table">
                <a:tbl>
                  <a:tblPr firstRow="1" firstCol="1" bandRow="1">
                    <a:tableStyleId>{B301B821-A1FF-4177-AEE7-76D212191A09}</a:tableStyleId>
                  </a:tblPr>
                  <a:tblGrid>
                    <a:gridCol w="1598349">
                      <a:extLst>
                        <a:ext uri="{9D8B030D-6E8A-4147-A177-3AD203B41FA5}">
                          <a16:colId xmlns:a16="http://schemas.microsoft.com/office/drawing/2014/main" val="633486426"/>
                        </a:ext>
                      </a:extLst>
                    </a:gridCol>
                    <a:gridCol w="1598349">
                      <a:extLst>
                        <a:ext uri="{9D8B030D-6E8A-4147-A177-3AD203B41FA5}">
                          <a16:colId xmlns:a16="http://schemas.microsoft.com/office/drawing/2014/main" val="318762505"/>
                        </a:ext>
                      </a:extLst>
                    </a:gridCol>
                    <a:gridCol w="2157771">
                      <a:extLst>
                        <a:ext uri="{9D8B030D-6E8A-4147-A177-3AD203B41FA5}">
                          <a16:colId xmlns:a16="http://schemas.microsoft.com/office/drawing/2014/main" val="3286084725"/>
                        </a:ext>
                      </a:extLst>
                    </a:gridCol>
                    <a:gridCol w="2157771">
                      <a:extLst>
                        <a:ext uri="{9D8B030D-6E8A-4147-A177-3AD203B41FA5}">
                          <a16:colId xmlns:a16="http://schemas.microsoft.com/office/drawing/2014/main" val="3087272918"/>
                        </a:ext>
                      </a:extLst>
                    </a:gridCol>
                  </a:tblGrid>
                  <a:tr h="365760">
                    <a:tc>
                      <a:txBody>
                        <a:bodyPr/>
                        <a:lstStyle/>
                        <a:p>
                          <a:pPr marL="0" marR="0" indent="155575" algn="just">
                            <a:lnSpc>
                              <a:spcPct val="100000"/>
                            </a:lnSpc>
                            <a:spcBef>
                              <a:spcPts val="600"/>
                            </a:spcBef>
                            <a:spcAft>
                              <a:spcPts val="0"/>
                            </a:spcAft>
                          </a:pPr>
                          <a:r>
                            <a:rPr lang="en-US" sz="1200">
                              <a:effectLst/>
                            </a:rPr>
                            <a:t>Kurtosis, kSQI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Power ratio, pSQI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Average </a:t>
                          </a:r>
                          <a14:m>
                            <m:oMath xmlns:m="http://schemas.openxmlformats.org/officeDocument/2006/math">
                              <m:r>
                                <a:rPr lang="en-US" sz="1200">
                                  <a:effectLst/>
                                  <a:latin typeface="Cambria Math" panose="02040503050406030204" pitchFamily="18" charset="0"/>
                                </a:rPr>
                                <m:t>𝑟</m:t>
                              </m:r>
                            </m:oMath>
                          </a14:m>
                          <a:r>
                            <a:rPr lang="en-US" sz="1200">
                              <a:effectLst/>
                            </a:rPr>
                            <a:t> – no filtering, tSQI </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Average </a:t>
                          </a:r>
                          <a14:m>
                            <m:oMath xmlns:m="http://schemas.openxmlformats.org/officeDocument/2006/math">
                              <m:r>
                                <a:rPr lang="en-US" sz="1200">
                                  <a:effectLst/>
                                  <a:latin typeface="Cambria Math" panose="02040503050406030204" pitchFamily="18" charset="0"/>
                                </a:rPr>
                                <m:t>𝑟</m:t>
                              </m:r>
                            </m:oMath>
                          </a14:m>
                          <a:r>
                            <a:rPr lang="en-US" sz="1200">
                              <a:effectLst/>
                            </a:rPr>
                            <a:t> with filtering, tSQI</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295890113"/>
                      </a:ext>
                    </a:extLst>
                  </a:tr>
                  <a:tr h="182880">
                    <a:tc>
                      <a:txBody>
                        <a:bodyPr/>
                        <a:lstStyle/>
                        <a:p>
                          <a:pPr marL="0" marR="0" indent="155575" algn="just">
                            <a:lnSpc>
                              <a:spcPct val="100000"/>
                            </a:lnSpc>
                            <a:spcBef>
                              <a:spcPts val="600"/>
                            </a:spcBef>
                            <a:spcAft>
                              <a:spcPts val="0"/>
                            </a:spcAft>
                          </a:pPr>
                          <a:r>
                            <a:rPr lang="en-GB" sz="1200" b="0" dirty="0">
                              <a:effectLst/>
                            </a:rPr>
                            <a:t>Kurt=11.8, </a:t>
                          </a:r>
                          <a:r>
                            <a:rPr lang="en-US" sz="1200" b="0" dirty="0" err="1">
                              <a:effectLst/>
                            </a:rPr>
                            <a:t>kSQI</a:t>
                          </a:r>
                          <a:r>
                            <a:rPr lang="en-US" sz="1200" b="0" dirty="0">
                              <a:effectLst/>
                            </a:rPr>
                            <a:t>=1</a:t>
                          </a:r>
                          <a:endParaRPr lang="en-US" sz="1200" b="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SDR =0.63, p</a:t>
                          </a:r>
                          <a:r>
                            <a:rPr lang="en-US" sz="1200" dirty="0">
                              <a:effectLst/>
                            </a:rPr>
                            <a:t>SQI=1</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r=0.82, </a:t>
                          </a:r>
                          <a:r>
                            <a:rPr lang="en-US" sz="1200" dirty="0" err="1">
                              <a:effectLst/>
                            </a:rPr>
                            <a:t>tSQI</a:t>
                          </a:r>
                          <a:r>
                            <a:rPr lang="en-US" sz="1200" dirty="0">
                              <a:effectLst/>
                            </a:rPr>
                            <a:t>=0</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r=0.97, </a:t>
                          </a:r>
                          <a:r>
                            <a:rPr lang="en-US" sz="1200" dirty="0" err="1">
                              <a:effectLst/>
                            </a:rPr>
                            <a:t>tSQI</a:t>
                          </a:r>
                          <a:r>
                            <a:rPr lang="en-US" sz="1200" dirty="0">
                              <a:effectLst/>
                            </a:rPr>
                            <a:t>=1</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660374596"/>
                      </a:ext>
                    </a:extLst>
                  </a:tr>
                </a:tbl>
              </a:graphicData>
            </a:graphic>
          </p:graphicFrame>
        </mc:Choice>
        <mc:Fallback xmlns="">
          <p:graphicFrame>
            <p:nvGraphicFramePr>
              <p:cNvPr id="3" name="Table 2">
                <a:extLst>
                  <a:ext uri="{FF2B5EF4-FFF2-40B4-BE49-F238E27FC236}">
                    <a16:creationId xmlns:a16="http://schemas.microsoft.com/office/drawing/2014/main" id="{B76EA0DA-D9A0-1D01-897F-1000D43BBB03}"/>
                  </a:ext>
                </a:extLst>
              </p:cNvPr>
              <p:cNvGraphicFramePr>
                <a:graphicFrameLocks noGrp="1"/>
              </p:cNvGraphicFramePr>
              <p:nvPr>
                <p:extLst>
                  <p:ext uri="{D42A27DB-BD31-4B8C-83A1-F6EECF244321}">
                    <p14:modId xmlns:p14="http://schemas.microsoft.com/office/powerpoint/2010/main" val="3626349123"/>
                  </p:ext>
                </p:extLst>
              </p:nvPr>
            </p:nvGraphicFramePr>
            <p:xfrm>
              <a:off x="1003110" y="4931553"/>
              <a:ext cx="7512240" cy="731520"/>
            </p:xfrm>
            <a:graphic>
              <a:graphicData uri="http://schemas.openxmlformats.org/drawingml/2006/table">
                <a:tbl>
                  <a:tblPr firstRow="1" firstCol="1" bandRow="1">
                    <a:tableStyleId>{B301B821-A1FF-4177-AEE7-76D212191A09}</a:tableStyleId>
                  </a:tblPr>
                  <a:tblGrid>
                    <a:gridCol w="1598349">
                      <a:extLst>
                        <a:ext uri="{9D8B030D-6E8A-4147-A177-3AD203B41FA5}">
                          <a16:colId xmlns:a16="http://schemas.microsoft.com/office/drawing/2014/main" val="633486426"/>
                        </a:ext>
                      </a:extLst>
                    </a:gridCol>
                    <a:gridCol w="1598349">
                      <a:extLst>
                        <a:ext uri="{9D8B030D-6E8A-4147-A177-3AD203B41FA5}">
                          <a16:colId xmlns:a16="http://schemas.microsoft.com/office/drawing/2014/main" val="318762505"/>
                        </a:ext>
                      </a:extLst>
                    </a:gridCol>
                    <a:gridCol w="2157771">
                      <a:extLst>
                        <a:ext uri="{9D8B030D-6E8A-4147-A177-3AD203B41FA5}">
                          <a16:colId xmlns:a16="http://schemas.microsoft.com/office/drawing/2014/main" val="3286084725"/>
                        </a:ext>
                      </a:extLst>
                    </a:gridCol>
                    <a:gridCol w="2157771">
                      <a:extLst>
                        <a:ext uri="{9D8B030D-6E8A-4147-A177-3AD203B41FA5}">
                          <a16:colId xmlns:a16="http://schemas.microsoft.com/office/drawing/2014/main" val="3087272918"/>
                        </a:ext>
                      </a:extLst>
                    </a:gridCol>
                  </a:tblGrid>
                  <a:tr h="365760">
                    <a:tc>
                      <a:txBody>
                        <a:bodyPr/>
                        <a:lstStyle/>
                        <a:p>
                          <a:pPr marL="0" marR="0" indent="155575" algn="just">
                            <a:lnSpc>
                              <a:spcPct val="100000"/>
                            </a:lnSpc>
                            <a:spcBef>
                              <a:spcPts val="600"/>
                            </a:spcBef>
                            <a:spcAft>
                              <a:spcPts val="0"/>
                            </a:spcAft>
                          </a:pPr>
                          <a:r>
                            <a:rPr lang="en-US" sz="1200">
                              <a:effectLst/>
                            </a:rPr>
                            <a:t>Kurtosis, kSQI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Power ratio, pSQI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endParaRPr lang="en-US"/>
                        </a:p>
                      </a:txBody>
                      <a:tcPr marL="51435" marR="51435" marT="0" marB="0">
                        <a:blipFill>
                          <a:blip r:embed="rId4"/>
                          <a:stretch>
                            <a:fillRect l="-148588" t="-13115" r="-100565" b="-121311"/>
                          </a:stretch>
                        </a:blipFill>
                      </a:tcPr>
                    </a:tc>
                    <a:tc>
                      <a:txBody>
                        <a:bodyPr/>
                        <a:lstStyle/>
                        <a:p>
                          <a:endParaRPr lang="en-US"/>
                        </a:p>
                      </a:txBody>
                      <a:tcPr marL="51435" marR="51435" marT="0" marB="0">
                        <a:blipFill>
                          <a:blip r:embed="rId4"/>
                          <a:stretch>
                            <a:fillRect l="-248588" t="-13115" r="-565" b="-121311"/>
                          </a:stretch>
                        </a:blipFill>
                      </a:tcPr>
                    </a:tc>
                    <a:extLst>
                      <a:ext uri="{0D108BD9-81ED-4DB2-BD59-A6C34878D82A}">
                        <a16:rowId xmlns:a16="http://schemas.microsoft.com/office/drawing/2014/main" val="1295890113"/>
                      </a:ext>
                    </a:extLst>
                  </a:tr>
                  <a:tr h="365760">
                    <a:tc>
                      <a:txBody>
                        <a:bodyPr/>
                        <a:lstStyle/>
                        <a:p>
                          <a:pPr marL="0" marR="0" indent="155575" algn="just">
                            <a:lnSpc>
                              <a:spcPct val="100000"/>
                            </a:lnSpc>
                            <a:spcBef>
                              <a:spcPts val="600"/>
                            </a:spcBef>
                            <a:spcAft>
                              <a:spcPts val="0"/>
                            </a:spcAft>
                          </a:pPr>
                          <a:r>
                            <a:rPr lang="en-GB" sz="1200" b="0" dirty="0">
                              <a:effectLst/>
                            </a:rPr>
                            <a:t>Kurt=11.8, </a:t>
                          </a:r>
                          <a:r>
                            <a:rPr lang="en-US" sz="1200" b="0" dirty="0" err="1">
                              <a:effectLst/>
                            </a:rPr>
                            <a:t>kSQI</a:t>
                          </a:r>
                          <a:r>
                            <a:rPr lang="en-US" sz="1200" b="0" dirty="0">
                              <a:effectLst/>
                            </a:rPr>
                            <a:t>=1</a:t>
                          </a:r>
                          <a:endParaRPr lang="en-US" sz="1200" b="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SDR =0.63, p</a:t>
                          </a:r>
                          <a:r>
                            <a:rPr lang="en-US" sz="1200" dirty="0">
                              <a:effectLst/>
                            </a:rPr>
                            <a:t>SQI=1</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r=0.82, </a:t>
                          </a:r>
                          <a:r>
                            <a:rPr lang="en-US" sz="1200" dirty="0" err="1">
                              <a:effectLst/>
                            </a:rPr>
                            <a:t>tSQI</a:t>
                          </a:r>
                          <a:r>
                            <a:rPr lang="en-US" sz="1200" dirty="0">
                              <a:effectLst/>
                            </a:rPr>
                            <a:t>=0</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r=0.97, </a:t>
                          </a:r>
                          <a:r>
                            <a:rPr lang="en-US" sz="1200" dirty="0" err="1">
                              <a:effectLst/>
                            </a:rPr>
                            <a:t>tSQI</a:t>
                          </a:r>
                          <a:r>
                            <a:rPr lang="en-US" sz="1200" dirty="0">
                              <a:effectLst/>
                            </a:rPr>
                            <a:t>=1</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660374596"/>
                      </a:ext>
                    </a:extLst>
                  </a:tr>
                </a:tbl>
              </a:graphicData>
            </a:graphic>
          </p:graphicFrame>
        </mc:Fallback>
      </mc:AlternateContent>
      <p:sp>
        <p:nvSpPr>
          <p:cNvPr id="4" name="TextBox 3">
            <a:extLst>
              <a:ext uri="{FF2B5EF4-FFF2-40B4-BE49-F238E27FC236}">
                <a16:creationId xmlns:a16="http://schemas.microsoft.com/office/drawing/2014/main" id="{E174A441-BFA6-7364-8255-CB2E064107FF}"/>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a:t>
            </a:r>
            <a:r>
              <a:rPr lang="en-US" sz="1400" dirty="0" err="1">
                <a:solidFill>
                  <a:srgbClr val="002060"/>
                </a:solidFill>
              </a:rPr>
              <a:t>SQI_notebook.mlx</a:t>
            </a:r>
            <a:endParaRPr lang="en-US" sz="1400" dirty="0">
              <a:solidFill>
                <a:srgbClr val="002060"/>
              </a:solidFill>
            </a:endParaRPr>
          </a:p>
        </p:txBody>
      </p:sp>
    </p:spTree>
    <p:extLst>
      <p:ext uri="{BB962C8B-B14F-4D97-AF65-F5344CB8AC3E}">
        <p14:creationId xmlns:p14="http://schemas.microsoft.com/office/powerpoint/2010/main" val="24696419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CC34D-333A-3509-8339-6DB0153CDA35}"/>
              </a:ext>
            </a:extLst>
          </p:cNvPr>
          <p:cNvSpPr>
            <a:spLocks noGrp="1"/>
          </p:cNvSpPr>
          <p:nvPr>
            <p:ph type="title"/>
          </p:nvPr>
        </p:nvSpPr>
        <p:spPr/>
        <p:txBody>
          <a:bodyPr/>
          <a:lstStyle/>
          <a:p>
            <a:r>
              <a:rPr lang="en-US" dirty="0"/>
              <a:t>ECG signal with brown noise. </a:t>
            </a:r>
          </a:p>
        </p:txBody>
      </p:sp>
      <p:pic>
        <p:nvPicPr>
          <p:cNvPr id="7" name="Content Placeholder 6" descr="Chart&#10;&#10;Description automatically generated">
            <a:extLst>
              <a:ext uri="{FF2B5EF4-FFF2-40B4-BE49-F238E27FC236}">
                <a16:creationId xmlns:a16="http://schemas.microsoft.com/office/drawing/2014/main" id="{364F854B-6895-3676-5C36-69D990CC7C3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1606599"/>
            <a:ext cx="3886200" cy="3036757"/>
          </a:xfrm>
        </p:spPr>
      </p:pic>
      <p:pic>
        <p:nvPicPr>
          <p:cNvPr id="9" name="Content Placeholder 8" descr="Chart, histogram&#10;&#10;Description automatically generated">
            <a:extLst>
              <a:ext uri="{FF2B5EF4-FFF2-40B4-BE49-F238E27FC236}">
                <a16:creationId xmlns:a16="http://schemas.microsoft.com/office/drawing/2014/main" id="{E26FE6FD-9C4E-2078-A601-A6A0B8531A2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1540335"/>
            <a:ext cx="3886200" cy="3169286"/>
          </a:xfrm>
        </p:spPr>
      </p:pic>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518529A3-095B-3FFC-8938-E39B276D7E8B}"/>
                  </a:ext>
                </a:extLst>
              </p:cNvPr>
              <p:cNvGraphicFramePr>
                <a:graphicFrameLocks noGrp="1"/>
              </p:cNvGraphicFramePr>
              <p:nvPr>
                <p:extLst>
                  <p:ext uri="{D42A27DB-BD31-4B8C-83A1-F6EECF244321}">
                    <p14:modId xmlns:p14="http://schemas.microsoft.com/office/powerpoint/2010/main" val="3032965374"/>
                  </p:ext>
                </p:extLst>
              </p:nvPr>
            </p:nvGraphicFramePr>
            <p:xfrm>
              <a:off x="873030" y="4810783"/>
              <a:ext cx="7512240" cy="731520"/>
            </p:xfrm>
            <a:graphic>
              <a:graphicData uri="http://schemas.openxmlformats.org/drawingml/2006/table">
                <a:tbl>
                  <a:tblPr firstRow="1" firstCol="1" bandRow="1">
                    <a:tableStyleId>{B301B821-A1FF-4177-AEE7-76D212191A09}</a:tableStyleId>
                  </a:tblPr>
                  <a:tblGrid>
                    <a:gridCol w="1598349">
                      <a:extLst>
                        <a:ext uri="{9D8B030D-6E8A-4147-A177-3AD203B41FA5}">
                          <a16:colId xmlns:a16="http://schemas.microsoft.com/office/drawing/2014/main" val="633486426"/>
                        </a:ext>
                      </a:extLst>
                    </a:gridCol>
                    <a:gridCol w="1598349">
                      <a:extLst>
                        <a:ext uri="{9D8B030D-6E8A-4147-A177-3AD203B41FA5}">
                          <a16:colId xmlns:a16="http://schemas.microsoft.com/office/drawing/2014/main" val="318762505"/>
                        </a:ext>
                      </a:extLst>
                    </a:gridCol>
                    <a:gridCol w="2157771">
                      <a:extLst>
                        <a:ext uri="{9D8B030D-6E8A-4147-A177-3AD203B41FA5}">
                          <a16:colId xmlns:a16="http://schemas.microsoft.com/office/drawing/2014/main" val="3286084725"/>
                        </a:ext>
                      </a:extLst>
                    </a:gridCol>
                    <a:gridCol w="2157771">
                      <a:extLst>
                        <a:ext uri="{9D8B030D-6E8A-4147-A177-3AD203B41FA5}">
                          <a16:colId xmlns:a16="http://schemas.microsoft.com/office/drawing/2014/main" val="3087272918"/>
                        </a:ext>
                      </a:extLst>
                    </a:gridCol>
                  </a:tblGrid>
                  <a:tr h="365760">
                    <a:tc>
                      <a:txBody>
                        <a:bodyPr/>
                        <a:lstStyle/>
                        <a:p>
                          <a:pPr marL="0" marR="0" indent="155575" algn="just">
                            <a:lnSpc>
                              <a:spcPct val="100000"/>
                            </a:lnSpc>
                            <a:spcBef>
                              <a:spcPts val="600"/>
                            </a:spcBef>
                            <a:spcAft>
                              <a:spcPts val="0"/>
                            </a:spcAft>
                          </a:pPr>
                          <a:r>
                            <a:rPr lang="en-US" sz="1200">
                              <a:effectLst/>
                            </a:rPr>
                            <a:t>Kurtosis, kSQI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Power ratio, pSQI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Average </a:t>
                          </a:r>
                          <a14:m>
                            <m:oMath xmlns:m="http://schemas.openxmlformats.org/officeDocument/2006/math">
                              <m:r>
                                <a:rPr lang="en-US" sz="1200">
                                  <a:effectLst/>
                                  <a:latin typeface="Cambria Math" panose="02040503050406030204" pitchFamily="18" charset="0"/>
                                </a:rPr>
                                <m:t>𝑟</m:t>
                              </m:r>
                            </m:oMath>
                          </a14:m>
                          <a:r>
                            <a:rPr lang="en-US" sz="1200">
                              <a:effectLst/>
                            </a:rPr>
                            <a:t> – no filtering, tSQI </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Average </a:t>
                          </a:r>
                          <a14:m>
                            <m:oMath xmlns:m="http://schemas.openxmlformats.org/officeDocument/2006/math">
                              <m:r>
                                <a:rPr lang="en-US" sz="1200">
                                  <a:effectLst/>
                                  <a:latin typeface="Cambria Math" panose="02040503050406030204" pitchFamily="18" charset="0"/>
                                </a:rPr>
                                <m:t>𝑟</m:t>
                              </m:r>
                            </m:oMath>
                          </a14:m>
                          <a:r>
                            <a:rPr lang="en-US" sz="1200">
                              <a:effectLst/>
                            </a:rPr>
                            <a:t> with filtering, tSQI</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295890113"/>
                      </a:ext>
                    </a:extLst>
                  </a:tr>
                  <a:tr h="182880">
                    <a:tc>
                      <a:txBody>
                        <a:bodyPr/>
                        <a:lstStyle/>
                        <a:p>
                          <a:pPr marL="0" marR="0" indent="155575" algn="just">
                            <a:lnSpc>
                              <a:spcPct val="100000"/>
                            </a:lnSpc>
                            <a:spcBef>
                              <a:spcPts val="600"/>
                            </a:spcBef>
                            <a:spcAft>
                              <a:spcPts val="0"/>
                            </a:spcAft>
                          </a:pPr>
                          <a:r>
                            <a:rPr lang="en-GB" sz="1200" b="0" dirty="0">
                              <a:effectLst/>
                            </a:rPr>
                            <a:t>Kurt=11.9, </a:t>
                          </a:r>
                          <a:r>
                            <a:rPr lang="en-US" sz="1200" b="0" dirty="0" err="1">
                              <a:effectLst/>
                            </a:rPr>
                            <a:t>kSQI</a:t>
                          </a:r>
                          <a:r>
                            <a:rPr lang="en-US" sz="1200" b="0" dirty="0">
                              <a:effectLst/>
                            </a:rPr>
                            <a:t>=1</a:t>
                          </a:r>
                          <a:endParaRPr lang="en-US" sz="1200" b="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SDR =0.89, p</a:t>
                          </a:r>
                          <a:r>
                            <a:rPr lang="en-US" sz="1200" dirty="0">
                              <a:effectLst/>
                            </a:rPr>
                            <a:t>SQI=1</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r=0.88, </a:t>
                          </a:r>
                          <a:r>
                            <a:rPr lang="en-US" sz="1200" dirty="0" err="1">
                              <a:effectLst/>
                            </a:rPr>
                            <a:t>tSQI</a:t>
                          </a:r>
                          <a:r>
                            <a:rPr lang="en-US" sz="1200" dirty="0">
                              <a:effectLst/>
                            </a:rPr>
                            <a:t>=0</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r=0.87, </a:t>
                          </a:r>
                          <a:r>
                            <a:rPr lang="en-US" sz="1200" dirty="0" err="1">
                              <a:effectLst/>
                            </a:rPr>
                            <a:t>tSQI</a:t>
                          </a:r>
                          <a:r>
                            <a:rPr lang="en-US" sz="1200" dirty="0">
                              <a:effectLst/>
                            </a:rPr>
                            <a:t>=0</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3486603095"/>
                      </a:ext>
                    </a:extLst>
                  </a:tr>
                </a:tbl>
              </a:graphicData>
            </a:graphic>
          </p:graphicFrame>
        </mc:Choice>
        <mc:Fallback xmlns="">
          <p:graphicFrame>
            <p:nvGraphicFramePr>
              <p:cNvPr id="3" name="Table 2">
                <a:extLst>
                  <a:ext uri="{FF2B5EF4-FFF2-40B4-BE49-F238E27FC236}">
                    <a16:creationId xmlns:a16="http://schemas.microsoft.com/office/drawing/2014/main" id="{518529A3-095B-3FFC-8938-E39B276D7E8B}"/>
                  </a:ext>
                </a:extLst>
              </p:cNvPr>
              <p:cNvGraphicFramePr>
                <a:graphicFrameLocks noGrp="1"/>
              </p:cNvGraphicFramePr>
              <p:nvPr>
                <p:extLst>
                  <p:ext uri="{D42A27DB-BD31-4B8C-83A1-F6EECF244321}">
                    <p14:modId xmlns:p14="http://schemas.microsoft.com/office/powerpoint/2010/main" val="3032965374"/>
                  </p:ext>
                </p:extLst>
              </p:nvPr>
            </p:nvGraphicFramePr>
            <p:xfrm>
              <a:off x="873030" y="4810783"/>
              <a:ext cx="7512240" cy="731520"/>
            </p:xfrm>
            <a:graphic>
              <a:graphicData uri="http://schemas.openxmlformats.org/drawingml/2006/table">
                <a:tbl>
                  <a:tblPr firstRow="1" firstCol="1" bandRow="1">
                    <a:tableStyleId>{B301B821-A1FF-4177-AEE7-76D212191A09}</a:tableStyleId>
                  </a:tblPr>
                  <a:tblGrid>
                    <a:gridCol w="1598349">
                      <a:extLst>
                        <a:ext uri="{9D8B030D-6E8A-4147-A177-3AD203B41FA5}">
                          <a16:colId xmlns:a16="http://schemas.microsoft.com/office/drawing/2014/main" val="633486426"/>
                        </a:ext>
                      </a:extLst>
                    </a:gridCol>
                    <a:gridCol w="1598349">
                      <a:extLst>
                        <a:ext uri="{9D8B030D-6E8A-4147-A177-3AD203B41FA5}">
                          <a16:colId xmlns:a16="http://schemas.microsoft.com/office/drawing/2014/main" val="318762505"/>
                        </a:ext>
                      </a:extLst>
                    </a:gridCol>
                    <a:gridCol w="2157771">
                      <a:extLst>
                        <a:ext uri="{9D8B030D-6E8A-4147-A177-3AD203B41FA5}">
                          <a16:colId xmlns:a16="http://schemas.microsoft.com/office/drawing/2014/main" val="3286084725"/>
                        </a:ext>
                      </a:extLst>
                    </a:gridCol>
                    <a:gridCol w="2157771">
                      <a:extLst>
                        <a:ext uri="{9D8B030D-6E8A-4147-A177-3AD203B41FA5}">
                          <a16:colId xmlns:a16="http://schemas.microsoft.com/office/drawing/2014/main" val="3087272918"/>
                        </a:ext>
                      </a:extLst>
                    </a:gridCol>
                  </a:tblGrid>
                  <a:tr h="365760">
                    <a:tc>
                      <a:txBody>
                        <a:bodyPr/>
                        <a:lstStyle/>
                        <a:p>
                          <a:pPr marL="0" marR="0" indent="155575" algn="just">
                            <a:lnSpc>
                              <a:spcPct val="100000"/>
                            </a:lnSpc>
                            <a:spcBef>
                              <a:spcPts val="600"/>
                            </a:spcBef>
                            <a:spcAft>
                              <a:spcPts val="0"/>
                            </a:spcAft>
                          </a:pPr>
                          <a:r>
                            <a:rPr lang="en-US" sz="1200">
                              <a:effectLst/>
                            </a:rPr>
                            <a:t>Kurtosis, kSQI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US" sz="1200">
                              <a:effectLst/>
                            </a:rPr>
                            <a:t>Power ratio, pSQI</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endParaRPr lang="en-US"/>
                        </a:p>
                      </a:txBody>
                      <a:tcPr marL="51435" marR="51435" marT="0" marB="0">
                        <a:blipFill>
                          <a:blip r:embed="rId4"/>
                          <a:stretch>
                            <a:fillRect l="-148588" t="-14754" r="-100565" b="-121311"/>
                          </a:stretch>
                        </a:blipFill>
                      </a:tcPr>
                    </a:tc>
                    <a:tc>
                      <a:txBody>
                        <a:bodyPr/>
                        <a:lstStyle/>
                        <a:p>
                          <a:endParaRPr lang="en-US"/>
                        </a:p>
                      </a:txBody>
                      <a:tcPr marL="51435" marR="51435" marT="0" marB="0">
                        <a:blipFill>
                          <a:blip r:embed="rId4"/>
                          <a:stretch>
                            <a:fillRect l="-248588" t="-14754" r="-565" b="-121311"/>
                          </a:stretch>
                        </a:blipFill>
                      </a:tcPr>
                    </a:tc>
                    <a:extLst>
                      <a:ext uri="{0D108BD9-81ED-4DB2-BD59-A6C34878D82A}">
                        <a16:rowId xmlns:a16="http://schemas.microsoft.com/office/drawing/2014/main" val="1295890113"/>
                      </a:ext>
                    </a:extLst>
                  </a:tr>
                  <a:tr h="365760">
                    <a:tc>
                      <a:txBody>
                        <a:bodyPr/>
                        <a:lstStyle/>
                        <a:p>
                          <a:pPr marL="0" marR="0" indent="155575" algn="just">
                            <a:lnSpc>
                              <a:spcPct val="100000"/>
                            </a:lnSpc>
                            <a:spcBef>
                              <a:spcPts val="600"/>
                            </a:spcBef>
                            <a:spcAft>
                              <a:spcPts val="0"/>
                            </a:spcAft>
                          </a:pPr>
                          <a:r>
                            <a:rPr lang="en-GB" sz="1200" b="0" dirty="0">
                              <a:effectLst/>
                            </a:rPr>
                            <a:t>Kurt=11.9, </a:t>
                          </a:r>
                          <a:r>
                            <a:rPr lang="en-US" sz="1200" b="0" dirty="0" err="1">
                              <a:effectLst/>
                            </a:rPr>
                            <a:t>kSQI</a:t>
                          </a:r>
                          <a:r>
                            <a:rPr lang="en-US" sz="1200" b="0" dirty="0">
                              <a:effectLst/>
                            </a:rPr>
                            <a:t>=1</a:t>
                          </a:r>
                          <a:endParaRPr lang="en-US" sz="1200" b="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SDR =0.89, p</a:t>
                          </a:r>
                          <a:r>
                            <a:rPr lang="en-US" sz="1200" dirty="0">
                              <a:effectLst/>
                            </a:rPr>
                            <a:t>SQI=1</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r=0.88, </a:t>
                          </a:r>
                          <a:r>
                            <a:rPr lang="en-US" sz="1200" dirty="0" err="1">
                              <a:effectLst/>
                            </a:rPr>
                            <a:t>tSQI</a:t>
                          </a:r>
                          <a:r>
                            <a:rPr lang="en-US" sz="1200" dirty="0">
                              <a:effectLst/>
                            </a:rPr>
                            <a:t>=0</a:t>
                          </a:r>
                          <a:endParaRPr lang="en-US" sz="1200" dirty="0">
                            <a:effectLst/>
                            <a:latin typeface="Times New Roman" panose="02020603050405020304" pitchFamily="18" charset="0"/>
                            <a:ea typeface="SimSun" panose="02010600030101010101" pitchFamily="2" charset="-122"/>
                          </a:endParaRPr>
                        </a:p>
                      </a:txBody>
                      <a:tcPr marL="51435" marR="51435" marT="0" marB="0"/>
                    </a:tc>
                    <a:tc>
                      <a:txBody>
                        <a:bodyPr/>
                        <a:lstStyle/>
                        <a:p>
                          <a:pPr marL="0" marR="0" indent="155575" algn="just">
                            <a:lnSpc>
                              <a:spcPct val="100000"/>
                            </a:lnSpc>
                            <a:spcBef>
                              <a:spcPts val="600"/>
                            </a:spcBef>
                            <a:spcAft>
                              <a:spcPts val="0"/>
                            </a:spcAft>
                          </a:pPr>
                          <a:r>
                            <a:rPr lang="en-GB" sz="1200" dirty="0">
                              <a:effectLst/>
                            </a:rPr>
                            <a:t>r=0.87, </a:t>
                          </a:r>
                          <a:r>
                            <a:rPr lang="en-US" sz="1200" dirty="0" err="1">
                              <a:effectLst/>
                            </a:rPr>
                            <a:t>tSQI</a:t>
                          </a:r>
                          <a:r>
                            <a:rPr lang="en-US" sz="1200" dirty="0">
                              <a:effectLst/>
                            </a:rPr>
                            <a:t>=0</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3486603095"/>
                      </a:ext>
                    </a:extLst>
                  </a:tr>
                </a:tbl>
              </a:graphicData>
            </a:graphic>
          </p:graphicFrame>
        </mc:Fallback>
      </mc:AlternateContent>
      <p:sp>
        <p:nvSpPr>
          <p:cNvPr id="4" name="TextBox 3">
            <a:extLst>
              <a:ext uri="{FF2B5EF4-FFF2-40B4-BE49-F238E27FC236}">
                <a16:creationId xmlns:a16="http://schemas.microsoft.com/office/drawing/2014/main" id="{4A88E866-C781-0C9D-9DEE-AE91ADD617AE}"/>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3\</a:t>
            </a:r>
            <a:r>
              <a:rPr lang="en-US" sz="1400" dirty="0" err="1">
                <a:solidFill>
                  <a:srgbClr val="002060"/>
                </a:solidFill>
              </a:rPr>
              <a:t>SQI_notebook.mlx</a:t>
            </a:r>
            <a:endParaRPr lang="en-US" sz="1400" dirty="0">
              <a:solidFill>
                <a:srgbClr val="002060"/>
              </a:solidFill>
            </a:endParaRPr>
          </a:p>
        </p:txBody>
      </p:sp>
    </p:spTree>
    <p:extLst>
      <p:ext uri="{BB962C8B-B14F-4D97-AF65-F5344CB8AC3E}">
        <p14:creationId xmlns:p14="http://schemas.microsoft.com/office/powerpoint/2010/main" val="28558897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B894-2DD2-500B-3A23-34CFAC5D5EA1}"/>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2479049F-6FDC-939F-164B-7EE65C090F28}"/>
              </a:ext>
            </a:extLst>
          </p:cNvPr>
          <p:cNvSpPr>
            <a:spLocks noGrp="1"/>
          </p:cNvSpPr>
          <p:nvPr>
            <p:ph idx="1"/>
          </p:nvPr>
        </p:nvSpPr>
        <p:spPr/>
        <p:txBody>
          <a:bodyPr/>
          <a:lstStyle/>
          <a:p>
            <a:r>
              <a:rPr lang="en-CA" sz="1600" b="1" dirty="0">
                <a:latin typeface="Vedrana"/>
              </a:rPr>
              <a:t>Introduction (10 min)</a:t>
            </a:r>
          </a:p>
          <a:p>
            <a:r>
              <a:rPr lang="en-CA" sz="1600" i="0" u="none" strike="noStrike" baseline="0" dirty="0">
                <a:latin typeface="Vedrana"/>
              </a:rPr>
              <a:t>Part 1: Errors and uncertainty quantification </a:t>
            </a:r>
          </a:p>
          <a:p>
            <a:pPr lvl="1"/>
            <a:r>
              <a:rPr lang="en-CA" sz="1600" b="0" i="0" u="none" strike="noStrike" baseline="0" dirty="0">
                <a:latin typeface="Vedrana"/>
              </a:rPr>
              <a:t>Definitions of errors and agreement</a:t>
            </a:r>
          </a:p>
          <a:p>
            <a:pPr lvl="1"/>
            <a:r>
              <a:rPr lang="en-CA" sz="1600" dirty="0">
                <a:latin typeface="Vedrana"/>
              </a:rPr>
              <a:t>Uncertainty quantification</a:t>
            </a:r>
            <a:endParaRPr lang="en-CA" sz="1600" b="1" i="0" u="none" strike="noStrike" baseline="0" dirty="0">
              <a:latin typeface="Vedrana"/>
            </a:endParaRPr>
          </a:p>
          <a:p>
            <a:r>
              <a:rPr lang="en-CA" sz="1600" dirty="0">
                <a:latin typeface="Vedrana"/>
              </a:rPr>
              <a:t>Part 2: U</a:t>
            </a:r>
            <a:r>
              <a:rPr lang="en-CA" sz="1600" i="0" u="none" strike="noStrike" baseline="0" dirty="0">
                <a:latin typeface="Vedrana"/>
              </a:rPr>
              <a:t>ncertainty propagation and sensitivity analysis</a:t>
            </a:r>
            <a:endParaRPr lang="en-CA" sz="1600" b="0" i="0" u="none" strike="noStrike" baseline="0" dirty="0">
              <a:latin typeface="Vedrana"/>
            </a:endParaRPr>
          </a:p>
          <a:p>
            <a:pPr lvl="1"/>
            <a:r>
              <a:rPr lang="en-CA" sz="1600" dirty="0">
                <a:latin typeface="Vedrana"/>
              </a:rPr>
              <a:t>Workflow that includes model, parameter estimation, uncertainty propagation and sensitivity analysis</a:t>
            </a:r>
            <a:endParaRPr lang="en-CA" sz="1600" b="0" i="0" u="none" strike="noStrike" baseline="0" dirty="0">
              <a:latin typeface="Vedrana"/>
            </a:endParaRPr>
          </a:p>
          <a:p>
            <a:pPr lvl="1"/>
            <a:r>
              <a:rPr lang="en-CA" sz="1600" b="0" i="0" u="none" strike="noStrike" baseline="0" dirty="0">
                <a:latin typeface="Vedrana"/>
              </a:rPr>
              <a:t>Uncertainty propagation based on perturbation and Monte Carlo sampling</a:t>
            </a:r>
          </a:p>
          <a:p>
            <a:r>
              <a:rPr lang="en-CA" sz="1600" dirty="0">
                <a:latin typeface="Vedrana"/>
              </a:rPr>
              <a:t>Part 3: Modeling biomedical systems </a:t>
            </a:r>
            <a:endParaRPr lang="en-CA" sz="1600" b="0" i="0" u="none" strike="noStrike" baseline="0" dirty="0">
              <a:latin typeface="Vedrana"/>
            </a:endParaRPr>
          </a:p>
          <a:p>
            <a:pPr lvl="1"/>
            <a:r>
              <a:rPr lang="en-CA" sz="1600" dirty="0">
                <a:latin typeface="Vedrana"/>
              </a:rPr>
              <a:t>Modeling signal generation, noise and assessing signal quality</a:t>
            </a:r>
          </a:p>
          <a:p>
            <a:r>
              <a:rPr lang="en-CA" sz="1600" b="1" i="0" u="none" strike="noStrike" baseline="0" dirty="0">
                <a:latin typeface="Vedrana"/>
              </a:rPr>
              <a:t>Part 4: Uncertainty propagation/sensitivity analysis through more complex models </a:t>
            </a:r>
          </a:p>
          <a:p>
            <a:pPr lvl="1"/>
            <a:r>
              <a:rPr lang="en-CA" sz="1600" b="0" i="0" u="none" strike="noStrike" baseline="0" dirty="0">
                <a:latin typeface="Vedrana"/>
              </a:rPr>
              <a:t>Modeling continuous blood pressure devices </a:t>
            </a:r>
          </a:p>
          <a:p>
            <a:pPr lvl="1"/>
            <a:r>
              <a:rPr lang="en-CA" sz="1600" dirty="0">
                <a:latin typeface="Vedrana"/>
              </a:rPr>
              <a:t>Modeling </a:t>
            </a:r>
            <a:r>
              <a:rPr lang="en-CA" sz="1600" b="0" i="0" u="none" strike="noStrike" baseline="0" dirty="0" err="1">
                <a:latin typeface="Vedrana"/>
              </a:rPr>
              <a:t>oscillometric</a:t>
            </a:r>
            <a:r>
              <a:rPr lang="en-CA" sz="1600" b="0" i="0" u="none" strike="noStrike" baseline="0" dirty="0">
                <a:latin typeface="Vedrana"/>
              </a:rPr>
              <a:t> algorithms</a:t>
            </a:r>
          </a:p>
          <a:p>
            <a:r>
              <a:rPr lang="en-CA" sz="1600" b="0" i="0" u="none" strike="noStrike" baseline="0" dirty="0">
                <a:latin typeface="Vedrana"/>
              </a:rPr>
              <a:t>Part 5: Conclusion </a:t>
            </a:r>
          </a:p>
        </p:txBody>
      </p:sp>
    </p:spTree>
    <p:extLst>
      <p:ext uri="{BB962C8B-B14F-4D97-AF65-F5344CB8AC3E}">
        <p14:creationId xmlns:p14="http://schemas.microsoft.com/office/powerpoint/2010/main" val="12280048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92AFB-E147-AF42-A8E2-B3B7EE06BC0A}"/>
              </a:ext>
            </a:extLst>
          </p:cNvPr>
          <p:cNvSpPr>
            <a:spLocks noGrp="1"/>
          </p:cNvSpPr>
          <p:nvPr>
            <p:ph type="title"/>
          </p:nvPr>
        </p:nvSpPr>
        <p:spPr/>
        <p:txBody>
          <a:bodyPr/>
          <a:lstStyle/>
          <a:p>
            <a:r>
              <a:rPr lang="en-US" dirty="0"/>
              <a:t>What is pulse wave velocity?</a:t>
            </a:r>
          </a:p>
        </p:txBody>
      </p:sp>
      <p:sp>
        <p:nvSpPr>
          <p:cNvPr id="3" name="Content Placeholder 2">
            <a:extLst>
              <a:ext uri="{FF2B5EF4-FFF2-40B4-BE49-F238E27FC236}">
                <a16:creationId xmlns:a16="http://schemas.microsoft.com/office/drawing/2014/main" id="{4C9A6574-5A3C-52A2-117A-82911843D57B}"/>
              </a:ext>
            </a:extLst>
          </p:cNvPr>
          <p:cNvSpPr>
            <a:spLocks noGrp="1"/>
          </p:cNvSpPr>
          <p:nvPr>
            <p:ph sz="half" idx="1"/>
          </p:nvPr>
        </p:nvSpPr>
        <p:spPr/>
        <p:txBody>
          <a:bodyPr>
            <a:normAutofit lnSpcReduction="10000"/>
          </a:bodyPr>
          <a:lstStyle/>
          <a:p>
            <a:pPr>
              <a:spcBef>
                <a:spcPts val="450"/>
              </a:spcBef>
            </a:pPr>
            <a:r>
              <a:rPr lang="en-US" sz="1400" dirty="0"/>
              <a:t>An arterial pressure wave is a pressure impulse wave generated at the heart during the aortic valve opening that propagates along the entire arterial tree, widening the walls of each artery.</a:t>
            </a:r>
          </a:p>
          <a:p>
            <a:pPr>
              <a:spcBef>
                <a:spcPts val="450"/>
              </a:spcBef>
            </a:pPr>
            <a:r>
              <a:rPr lang="en-GB" sz="1400" b="1" dirty="0">
                <a:ea typeface="SimSun" panose="02010600030101010101" pitchFamily="2" charset="-122"/>
              </a:rPr>
              <a:t>Pulse wave velocity (PWV)</a:t>
            </a:r>
            <a:r>
              <a:rPr lang="en-GB" sz="1400" dirty="0">
                <a:ea typeface="SimSun" panose="02010600030101010101" pitchFamily="2" charset="-122"/>
              </a:rPr>
              <a:t> is defined as the velocity of a pressure wave that propagates between two points in the arterial system, which varies from 5–15 m/s in the central artery to higher values in peripheral arteries. </a:t>
            </a:r>
          </a:p>
          <a:p>
            <a:pPr>
              <a:spcBef>
                <a:spcPts val="450"/>
              </a:spcBef>
            </a:pPr>
            <a:r>
              <a:rPr lang="en-GB" sz="1400" dirty="0">
                <a:ea typeface="SimSun" panose="02010600030101010101" pitchFamily="2" charset="-122"/>
              </a:rPr>
              <a:t>PWV is measured as the distance travelled by the pressure pulse along the arterial tree divided by the elapsed time or </a:t>
            </a:r>
            <a:r>
              <a:rPr lang="en-GB" sz="1400" b="1" dirty="0">
                <a:ea typeface="SimSun" panose="02010600030101010101" pitchFamily="2" charset="-122"/>
              </a:rPr>
              <a:t>pulse transit time </a:t>
            </a:r>
            <a:r>
              <a:rPr lang="en-GB" sz="1400" dirty="0">
                <a:ea typeface="SimSun" panose="02010600030101010101" pitchFamily="2" charset="-122"/>
              </a:rPr>
              <a:t>(PTT). </a:t>
            </a:r>
            <a:endParaRPr lang="en-US" sz="1400"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C3BF47F-C808-E80C-D384-FEAA74DA6736}"/>
                  </a:ext>
                </a:extLst>
              </p:cNvPr>
              <p:cNvSpPr>
                <a:spLocks noGrp="1"/>
              </p:cNvSpPr>
              <p:nvPr>
                <p:ph sz="half" idx="2"/>
              </p:nvPr>
            </p:nvSpPr>
            <p:spPr>
              <a:xfrm>
                <a:off x="4648200" y="1524000"/>
                <a:ext cx="3810000" cy="4322618"/>
              </a:xfrm>
            </p:spPr>
            <p:txBody>
              <a:bodyPr>
                <a:normAutofit lnSpcReduction="10000"/>
              </a:bodyPr>
              <a:lstStyle/>
              <a:p>
                <a:pPr>
                  <a:lnSpc>
                    <a:spcPct val="110000"/>
                  </a:lnSpc>
                  <a:spcBef>
                    <a:spcPts val="450"/>
                  </a:spcBef>
                </a:pPr>
                <a:r>
                  <a:rPr lang="en-GB" sz="1350" dirty="0">
                    <a:ea typeface="SimSun" panose="02010600030101010101" pitchFamily="2" charset="-122"/>
                  </a:rPr>
                  <a:t>Pressure pulse wave velocity is not blood velocity but rather the velocity of the pressure wave propagation along the wall of the arterial tree. </a:t>
                </a:r>
              </a:p>
              <a:p>
                <a:pPr>
                  <a:lnSpc>
                    <a:spcPct val="110000"/>
                  </a:lnSpc>
                  <a:spcBef>
                    <a:spcPts val="450"/>
                  </a:spcBef>
                </a:pPr>
                <a:r>
                  <a:rPr lang="en-GB" sz="1350" dirty="0">
                    <a:ea typeface="SimSun" panose="02010600030101010101" pitchFamily="2" charset="-122"/>
                  </a:rPr>
                  <a:t>While the blood velocity is between </a:t>
                </a:r>
                <a14:m>
                  <m:oMath xmlns:m="http://schemas.openxmlformats.org/officeDocument/2006/math">
                    <m:r>
                      <a:rPr lang="en-GB" sz="1350" i="1">
                        <a:latin typeface="Cambria Math" panose="02040503050406030204" pitchFamily="18" charset="0"/>
                        <a:ea typeface="SimSun" panose="02010600030101010101" pitchFamily="2" charset="-122"/>
                        <a:cs typeface="Times New Roman" panose="02020603050405020304" pitchFamily="18" charset="0"/>
                      </a:rPr>
                      <m:t>0.2 </m:t>
                    </m:r>
                    <m:r>
                      <a:rPr lang="en-GB" sz="1350" i="1">
                        <a:latin typeface="Cambria Math" panose="02040503050406030204" pitchFamily="18" charset="0"/>
                        <a:ea typeface="SimSun" panose="02010600030101010101" pitchFamily="2" charset="-122"/>
                        <a:cs typeface="Times New Roman" panose="02020603050405020304" pitchFamily="18" charset="0"/>
                      </a:rPr>
                      <m:t>𝑚</m:t>
                    </m:r>
                    <m:r>
                      <a:rPr lang="en-GB" sz="1350" i="1">
                        <a:latin typeface="Cambria Math" panose="02040503050406030204" pitchFamily="18" charset="0"/>
                        <a:ea typeface="SimSun" panose="02010600030101010101" pitchFamily="2" charset="-122"/>
                        <a:cs typeface="Times New Roman" panose="02020603050405020304" pitchFamily="18" charset="0"/>
                      </a:rPr>
                      <m:t>/</m:t>
                    </m:r>
                    <m:r>
                      <a:rPr lang="en-GB" sz="1350" i="1">
                        <a:latin typeface="Cambria Math" panose="02040503050406030204" pitchFamily="18" charset="0"/>
                        <a:ea typeface="SimSun" panose="02010600030101010101" pitchFamily="2" charset="-122"/>
                        <a:cs typeface="Times New Roman" panose="02020603050405020304" pitchFamily="18" charset="0"/>
                      </a:rPr>
                      <m:t>𝑠</m:t>
                    </m:r>
                  </m:oMath>
                </a14:m>
                <a:r>
                  <a:rPr lang="en-GB" sz="1350" dirty="0">
                    <a:ea typeface="SimSun" panose="02010600030101010101" pitchFamily="2" charset="-122"/>
                  </a:rPr>
                  <a:t> and </a:t>
                </a:r>
                <a14:m>
                  <m:oMath xmlns:m="http://schemas.openxmlformats.org/officeDocument/2006/math">
                    <m:r>
                      <a:rPr lang="en-GB" sz="1350" i="1">
                        <a:latin typeface="Cambria Math" panose="02040503050406030204" pitchFamily="18" charset="0"/>
                        <a:ea typeface="SimSun" panose="02010600030101010101" pitchFamily="2" charset="-122"/>
                        <a:cs typeface="Times New Roman" panose="02020603050405020304" pitchFamily="18" charset="0"/>
                      </a:rPr>
                      <m:t>0.4 </m:t>
                    </m:r>
                    <m:r>
                      <a:rPr lang="en-GB" sz="1350" i="1">
                        <a:latin typeface="Cambria Math" panose="02040503050406030204" pitchFamily="18" charset="0"/>
                        <a:ea typeface="SimSun" panose="02010600030101010101" pitchFamily="2" charset="-122"/>
                        <a:cs typeface="Times New Roman" panose="02020603050405020304" pitchFamily="18" charset="0"/>
                      </a:rPr>
                      <m:t>𝑚</m:t>
                    </m:r>
                    <m:r>
                      <a:rPr lang="en-GB" sz="1350" i="1">
                        <a:latin typeface="Cambria Math" panose="02040503050406030204" pitchFamily="18" charset="0"/>
                        <a:ea typeface="SimSun" panose="02010600030101010101" pitchFamily="2" charset="-122"/>
                        <a:cs typeface="Times New Roman" panose="02020603050405020304" pitchFamily="18" charset="0"/>
                      </a:rPr>
                      <m:t>/</m:t>
                    </m:r>
                    <m:r>
                      <a:rPr lang="en-GB" sz="1350" i="1">
                        <a:latin typeface="Cambria Math" panose="02040503050406030204" pitchFamily="18" charset="0"/>
                        <a:ea typeface="SimSun" panose="02010600030101010101" pitchFamily="2" charset="-122"/>
                        <a:cs typeface="Times New Roman" panose="02020603050405020304" pitchFamily="18" charset="0"/>
                      </a:rPr>
                      <m:t>𝑠</m:t>
                    </m:r>
                  </m:oMath>
                </a14:m>
                <a:r>
                  <a:rPr lang="en-GB" sz="1350" dirty="0">
                    <a:ea typeface="SimSun" panose="02010600030101010101" pitchFamily="2" charset="-122"/>
                  </a:rPr>
                  <a:t>, pulse wave velocity is from </a:t>
                </a:r>
                <a14:m>
                  <m:oMath xmlns:m="http://schemas.openxmlformats.org/officeDocument/2006/math">
                    <m:r>
                      <a:rPr lang="en-GB" sz="1350" i="1">
                        <a:latin typeface="Cambria Math" panose="02040503050406030204" pitchFamily="18" charset="0"/>
                        <a:ea typeface="SimSun" panose="02010600030101010101" pitchFamily="2" charset="-122"/>
                        <a:cs typeface="Times New Roman" panose="02020603050405020304" pitchFamily="18" charset="0"/>
                      </a:rPr>
                      <m:t>5 </m:t>
                    </m:r>
                    <m:r>
                      <a:rPr lang="en-GB" sz="1350" i="1">
                        <a:latin typeface="Cambria Math" panose="02040503050406030204" pitchFamily="18" charset="0"/>
                        <a:ea typeface="SimSun" panose="02010600030101010101" pitchFamily="2" charset="-122"/>
                        <a:cs typeface="Times New Roman" panose="02020603050405020304" pitchFamily="18" charset="0"/>
                      </a:rPr>
                      <m:t>𝑚</m:t>
                    </m:r>
                    <m:r>
                      <a:rPr lang="en-GB" sz="1350" i="1">
                        <a:latin typeface="Cambria Math" panose="02040503050406030204" pitchFamily="18" charset="0"/>
                        <a:ea typeface="SimSun" panose="02010600030101010101" pitchFamily="2" charset="-122"/>
                        <a:cs typeface="Times New Roman" panose="02020603050405020304" pitchFamily="18" charset="0"/>
                      </a:rPr>
                      <m:t>/</m:t>
                    </m:r>
                    <m:r>
                      <a:rPr lang="en-GB" sz="1350" i="1">
                        <a:latin typeface="Cambria Math" panose="02040503050406030204" pitchFamily="18" charset="0"/>
                        <a:ea typeface="SimSun" panose="02010600030101010101" pitchFamily="2" charset="-122"/>
                        <a:cs typeface="Times New Roman" panose="02020603050405020304" pitchFamily="18" charset="0"/>
                      </a:rPr>
                      <m:t>𝑠</m:t>
                    </m:r>
                  </m:oMath>
                </a14:m>
                <a:r>
                  <a:rPr lang="en-GB" sz="1350" dirty="0">
                    <a:ea typeface="SimSun" panose="02010600030101010101" pitchFamily="2" charset="-122"/>
                  </a:rPr>
                  <a:t> to more than </a:t>
                </a:r>
                <a14:m>
                  <m:oMath xmlns:m="http://schemas.openxmlformats.org/officeDocument/2006/math">
                    <m:r>
                      <a:rPr lang="en-GB" sz="1350" i="1">
                        <a:latin typeface="Cambria Math" panose="02040503050406030204" pitchFamily="18" charset="0"/>
                        <a:ea typeface="SimSun" panose="02010600030101010101" pitchFamily="2" charset="-122"/>
                        <a:cs typeface="Times New Roman" panose="02020603050405020304" pitchFamily="18" charset="0"/>
                      </a:rPr>
                      <m:t>20 </m:t>
                    </m:r>
                    <m:r>
                      <a:rPr lang="en-GB" sz="1350" i="1">
                        <a:latin typeface="Cambria Math" panose="02040503050406030204" pitchFamily="18" charset="0"/>
                        <a:ea typeface="SimSun" panose="02010600030101010101" pitchFamily="2" charset="-122"/>
                        <a:cs typeface="Times New Roman" panose="02020603050405020304" pitchFamily="18" charset="0"/>
                      </a:rPr>
                      <m:t>𝑚</m:t>
                    </m:r>
                    <m:r>
                      <a:rPr lang="en-GB" sz="1350" i="1">
                        <a:latin typeface="Cambria Math" panose="02040503050406030204" pitchFamily="18" charset="0"/>
                        <a:ea typeface="SimSun" panose="02010600030101010101" pitchFamily="2" charset="-122"/>
                        <a:cs typeface="Times New Roman" panose="02020603050405020304" pitchFamily="18" charset="0"/>
                      </a:rPr>
                      <m:t>/</m:t>
                    </m:r>
                    <m:r>
                      <a:rPr lang="en-GB" sz="1350" i="1">
                        <a:latin typeface="Cambria Math" panose="02040503050406030204" pitchFamily="18" charset="0"/>
                        <a:ea typeface="SimSun" panose="02010600030101010101" pitchFamily="2" charset="-122"/>
                        <a:cs typeface="Times New Roman" panose="02020603050405020304" pitchFamily="18" charset="0"/>
                      </a:rPr>
                      <m:t>𝑠</m:t>
                    </m:r>
                  </m:oMath>
                </a14:m>
                <a:r>
                  <a:rPr lang="en-GB" sz="1350" dirty="0">
                    <a:ea typeface="SimSun" panose="02010600030101010101" pitchFamily="2" charset="-122"/>
                  </a:rPr>
                  <a:t> in different arteries.  </a:t>
                </a:r>
              </a:p>
              <a:p>
                <a:pPr>
                  <a:lnSpc>
                    <a:spcPct val="110000"/>
                  </a:lnSpc>
                  <a:spcBef>
                    <a:spcPts val="450"/>
                  </a:spcBef>
                </a:pPr>
                <a:r>
                  <a:rPr lang="en-GB" sz="1350" dirty="0">
                    <a:ea typeface="SimSun" panose="02010600030101010101" pitchFamily="2" charset="-122"/>
                  </a:rPr>
                  <a:t>Higher values of PWV normally mean higher arterial stiffness. </a:t>
                </a:r>
              </a:p>
              <a:p>
                <a:pPr>
                  <a:lnSpc>
                    <a:spcPct val="110000"/>
                  </a:lnSpc>
                  <a:spcBef>
                    <a:spcPts val="450"/>
                  </a:spcBef>
                </a:pPr>
                <a:r>
                  <a:rPr lang="en-GB" sz="1350" dirty="0">
                    <a:ea typeface="SimSun" panose="02010600030101010101" pitchFamily="2" charset="-122"/>
                  </a:rPr>
                  <a:t>The carotid-femoral pulse wave velocity (</a:t>
                </a:r>
                <a:r>
                  <a:rPr lang="en-GB" sz="1350" dirty="0" err="1">
                    <a:ea typeface="SimSun" panose="02010600030101010101" pitchFamily="2" charset="-122"/>
                  </a:rPr>
                  <a:t>cfPWV</a:t>
                </a:r>
                <a:r>
                  <a:rPr lang="en-GB" sz="1350" dirty="0">
                    <a:ea typeface="SimSun" panose="02010600030101010101" pitchFamily="2" charset="-122"/>
                  </a:rPr>
                  <a:t>) is the velocity at which the pressure wave propagates between the carotid and the femoral arteries. It can be regarded as an indicator of high cardiovascular risk for </a:t>
                </a:r>
                <a:r>
                  <a:rPr lang="en-GB" sz="1350" dirty="0" err="1">
                    <a:ea typeface="SimSun" panose="02010600030101010101" pitchFamily="2" charset="-122"/>
                  </a:rPr>
                  <a:t>cfPWV</a:t>
                </a:r>
                <a:r>
                  <a:rPr lang="en-GB" sz="1350" dirty="0">
                    <a:ea typeface="SimSun" panose="02010600030101010101" pitchFamily="2" charset="-122"/>
                  </a:rPr>
                  <a:t> values above 10m/s. It is commonly used as an index for arterial stiffness.</a:t>
                </a:r>
                <a:endParaRPr lang="en-US" dirty="0"/>
              </a:p>
            </p:txBody>
          </p:sp>
        </mc:Choice>
        <mc:Fallback>
          <p:sp>
            <p:nvSpPr>
              <p:cNvPr id="4" name="Content Placeholder 3">
                <a:extLst>
                  <a:ext uri="{FF2B5EF4-FFF2-40B4-BE49-F238E27FC236}">
                    <a16:creationId xmlns:a16="http://schemas.microsoft.com/office/drawing/2014/main" id="{0C3BF47F-C808-E80C-D384-FEAA74DA6736}"/>
                  </a:ext>
                </a:extLst>
              </p:cNvPr>
              <p:cNvSpPr>
                <a:spLocks noGrp="1" noRot="1" noChangeAspect="1" noMove="1" noResize="1" noEditPoints="1" noAdjustHandles="1" noChangeArrowheads="1" noChangeShapeType="1" noTextEdit="1"/>
              </p:cNvSpPr>
              <p:nvPr>
                <p:ph sz="half" idx="2"/>
              </p:nvPr>
            </p:nvSpPr>
            <p:spPr>
              <a:xfrm>
                <a:off x="4648200" y="1524000"/>
                <a:ext cx="3810000" cy="4322618"/>
              </a:xfrm>
              <a:blipFill>
                <a:blip r:embed="rId2"/>
                <a:stretch>
                  <a:fillRect l="-480" t="-141"/>
                </a:stretch>
              </a:blipFill>
            </p:spPr>
            <p:txBody>
              <a:bodyPr/>
              <a:lstStyle/>
              <a:p>
                <a:r>
                  <a:rPr lang="en-CA">
                    <a:noFill/>
                  </a:rPr>
                  <a:t> </a:t>
                </a:r>
              </a:p>
            </p:txBody>
          </p:sp>
        </mc:Fallback>
      </mc:AlternateContent>
    </p:spTree>
    <p:extLst>
      <p:ext uri="{BB962C8B-B14F-4D97-AF65-F5344CB8AC3E}">
        <p14:creationId xmlns:p14="http://schemas.microsoft.com/office/powerpoint/2010/main" val="19489914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509B1-9F1C-01A0-DC25-91F8C495893B}"/>
              </a:ext>
            </a:extLst>
          </p:cNvPr>
          <p:cNvSpPr>
            <a:spLocks noGrp="1"/>
          </p:cNvSpPr>
          <p:nvPr>
            <p:ph type="title"/>
          </p:nvPr>
        </p:nvSpPr>
        <p:spPr>
          <a:xfrm>
            <a:off x="685799" y="381000"/>
            <a:ext cx="7112479" cy="914400"/>
          </a:xfrm>
        </p:spPr>
        <p:txBody>
          <a:bodyPr/>
          <a:lstStyle/>
          <a:p>
            <a:r>
              <a:rPr lang="en-US" dirty="0"/>
              <a:t>How is PWV related to stiffness?</a:t>
            </a:r>
          </a:p>
        </p:txBody>
      </p:sp>
      <p:sp>
        <p:nvSpPr>
          <p:cNvPr id="3" name="Content Placeholder 2">
            <a:extLst>
              <a:ext uri="{FF2B5EF4-FFF2-40B4-BE49-F238E27FC236}">
                <a16:creationId xmlns:a16="http://schemas.microsoft.com/office/drawing/2014/main" id="{73B53CEC-7EC1-887F-A5C7-9679709FFC60}"/>
              </a:ext>
            </a:extLst>
          </p:cNvPr>
          <p:cNvSpPr>
            <a:spLocks noGrp="1"/>
          </p:cNvSpPr>
          <p:nvPr>
            <p:ph sz="half" idx="1"/>
          </p:nvPr>
        </p:nvSpPr>
        <p:spPr>
          <a:xfrm>
            <a:off x="628650" y="1524001"/>
            <a:ext cx="3886200" cy="4339590"/>
          </a:xfrm>
        </p:spPr>
        <p:txBody>
          <a:bodyPr>
            <a:normAutofit fontScale="77500" lnSpcReduction="20000"/>
          </a:bodyPr>
          <a:lstStyle/>
          <a:p>
            <a:pPr>
              <a:lnSpc>
                <a:spcPct val="110000"/>
              </a:lnSpc>
              <a:spcBef>
                <a:spcPts val="450"/>
              </a:spcBef>
              <a:defRPr/>
            </a:pPr>
            <a:r>
              <a:rPr lang="en-US" sz="1725" kern="1200" spc="-75" dirty="0">
                <a:ea typeface="+mn-ea"/>
                <a:cs typeface="+mn-cs"/>
              </a:rPr>
              <a:t>Speed  at which pressure  pulse  propagates is defined as :</a:t>
            </a:r>
          </a:p>
          <a:p>
            <a:pPr algn="ctr">
              <a:lnSpc>
                <a:spcPct val="110000"/>
              </a:lnSpc>
              <a:spcBef>
                <a:spcPts val="450"/>
              </a:spcBef>
              <a:defRPr/>
            </a:pPr>
            <a:r>
              <a:rPr lang="en-US" sz="1725" kern="1200" spc="-75" dirty="0">
                <a:ea typeface="+mn-ea"/>
                <a:cs typeface="+mn-cs"/>
              </a:rPr>
              <a:t>PWV=l/T</a:t>
            </a:r>
          </a:p>
          <a:p>
            <a:pPr>
              <a:lnSpc>
                <a:spcPct val="110000"/>
              </a:lnSpc>
              <a:spcBef>
                <a:spcPts val="450"/>
              </a:spcBef>
              <a:defRPr/>
            </a:pPr>
            <a:r>
              <a:rPr lang="en-US" sz="1725" kern="1200" spc="-75" dirty="0">
                <a:ea typeface="+mn-ea"/>
                <a:cs typeface="+mn-cs"/>
              </a:rPr>
              <a:t>l distance between two points of pulse measurements</a:t>
            </a:r>
          </a:p>
          <a:p>
            <a:pPr>
              <a:lnSpc>
                <a:spcPct val="110000"/>
              </a:lnSpc>
              <a:spcBef>
                <a:spcPts val="450"/>
              </a:spcBef>
              <a:defRPr/>
            </a:pPr>
            <a:r>
              <a:rPr lang="en-US" sz="1725" kern="1200" spc="-75" dirty="0">
                <a:ea typeface="+mn-ea"/>
                <a:cs typeface="+mn-cs"/>
              </a:rPr>
              <a:t>T=PTT 	transit time between those two points</a:t>
            </a:r>
          </a:p>
          <a:p>
            <a:pPr>
              <a:lnSpc>
                <a:spcPct val="110000"/>
              </a:lnSpc>
              <a:spcBef>
                <a:spcPts val="450"/>
              </a:spcBef>
              <a:defRPr/>
            </a:pPr>
            <a:endParaRPr lang="en-US" sz="1725" kern="1200" spc="-75" dirty="0">
              <a:ea typeface="+mn-ea"/>
              <a:cs typeface="+mn-cs"/>
            </a:endParaRPr>
          </a:p>
          <a:p>
            <a:pPr>
              <a:lnSpc>
                <a:spcPct val="110000"/>
              </a:lnSpc>
              <a:spcBef>
                <a:spcPts val="450"/>
              </a:spcBef>
              <a:defRPr/>
            </a:pPr>
            <a:r>
              <a:rPr lang="en-US" sz="1725" kern="1200" spc="-75" dirty="0">
                <a:ea typeface="+mn-ea"/>
                <a:cs typeface="+mn-cs"/>
              </a:rPr>
              <a:t>Pulse wave velocity (velocity of propagation of arterial pulse ) is dependent on dimensions and stiffness of  vessels.</a:t>
            </a:r>
          </a:p>
          <a:p>
            <a:pPr>
              <a:lnSpc>
                <a:spcPct val="110000"/>
              </a:lnSpc>
              <a:spcBef>
                <a:spcPts val="450"/>
              </a:spcBef>
              <a:defRPr/>
            </a:pPr>
            <a:r>
              <a:rPr lang="en-US" sz="1725" kern="1200" spc="-75" dirty="0">
                <a:ea typeface="+mn-ea"/>
                <a:cs typeface="+mn-cs"/>
              </a:rPr>
              <a:t>Distensibility (the capacity to swell as a result of pressure from inside) is defined as the percentage variation in diameter for each increase in  blood pressure of 1 mmHg</a:t>
            </a:r>
          </a:p>
          <a:p>
            <a:pPr>
              <a:lnSpc>
                <a:spcPct val="110000"/>
              </a:lnSpc>
              <a:spcBef>
                <a:spcPts val="450"/>
              </a:spcBef>
              <a:defRPr/>
            </a:pPr>
            <a:r>
              <a:rPr lang="en-US" sz="1725" kern="1200" spc="-75" dirty="0">
                <a:ea typeface="+mn-ea"/>
                <a:cs typeface="+mn-cs"/>
              </a:rPr>
              <a:t>Distensibility = (3.57/PWV)</a:t>
            </a:r>
            <a:r>
              <a:rPr lang="en-US" sz="1725" kern="1200" spc="-75" baseline="30000" dirty="0">
                <a:ea typeface="+mn-ea"/>
                <a:cs typeface="+mn-cs"/>
              </a:rPr>
              <a:t> 2</a:t>
            </a:r>
            <a:r>
              <a:rPr lang="en-US" sz="1725" kern="1200" spc="-75" dirty="0">
                <a:ea typeface="+mn-ea"/>
                <a:cs typeface="+mn-cs"/>
              </a:rPr>
              <a:t>;</a:t>
            </a:r>
          </a:p>
          <a:p>
            <a:pPr>
              <a:lnSpc>
                <a:spcPct val="110000"/>
              </a:lnSpc>
              <a:spcBef>
                <a:spcPts val="450"/>
              </a:spcBef>
              <a:defRPr/>
            </a:pPr>
            <a:r>
              <a:rPr lang="en-US" sz="1725" kern="1200" spc="-75" dirty="0">
                <a:ea typeface="+mn-ea"/>
                <a:cs typeface="+mn-cs"/>
              </a:rPr>
              <a:t>PWV of 4 m/s corresponds to distensibility of 0.80%;</a:t>
            </a:r>
          </a:p>
          <a:p>
            <a:pPr>
              <a:lnSpc>
                <a:spcPct val="110000"/>
              </a:lnSpc>
              <a:spcBef>
                <a:spcPts val="450"/>
              </a:spcBef>
              <a:defRPr/>
            </a:pPr>
            <a:r>
              <a:rPr lang="en-US" sz="1725" kern="1200" spc="-75" dirty="0">
                <a:ea typeface="+mn-ea"/>
                <a:cs typeface="+mn-cs"/>
              </a:rPr>
              <a:t>PWV of 16 m/s corresponds to distensibility of 0.05%.</a:t>
            </a:r>
          </a:p>
          <a:p>
            <a:endParaRPr lang="en-US" dirty="0"/>
          </a:p>
        </p:txBody>
      </p:sp>
      <p:sp>
        <p:nvSpPr>
          <p:cNvPr id="4" name="Content Placeholder 3">
            <a:extLst>
              <a:ext uri="{FF2B5EF4-FFF2-40B4-BE49-F238E27FC236}">
                <a16:creationId xmlns:a16="http://schemas.microsoft.com/office/drawing/2014/main" id="{68B31F23-7BFD-5BC2-1F02-97F9E8A63612}"/>
              </a:ext>
            </a:extLst>
          </p:cNvPr>
          <p:cNvSpPr>
            <a:spLocks noGrp="1"/>
          </p:cNvSpPr>
          <p:nvPr>
            <p:ph sz="half" idx="2"/>
          </p:nvPr>
        </p:nvSpPr>
        <p:spPr>
          <a:xfrm>
            <a:off x="4648200" y="1524000"/>
            <a:ext cx="4047226" cy="3886200"/>
          </a:xfrm>
        </p:spPr>
        <p:txBody>
          <a:bodyPr>
            <a:noAutofit/>
          </a:bodyPr>
          <a:lstStyle/>
          <a:p>
            <a:pPr indent="-257175">
              <a:lnSpc>
                <a:spcPct val="120000"/>
              </a:lnSpc>
              <a:spcBef>
                <a:spcPts val="450"/>
              </a:spcBef>
              <a:defRPr/>
            </a:pPr>
            <a:r>
              <a:rPr lang="en-US" sz="1800" kern="1200" spc="-75" dirty="0">
                <a:latin typeface="Vedrana"/>
                <a:ea typeface="+mn-ea"/>
                <a:cs typeface="+mn-cs"/>
              </a:rPr>
              <a:t>Used as an index of the aging arteries</a:t>
            </a:r>
          </a:p>
          <a:p>
            <a:pPr indent="-257175">
              <a:lnSpc>
                <a:spcPct val="120000"/>
              </a:lnSpc>
              <a:spcBef>
                <a:spcPts val="450"/>
              </a:spcBef>
              <a:defRPr/>
            </a:pPr>
            <a:r>
              <a:rPr lang="en-US" sz="1800" kern="1200" spc="-75" dirty="0">
                <a:latin typeface="Vedrana"/>
                <a:ea typeface="+mn-ea"/>
                <a:cs typeface="+mn-cs"/>
              </a:rPr>
              <a:t>Velocity of transmission is considerably lower in large vessels in comparison to small vessels </a:t>
            </a:r>
          </a:p>
          <a:p>
            <a:pPr indent="-257175">
              <a:lnSpc>
                <a:spcPct val="120000"/>
              </a:lnSpc>
              <a:spcBef>
                <a:spcPts val="450"/>
              </a:spcBef>
              <a:defRPr/>
            </a:pPr>
            <a:r>
              <a:rPr lang="en-US" sz="1800" kern="1200" spc="-75" dirty="0">
                <a:latin typeface="Vedrana"/>
                <a:ea typeface="+mn-ea"/>
                <a:cs typeface="+mn-cs"/>
              </a:rPr>
              <a:t>Aorta has a greater elasticity  and contains a much greater amount of elastic tissue.</a:t>
            </a:r>
          </a:p>
          <a:p>
            <a:pPr indent="-257175">
              <a:lnSpc>
                <a:spcPct val="120000"/>
              </a:lnSpc>
              <a:spcBef>
                <a:spcPts val="450"/>
              </a:spcBef>
              <a:defRPr/>
            </a:pPr>
            <a:r>
              <a:rPr lang="en-US" sz="1800" kern="1200" spc="-75" dirty="0">
                <a:latin typeface="Vedrana"/>
                <a:ea typeface="+mn-ea"/>
                <a:cs typeface="+mn-cs"/>
              </a:rPr>
              <a:t>Pressure inside arteries will affect arterial distensibility and consequently PWV</a:t>
            </a:r>
          </a:p>
          <a:p>
            <a:pPr indent="-257175">
              <a:lnSpc>
                <a:spcPct val="120000"/>
              </a:lnSpc>
              <a:spcBef>
                <a:spcPts val="450"/>
              </a:spcBef>
              <a:defRPr/>
            </a:pPr>
            <a:r>
              <a:rPr lang="en-US" sz="1800" kern="1200" spc="-75" dirty="0">
                <a:latin typeface="Vedrana"/>
                <a:ea typeface="+mn-ea"/>
                <a:cs typeface="+mn-cs"/>
              </a:rPr>
              <a:t>Arteriosclerosis  -&gt;   thickening of arteries  -&gt; high blood pressure -&gt;   Low vessel elasticity </a:t>
            </a:r>
            <a:endParaRPr lang="en-US" sz="1800" dirty="0">
              <a:latin typeface="Vedrana"/>
            </a:endParaRPr>
          </a:p>
        </p:txBody>
      </p:sp>
    </p:spTree>
    <p:extLst>
      <p:ext uri="{BB962C8B-B14F-4D97-AF65-F5344CB8AC3E}">
        <p14:creationId xmlns:p14="http://schemas.microsoft.com/office/powerpoint/2010/main" val="38711214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How can one measure PWV?</a:t>
            </a:r>
          </a:p>
        </p:txBody>
      </p:sp>
      <p:sp>
        <p:nvSpPr>
          <p:cNvPr id="3" name="Content Placeholder 2"/>
          <p:cNvSpPr>
            <a:spLocks noGrp="1"/>
          </p:cNvSpPr>
          <p:nvPr>
            <p:ph idx="1"/>
          </p:nvPr>
        </p:nvSpPr>
        <p:spPr/>
        <p:txBody>
          <a:bodyPr>
            <a:normAutofit/>
          </a:bodyPr>
          <a:lstStyle/>
          <a:p>
            <a:r>
              <a:rPr lang="en-US" sz="1800" dirty="0"/>
              <a:t>Two transducers are simultaneously used (</a:t>
            </a:r>
            <a:r>
              <a:rPr lang="en-US" sz="1800" dirty="0" err="1"/>
              <a:t>tonometers</a:t>
            </a:r>
            <a:r>
              <a:rPr lang="en-US" sz="1800" dirty="0"/>
              <a:t>, ultrasound probes, oscillometers):</a:t>
            </a:r>
            <a:endParaRPr lang="en-CA" sz="1800" dirty="0"/>
          </a:p>
        </p:txBody>
      </p:sp>
      <p:pic>
        <p:nvPicPr>
          <p:cNvPr id="4" name="Picture 3"/>
          <p:cNvPicPr>
            <a:picLocks noChangeAspect="1"/>
          </p:cNvPicPr>
          <p:nvPr/>
        </p:nvPicPr>
        <p:blipFill>
          <a:blip r:embed="rId3"/>
          <a:stretch>
            <a:fillRect/>
          </a:stretch>
        </p:blipFill>
        <p:spPr>
          <a:xfrm>
            <a:off x="2866292" y="2977464"/>
            <a:ext cx="3244308" cy="2288396"/>
          </a:xfrm>
          <a:prstGeom prst="rect">
            <a:avLst/>
          </a:prstGeom>
        </p:spPr>
      </p:pic>
      <p:sp>
        <p:nvSpPr>
          <p:cNvPr id="6" name="TextBox 5">
            <a:extLst>
              <a:ext uri="{FF2B5EF4-FFF2-40B4-BE49-F238E27FC236}">
                <a16:creationId xmlns:a16="http://schemas.microsoft.com/office/drawing/2014/main" id="{966409F8-453A-579D-1478-5BC2C0C66A61}"/>
              </a:ext>
            </a:extLst>
          </p:cNvPr>
          <p:cNvSpPr txBox="1"/>
          <p:nvPr/>
        </p:nvSpPr>
        <p:spPr>
          <a:xfrm>
            <a:off x="628650" y="5489972"/>
            <a:ext cx="8208373" cy="646331"/>
          </a:xfrm>
          <a:prstGeom prst="rect">
            <a:avLst/>
          </a:prstGeom>
          <a:noFill/>
        </p:spPr>
        <p:txBody>
          <a:bodyPr wrap="square">
            <a:spAutoFit/>
          </a:bodyPr>
          <a:lstStyle/>
          <a:p>
            <a:r>
              <a:rPr lang="en-US" sz="1800" dirty="0"/>
              <a:t>From: P. Salvi, Pulse Waves: How Vascular Hemodynamics Affects Blood Pressure, Springer, 2nd Edition, 2017.</a:t>
            </a:r>
          </a:p>
        </p:txBody>
      </p:sp>
    </p:spTree>
    <p:extLst>
      <p:ext uri="{BB962C8B-B14F-4D97-AF65-F5344CB8AC3E}">
        <p14:creationId xmlns:p14="http://schemas.microsoft.com/office/powerpoint/2010/main" val="41620326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2350-43C3-28AD-7A58-C8B519695DA0}"/>
              </a:ext>
            </a:extLst>
          </p:cNvPr>
          <p:cNvSpPr>
            <a:spLocks noGrp="1"/>
          </p:cNvSpPr>
          <p:nvPr>
            <p:ph type="title"/>
          </p:nvPr>
        </p:nvSpPr>
        <p:spPr/>
        <p:txBody>
          <a:bodyPr/>
          <a:lstStyle/>
          <a:p>
            <a:r>
              <a:rPr lang="en-US" dirty="0"/>
              <a:t>What is pulse arrival time?</a:t>
            </a:r>
          </a:p>
        </p:txBody>
      </p:sp>
      <p:pic>
        <p:nvPicPr>
          <p:cNvPr id="5" name="Content Placeholder 4" descr="Diagram&#10;&#10;Description automatically generated with medium confidence">
            <a:extLst>
              <a:ext uri="{FF2B5EF4-FFF2-40B4-BE49-F238E27FC236}">
                <a16:creationId xmlns:a16="http://schemas.microsoft.com/office/drawing/2014/main" id="{247547B0-7020-11AB-0186-9DAF7B160132}"/>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28650" y="1914525"/>
            <a:ext cx="3886200" cy="3363393"/>
          </a:xfrm>
        </p:spPr>
      </p:pic>
      <p:sp>
        <p:nvSpPr>
          <p:cNvPr id="3" name="Content Placeholder 2">
            <a:extLst>
              <a:ext uri="{FF2B5EF4-FFF2-40B4-BE49-F238E27FC236}">
                <a16:creationId xmlns:a16="http://schemas.microsoft.com/office/drawing/2014/main" id="{992B0BB3-E380-DD86-B514-70672AF2632F}"/>
              </a:ext>
            </a:extLst>
          </p:cNvPr>
          <p:cNvSpPr>
            <a:spLocks noGrp="1"/>
          </p:cNvSpPr>
          <p:nvPr>
            <p:ph sz="half" idx="2"/>
          </p:nvPr>
        </p:nvSpPr>
        <p:spPr/>
        <p:txBody>
          <a:bodyPr>
            <a:normAutofit lnSpcReduction="10000"/>
          </a:bodyPr>
          <a:lstStyle/>
          <a:p>
            <a:pPr>
              <a:spcBef>
                <a:spcPts val="450"/>
              </a:spcBef>
            </a:pPr>
            <a:r>
              <a:rPr lang="en-GB" sz="1350" b="1" dirty="0">
                <a:ea typeface="SimSun" panose="02010600030101010101" pitchFamily="2" charset="-122"/>
              </a:rPr>
              <a:t>Pulse arrival time</a:t>
            </a:r>
            <a:r>
              <a:rPr lang="en-GB" sz="1350" dirty="0">
                <a:ea typeface="SimSun" panose="02010600030101010101" pitchFamily="2" charset="-122"/>
              </a:rPr>
              <a:t> (PAT) is the time delay between the peak of the R-wave of an ECG waveform and the minimum of the pulse of the blood pressure waveform in the same cardiac cycle. </a:t>
            </a:r>
          </a:p>
          <a:p>
            <a:pPr>
              <a:spcBef>
                <a:spcPts val="450"/>
              </a:spcBef>
            </a:pPr>
            <a:r>
              <a:rPr lang="en-GB" sz="1350" dirty="0">
                <a:ea typeface="SimSun" panose="02010600030101010101" pitchFamily="2" charset="-122"/>
              </a:rPr>
              <a:t>PAT equals the sum of PTT and the </a:t>
            </a:r>
            <a:r>
              <a:rPr lang="en-GB" sz="1350" b="1" dirty="0">
                <a:ea typeface="SimSun" panose="02010600030101010101" pitchFamily="2" charset="-122"/>
              </a:rPr>
              <a:t>pre-ejection period</a:t>
            </a:r>
            <a:r>
              <a:rPr lang="en-GB" sz="1350" dirty="0">
                <a:ea typeface="SimSun" panose="02010600030101010101" pitchFamily="2" charset="-122"/>
              </a:rPr>
              <a:t> (PEP). </a:t>
            </a:r>
          </a:p>
          <a:p>
            <a:pPr>
              <a:lnSpc>
                <a:spcPct val="110000"/>
              </a:lnSpc>
              <a:spcBef>
                <a:spcPts val="450"/>
              </a:spcBef>
            </a:pPr>
            <a:r>
              <a:rPr lang="en-GB" sz="1350" dirty="0">
                <a:ea typeface="SimSun" panose="02010600030101010101" pitchFamily="2" charset="-122"/>
              </a:rPr>
              <a:t>PEP is the time delay between the Q-wave of an ECG and the opening of the aortic valve. It represents the interval from the start of electrical stimulation of the ventricles until the mechanical opening of the aortic valve. </a:t>
            </a:r>
          </a:p>
          <a:p>
            <a:pPr>
              <a:lnSpc>
                <a:spcPct val="110000"/>
              </a:lnSpc>
              <a:spcBef>
                <a:spcPts val="450"/>
              </a:spcBef>
            </a:pPr>
            <a:r>
              <a:rPr lang="en-US" sz="1350" dirty="0"/>
              <a:t>It was concluded that PAT might not be an adequate alternative for PTT as a marker of blood pressure.</a:t>
            </a:r>
          </a:p>
        </p:txBody>
      </p:sp>
    </p:spTree>
    <p:extLst>
      <p:ext uri="{BB962C8B-B14F-4D97-AF65-F5344CB8AC3E}">
        <p14:creationId xmlns:p14="http://schemas.microsoft.com/office/powerpoint/2010/main" val="2298762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D6B0-A89E-6344-F217-DE94414D9A34}"/>
              </a:ext>
            </a:extLst>
          </p:cNvPr>
          <p:cNvSpPr>
            <a:spLocks noGrp="1"/>
          </p:cNvSpPr>
          <p:nvPr>
            <p:ph type="title"/>
          </p:nvPr>
        </p:nvSpPr>
        <p:spPr/>
        <p:txBody>
          <a:bodyPr/>
          <a:lstStyle/>
          <a:p>
            <a:r>
              <a:rPr lang="en-CA" dirty="0"/>
              <a:t>Why model-based design?</a:t>
            </a:r>
          </a:p>
        </p:txBody>
      </p:sp>
      <p:sp>
        <p:nvSpPr>
          <p:cNvPr id="3" name="Content Placeholder 2">
            <a:extLst>
              <a:ext uri="{FF2B5EF4-FFF2-40B4-BE49-F238E27FC236}">
                <a16:creationId xmlns:a16="http://schemas.microsoft.com/office/drawing/2014/main" id="{3BFE7E6E-D3C9-63D4-0194-77E916C971A4}"/>
              </a:ext>
            </a:extLst>
          </p:cNvPr>
          <p:cNvSpPr>
            <a:spLocks noGrp="1"/>
          </p:cNvSpPr>
          <p:nvPr>
            <p:ph sz="half" idx="1"/>
          </p:nvPr>
        </p:nvSpPr>
        <p:spPr/>
        <p:txBody>
          <a:bodyPr/>
          <a:lstStyle/>
          <a:p>
            <a:pPr algn="l"/>
            <a:r>
              <a:rPr lang="en-CA" sz="1800" b="0" i="0" u="none" strike="noStrike" baseline="0" dirty="0">
                <a:solidFill>
                  <a:srgbClr val="000000"/>
                </a:solidFill>
                <a:latin typeface="Verdana" panose="020B0604030504040204" pitchFamily="34" charset="0"/>
                <a:ea typeface="Verdana" panose="020B0604030504040204" pitchFamily="34" charset="0"/>
              </a:rPr>
              <a:t>Model-based engineering can be defined as </a:t>
            </a:r>
            <a:r>
              <a:rPr lang="en-CA" sz="1800" b="0" i="0" u="none" strike="noStrike" baseline="0" dirty="0">
                <a:solidFill>
                  <a:srgbClr val="2197D2"/>
                </a:solidFill>
                <a:latin typeface="Verdana" panose="020B0604030504040204" pitchFamily="34" charset="0"/>
                <a:ea typeface="Verdana" panose="020B0604030504040204" pitchFamily="34" charset="0"/>
              </a:rPr>
              <a:t>Hart (2015)</a:t>
            </a:r>
            <a:r>
              <a:rPr lang="en-CA" sz="1800" b="0" i="0" u="none" strike="noStrike" baseline="0" dirty="0">
                <a:solidFill>
                  <a:srgbClr val="000000"/>
                </a:solidFill>
                <a:latin typeface="Verdana" panose="020B0604030504040204" pitchFamily="34" charset="0"/>
                <a:ea typeface="Verdana" panose="020B0604030504040204" pitchFamily="34" charset="0"/>
              </a:rPr>
              <a:t>: “An approach to engineering that uses models as an integral part of the technical baseline that includes the requirements, analysis, design, implementation, and verification of a capability, system, and/or product throughout the acquisition life cycle.”</a:t>
            </a:r>
            <a:endParaRPr lang="en-CA" dirty="0">
              <a:latin typeface="Verdana" panose="020B0604030504040204" pitchFamily="34" charset="0"/>
              <a:ea typeface="Verdana" panose="020B0604030504040204" pitchFamily="34" charset="0"/>
            </a:endParaRPr>
          </a:p>
        </p:txBody>
      </p:sp>
      <p:sp>
        <p:nvSpPr>
          <p:cNvPr id="4" name="Content Placeholder 3">
            <a:extLst>
              <a:ext uri="{FF2B5EF4-FFF2-40B4-BE49-F238E27FC236}">
                <a16:creationId xmlns:a16="http://schemas.microsoft.com/office/drawing/2014/main" id="{ABA23C64-E6F6-9A9F-B0AF-7070C618E8DA}"/>
              </a:ext>
            </a:extLst>
          </p:cNvPr>
          <p:cNvSpPr>
            <a:spLocks noGrp="1"/>
          </p:cNvSpPr>
          <p:nvPr>
            <p:ph sz="half" idx="2"/>
          </p:nvPr>
        </p:nvSpPr>
        <p:spPr/>
        <p:txBody>
          <a:bodyPr/>
          <a:lstStyle/>
          <a:p>
            <a:r>
              <a:rPr lang="en-US" sz="1800" dirty="0">
                <a:latin typeface="Verdana" panose="020B0604030504040204" pitchFamily="34" charset="0"/>
                <a:ea typeface="Verdana" panose="020B0604030504040204" pitchFamily="34" charset="0"/>
              </a:rPr>
              <a:t>We will model </a:t>
            </a:r>
          </a:p>
          <a:p>
            <a:pPr lvl="1"/>
            <a:r>
              <a:rPr lang="en-US" sz="1600" dirty="0">
                <a:latin typeface="Verdana" panose="020B0604030504040204" pitchFamily="34" charset="0"/>
                <a:ea typeface="Verdana" panose="020B0604030504040204" pitchFamily="34" charset="0"/>
              </a:rPr>
              <a:t>hardware </a:t>
            </a:r>
          </a:p>
          <a:p>
            <a:pPr lvl="1"/>
            <a:r>
              <a:rPr lang="en-US" sz="1600" dirty="0">
                <a:latin typeface="Verdana" panose="020B0604030504040204" pitchFamily="34" charset="0"/>
                <a:ea typeface="Verdana" panose="020B0604030504040204" pitchFamily="34" charset="0"/>
              </a:rPr>
              <a:t>algorithms of the device </a:t>
            </a:r>
          </a:p>
          <a:p>
            <a:pPr lvl="1"/>
            <a:r>
              <a:rPr lang="en-US" sz="1600" dirty="0">
                <a:latin typeface="Verdana" panose="020B0604030504040204" pitchFamily="34" charset="0"/>
                <a:ea typeface="Verdana" panose="020B0604030504040204" pitchFamily="34" charset="0"/>
              </a:rPr>
              <a:t>the interface between the sensor and the patient. </a:t>
            </a:r>
          </a:p>
          <a:p>
            <a:r>
              <a:rPr lang="en-US" sz="1800" dirty="0">
                <a:latin typeface="Verdana" panose="020B0604030504040204" pitchFamily="34" charset="0"/>
                <a:ea typeface="Verdana" panose="020B0604030504040204" pitchFamily="34" charset="0"/>
              </a:rPr>
              <a:t>Modeling all of these will allow us to analyze how different parameters of the system affect the accuracy and precision of the device. </a:t>
            </a:r>
          </a:p>
          <a:p>
            <a:endParaRPr lang="en-CA" dirty="0"/>
          </a:p>
        </p:txBody>
      </p:sp>
    </p:spTree>
    <p:extLst>
      <p:ext uri="{BB962C8B-B14F-4D97-AF65-F5344CB8AC3E}">
        <p14:creationId xmlns:p14="http://schemas.microsoft.com/office/powerpoint/2010/main" val="32334163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are systolic and diastolic blood pressures?</a:t>
            </a:r>
          </a:p>
        </p:txBody>
      </p:sp>
      <p:pic>
        <p:nvPicPr>
          <p:cNvPr id="6" name="Content Placeholder 5" descr="Chart&#10;&#10;Description automatically generated">
            <a:extLst>
              <a:ext uri="{FF2B5EF4-FFF2-40B4-BE49-F238E27FC236}">
                <a16:creationId xmlns:a16="http://schemas.microsoft.com/office/drawing/2014/main" id="{2CA98BE8-A2FB-89D9-5CF0-6C49D26DFD7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1" y="2450326"/>
            <a:ext cx="3589559" cy="2600856"/>
          </a:xfr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79D190-2EAB-11D7-9632-2FFAD954EC53}"/>
                  </a:ext>
                </a:extLst>
              </p:cNvPr>
              <p:cNvSpPr>
                <a:spLocks noGrp="1"/>
              </p:cNvSpPr>
              <p:nvPr>
                <p:ph sz="half" idx="2"/>
              </p:nvPr>
            </p:nvSpPr>
            <p:spPr>
              <a:xfrm>
                <a:off x="4369777" y="1660358"/>
                <a:ext cx="4440115" cy="3829615"/>
              </a:xfrm>
            </p:spPr>
            <p:txBody>
              <a:bodyPr>
                <a:normAutofit fontScale="25000" lnSpcReduction="20000"/>
              </a:bodyPr>
              <a:lstStyle/>
              <a:p>
                <a:pPr>
                  <a:lnSpc>
                    <a:spcPct val="120000"/>
                  </a:lnSpc>
                  <a:spcBef>
                    <a:spcPts val="450"/>
                  </a:spcBef>
                </a:pPr>
                <a:r>
                  <a:rPr lang="en-US" sz="4800" b="1" dirty="0">
                    <a:ea typeface="SimSun" panose="02010600030101010101" pitchFamily="2" charset="-122"/>
                  </a:rPr>
                  <a:t>Systolic pressure</a:t>
                </a:r>
                <a:r>
                  <a:rPr lang="en-US" sz="4800" dirty="0">
                    <a:ea typeface="SimSun" panose="02010600030101010101" pitchFamily="2" charset="-122"/>
                  </a:rPr>
                  <a:t> (SBP) is defined as the maximum pressure exerted by the blood against the arterial walls. The minimum value of the arterial pulse represents the diastolic pressure. </a:t>
                </a:r>
              </a:p>
              <a:p>
                <a:pPr>
                  <a:lnSpc>
                    <a:spcPct val="120000"/>
                  </a:lnSpc>
                  <a:spcBef>
                    <a:spcPts val="450"/>
                  </a:spcBef>
                </a:pPr>
                <a:r>
                  <a:rPr lang="en-US" sz="4800" b="1" dirty="0">
                    <a:ea typeface="SimSun" panose="02010600030101010101" pitchFamily="2" charset="-122"/>
                  </a:rPr>
                  <a:t>Diastolic pressure</a:t>
                </a:r>
                <a:r>
                  <a:rPr lang="en-US" sz="4800" dirty="0">
                    <a:ea typeface="SimSun" panose="02010600030101010101" pitchFamily="2" charset="-122"/>
                  </a:rPr>
                  <a:t> (DBP) results from ventricular relaxation during the diastole. </a:t>
                </a:r>
              </a:p>
              <a:p>
                <a:pPr>
                  <a:lnSpc>
                    <a:spcPct val="120000"/>
                  </a:lnSpc>
                  <a:spcBef>
                    <a:spcPts val="450"/>
                  </a:spcBef>
                </a:pPr>
                <a:r>
                  <a:rPr lang="en-US" sz="4800" dirty="0">
                    <a:ea typeface="SimSun" panose="02010600030101010101" pitchFamily="2" charset="-122"/>
                  </a:rPr>
                  <a:t>The difference between systolic and diastolic pressure is called the </a:t>
                </a:r>
                <a:r>
                  <a:rPr lang="en-US" sz="4800" b="1" dirty="0">
                    <a:ea typeface="SimSun" panose="02010600030101010101" pitchFamily="2" charset="-122"/>
                  </a:rPr>
                  <a:t>pulse pressure</a:t>
                </a:r>
                <a:r>
                  <a:rPr lang="en-US" sz="4800" dirty="0">
                    <a:ea typeface="SimSun" panose="02010600030101010101" pitchFamily="2" charset="-122"/>
                  </a:rPr>
                  <a:t> </a:t>
                </a:r>
                <a14:m>
                  <m:oMath xmlns:m="http://schemas.openxmlformats.org/officeDocument/2006/math">
                    <m:r>
                      <a:rPr lang="en-US" sz="4800" i="1">
                        <a:latin typeface="Cambria Math" panose="02040503050406030204" pitchFamily="18" charset="0"/>
                        <a:ea typeface="SimSun" panose="02010600030101010101" pitchFamily="2" charset="-122"/>
                      </a:rPr>
                      <m:t>𝑃𝑃</m:t>
                    </m:r>
                    <m:r>
                      <a:rPr lang="en-US" sz="4800" i="1">
                        <a:latin typeface="Cambria Math" panose="02040503050406030204" pitchFamily="18" charset="0"/>
                        <a:ea typeface="SimSun" panose="02010600030101010101" pitchFamily="2" charset="-122"/>
                      </a:rPr>
                      <m:t>=</m:t>
                    </m:r>
                    <m:r>
                      <a:rPr lang="en-US" sz="4800" i="1">
                        <a:latin typeface="Cambria Math" panose="02040503050406030204" pitchFamily="18" charset="0"/>
                        <a:ea typeface="SimSun" panose="02010600030101010101" pitchFamily="2" charset="-122"/>
                      </a:rPr>
                      <m:t>𝑆𝐵𝑃</m:t>
                    </m:r>
                    <m:r>
                      <a:rPr lang="en-US" sz="4800" i="1">
                        <a:latin typeface="Cambria Math" panose="02040503050406030204" pitchFamily="18" charset="0"/>
                        <a:ea typeface="SimSun" panose="02010600030101010101" pitchFamily="2" charset="-122"/>
                      </a:rPr>
                      <m:t>−</m:t>
                    </m:r>
                    <m:r>
                      <a:rPr lang="en-US" sz="4800" i="1">
                        <a:latin typeface="Cambria Math" panose="02040503050406030204" pitchFamily="18" charset="0"/>
                        <a:ea typeface="SimSun" panose="02010600030101010101" pitchFamily="2" charset="-122"/>
                      </a:rPr>
                      <m:t>𝐷𝐵𝑃</m:t>
                    </m:r>
                  </m:oMath>
                </a14:m>
                <a:r>
                  <a:rPr lang="en-US" sz="4800" dirty="0">
                    <a:ea typeface="SimSun" panose="02010600030101010101" pitchFamily="2" charset="-122"/>
                  </a:rPr>
                  <a:t>. </a:t>
                </a:r>
              </a:p>
              <a:p>
                <a:pPr>
                  <a:lnSpc>
                    <a:spcPct val="120000"/>
                  </a:lnSpc>
                  <a:spcBef>
                    <a:spcPts val="450"/>
                  </a:spcBef>
                </a:pPr>
                <a:r>
                  <a:rPr lang="en-US" sz="4800" dirty="0">
                    <a:ea typeface="SimSun" panose="02010600030101010101" pitchFamily="2" charset="-122"/>
                  </a:rPr>
                  <a:t>The </a:t>
                </a:r>
                <a:r>
                  <a:rPr lang="en-US" sz="4800" b="1" dirty="0">
                    <a:ea typeface="SimSun" panose="02010600030101010101" pitchFamily="2" charset="-122"/>
                  </a:rPr>
                  <a:t>dicrotic notch</a:t>
                </a:r>
                <a:r>
                  <a:rPr lang="en-US" sz="4800" dirty="0">
                    <a:ea typeface="SimSun" panose="02010600030101010101" pitchFamily="2" charset="-122"/>
                  </a:rPr>
                  <a:t> represents the interruption of the smooth flow of blood at the moment when the aortic valve closes. </a:t>
                </a:r>
              </a:p>
              <a:p>
                <a:pPr>
                  <a:lnSpc>
                    <a:spcPct val="120000"/>
                  </a:lnSpc>
                  <a:spcBef>
                    <a:spcPts val="450"/>
                  </a:spcBef>
                </a:pPr>
                <a:r>
                  <a:rPr lang="en-US" sz="4800" dirty="0">
                    <a:ea typeface="SimSun" panose="02010600030101010101" pitchFamily="2" charset="-122"/>
                  </a:rPr>
                  <a:t>The yellow area of the pulses between the diastolic point and dicrotic notch is called </a:t>
                </a:r>
                <a:r>
                  <a:rPr lang="en-US" sz="4800" b="1" dirty="0">
                    <a:ea typeface="SimSun" panose="02010600030101010101" pitchFamily="2" charset="-122"/>
                  </a:rPr>
                  <a:t>systole</a:t>
                </a:r>
                <a:r>
                  <a:rPr lang="en-US" sz="4800" dirty="0">
                    <a:ea typeface="SimSun" panose="02010600030101010101" pitchFamily="2" charset="-122"/>
                  </a:rPr>
                  <a:t>, while the green area between the dicrotic notch and the diastolic point of the next cardiac cycle is called </a:t>
                </a:r>
                <a:r>
                  <a:rPr lang="en-US" sz="4800" b="1" dirty="0">
                    <a:ea typeface="SimSun" panose="02010600030101010101" pitchFamily="2" charset="-122"/>
                  </a:rPr>
                  <a:t>diastole</a:t>
                </a:r>
                <a:r>
                  <a:rPr lang="en-US" sz="4800" dirty="0">
                    <a:ea typeface="SimSun" panose="02010600030101010101" pitchFamily="2" charset="-122"/>
                  </a:rPr>
                  <a:t>. </a:t>
                </a:r>
              </a:p>
              <a:p>
                <a:pPr>
                  <a:lnSpc>
                    <a:spcPct val="120000"/>
                  </a:lnSpc>
                  <a:spcBef>
                    <a:spcPts val="450"/>
                  </a:spcBef>
                </a:pPr>
                <a:r>
                  <a:rPr lang="en-US" sz="4800" dirty="0">
                    <a:ea typeface="SimSun" panose="02010600030101010101" pitchFamily="2" charset="-122"/>
                  </a:rPr>
                  <a:t>BP is commonly reported in terms of SBP over DBP and is expressed in millimeters of mercury (mmHg) units: 1 kPa is about 7.5 mmHg</a:t>
                </a:r>
              </a:p>
              <a:p>
                <a:endParaRPr lang="en-US" dirty="0"/>
              </a:p>
            </p:txBody>
          </p:sp>
        </mc:Choice>
        <mc:Fallback>
          <p:sp>
            <p:nvSpPr>
              <p:cNvPr id="3" name="Content Placeholder 2">
                <a:extLst>
                  <a:ext uri="{FF2B5EF4-FFF2-40B4-BE49-F238E27FC236}">
                    <a16:creationId xmlns:a16="http://schemas.microsoft.com/office/drawing/2014/main" id="{3E79D190-2EAB-11D7-9632-2FFAD954EC53}"/>
                  </a:ext>
                </a:extLst>
              </p:cNvPr>
              <p:cNvSpPr>
                <a:spLocks noGrp="1" noRot="1" noChangeAspect="1" noMove="1" noResize="1" noEditPoints="1" noAdjustHandles="1" noChangeArrowheads="1" noChangeShapeType="1" noTextEdit="1"/>
              </p:cNvSpPr>
              <p:nvPr>
                <p:ph sz="half" idx="2"/>
              </p:nvPr>
            </p:nvSpPr>
            <p:spPr>
              <a:xfrm>
                <a:off x="4369777" y="1660358"/>
                <a:ext cx="4440115" cy="3829615"/>
              </a:xfrm>
              <a:blipFill>
                <a:blip r:embed="rId3"/>
                <a:stretch>
                  <a:fillRect l="-137" r="-962" b="-7313"/>
                </a:stretch>
              </a:blipFill>
            </p:spPr>
            <p:txBody>
              <a:bodyPr/>
              <a:lstStyle/>
              <a:p>
                <a:r>
                  <a:rPr lang="en-CA">
                    <a:noFill/>
                  </a:rPr>
                  <a:t> </a:t>
                </a:r>
              </a:p>
            </p:txBody>
          </p:sp>
        </mc:Fallback>
      </mc:AlternateContent>
      <p:sp>
        <p:nvSpPr>
          <p:cNvPr id="5" name="TextBox 4">
            <a:extLst>
              <a:ext uri="{FF2B5EF4-FFF2-40B4-BE49-F238E27FC236}">
                <a16:creationId xmlns:a16="http://schemas.microsoft.com/office/drawing/2014/main" id="{CF00912E-7090-E685-86C5-BAB5C2B0346E}"/>
              </a:ext>
            </a:extLst>
          </p:cNvPr>
          <p:cNvSpPr txBox="1"/>
          <p:nvPr/>
        </p:nvSpPr>
        <p:spPr>
          <a:xfrm>
            <a:off x="1508574" y="5099242"/>
            <a:ext cx="2096272" cy="300082"/>
          </a:xfrm>
          <a:prstGeom prst="rect">
            <a:avLst/>
          </a:prstGeom>
          <a:noFill/>
        </p:spPr>
        <p:txBody>
          <a:bodyPr wrap="square">
            <a:spAutoFit/>
          </a:bodyPr>
          <a:lstStyle/>
          <a:p>
            <a:r>
              <a:rPr lang="en-CA" sz="1350" dirty="0">
                <a:latin typeface="Times New Roman" panose="02020603050405020304" pitchFamily="18" charset="0"/>
                <a:ea typeface="Times New Roman" panose="02020603050405020304" pitchFamily="18" charset="0"/>
              </a:rPr>
              <a:t>Arterial pulse waveform </a:t>
            </a:r>
            <a:endParaRPr lang="en-US" sz="1800" dirty="0"/>
          </a:p>
        </p:txBody>
      </p:sp>
    </p:spTree>
    <p:extLst>
      <p:ext uri="{BB962C8B-B14F-4D97-AF65-F5344CB8AC3E}">
        <p14:creationId xmlns:p14="http://schemas.microsoft.com/office/powerpoint/2010/main" val="33472153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381000"/>
            <a:ext cx="8373979" cy="914400"/>
          </a:xfrm>
        </p:spPr>
        <p:txBody>
          <a:bodyPr/>
          <a:lstStyle/>
          <a:p>
            <a:r>
              <a:rPr lang="en-CA" dirty="0"/>
              <a:t>Does blood pressure change over time?</a:t>
            </a:r>
          </a:p>
        </p:txBody>
      </p:sp>
      <p:pic>
        <p:nvPicPr>
          <p:cNvPr id="10" name="Content Placeholder 9" descr="Chart, histogram&#10;&#10;Description automatically generated">
            <a:extLst>
              <a:ext uri="{FF2B5EF4-FFF2-40B4-BE49-F238E27FC236}">
                <a16:creationId xmlns:a16="http://schemas.microsoft.com/office/drawing/2014/main" id="{175EE6AC-57F0-8F71-9704-4FCB8ED2DF8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289460"/>
            <a:ext cx="3886200" cy="3137522"/>
          </a:xfrm>
        </p:spPr>
      </p:pic>
      <p:sp>
        <p:nvSpPr>
          <p:cNvPr id="3" name="Content Placeholder 2">
            <a:extLst>
              <a:ext uri="{FF2B5EF4-FFF2-40B4-BE49-F238E27FC236}">
                <a16:creationId xmlns:a16="http://schemas.microsoft.com/office/drawing/2014/main" id="{52E9F4F3-7929-BDE8-3747-28FB0DA9153B}"/>
              </a:ext>
            </a:extLst>
          </p:cNvPr>
          <p:cNvSpPr>
            <a:spLocks noGrp="1"/>
          </p:cNvSpPr>
          <p:nvPr>
            <p:ph sz="half" idx="2"/>
          </p:nvPr>
        </p:nvSpPr>
        <p:spPr>
          <a:xfrm>
            <a:off x="4648200" y="1523999"/>
            <a:ext cx="3810000" cy="4551947"/>
          </a:xfrm>
        </p:spPr>
        <p:txBody>
          <a:bodyPr>
            <a:normAutofit fontScale="55000" lnSpcReduction="20000"/>
          </a:bodyPr>
          <a:lstStyle/>
          <a:p>
            <a:pPr>
              <a:lnSpc>
                <a:spcPct val="120000"/>
              </a:lnSpc>
              <a:spcBef>
                <a:spcPts val="450"/>
              </a:spcBef>
            </a:pPr>
            <a:r>
              <a:rPr lang="en-US" dirty="0"/>
              <a:t>There is natural variability in arterial blood pressure characterized by continuous fluctuations up to around 20 mmHg over short time intervals.</a:t>
            </a:r>
          </a:p>
          <a:p>
            <a:pPr>
              <a:lnSpc>
                <a:spcPct val="120000"/>
              </a:lnSpc>
              <a:spcBef>
                <a:spcPts val="450"/>
              </a:spcBef>
            </a:pPr>
            <a:r>
              <a:rPr lang="en-US" dirty="0"/>
              <a:t>There are several factors that can elevate blood pressure:</a:t>
            </a:r>
          </a:p>
          <a:p>
            <a:pPr lvl="1">
              <a:lnSpc>
                <a:spcPct val="120000"/>
              </a:lnSpc>
              <a:spcBef>
                <a:spcPts val="450"/>
              </a:spcBef>
            </a:pPr>
            <a:r>
              <a:rPr lang="en-US" sz="1950" dirty="0"/>
              <a:t>the emotional state, </a:t>
            </a:r>
          </a:p>
          <a:p>
            <a:pPr lvl="1">
              <a:lnSpc>
                <a:spcPct val="120000"/>
              </a:lnSpc>
              <a:spcBef>
                <a:spcPts val="450"/>
              </a:spcBef>
            </a:pPr>
            <a:r>
              <a:rPr lang="en-US" sz="1950" dirty="0"/>
              <a:t>full bladder (for example, SBP could increase up to 10 to 15 mmHg when the patient has a full bladder), </a:t>
            </a:r>
          </a:p>
          <a:p>
            <a:pPr lvl="1">
              <a:lnSpc>
                <a:spcPct val="120000"/>
              </a:lnSpc>
              <a:spcBef>
                <a:spcPts val="450"/>
              </a:spcBef>
            </a:pPr>
            <a:r>
              <a:rPr lang="en-US" sz="1950" dirty="0"/>
              <a:t>outside temperature.</a:t>
            </a:r>
          </a:p>
          <a:p>
            <a:pPr>
              <a:lnSpc>
                <a:spcPct val="120000"/>
              </a:lnSpc>
              <a:spcBef>
                <a:spcPts val="450"/>
              </a:spcBef>
            </a:pPr>
            <a:r>
              <a:rPr lang="en-US" dirty="0"/>
              <a:t>Therefore, when the measurement is performed once a day or once a week, the estimated SBP and DBP values might not represent a person’s true blood pressure. </a:t>
            </a:r>
          </a:p>
        </p:txBody>
      </p:sp>
    </p:spTree>
    <p:extLst>
      <p:ext uri="{BB962C8B-B14F-4D97-AF65-F5344CB8AC3E}">
        <p14:creationId xmlns:p14="http://schemas.microsoft.com/office/powerpoint/2010/main" val="29263152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FC95B-239A-212B-39D5-A0512718351C}"/>
              </a:ext>
            </a:extLst>
          </p:cNvPr>
          <p:cNvSpPr>
            <a:spLocks noGrp="1"/>
          </p:cNvSpPr>
          <p:nvPr>
            <p:ph type="title"/>
          </p:nvPr>
        </p:nvSpPr>
        <p:spPr>
          <a:xfrm>
            <a:off x="412750" y="692696"/>
            <a:ext cx="8153280" cy="864096"/>
          </a:xfrm>
        </p:spPr>
        <p:txBody>
          <a:bodyPr/>
          <a:lstStyle/>
          <a:p>
            <a:r>
              <a:rPr lang="en-CA" dirty="0"/>
              <a:t>What are the processing stages in estimating continuous blood pressure?</a:t>
            </a:r>
            <a:endParaRPr lang="en-US" dirty="0"/>
          </a:p>
        </p:txBody>
      </p:sp>
      <p:sp>
        <p:nvSpPr>
          <p:cNvPr id="4" name="Content Placeholder 3">
            <a:extLst>
              <a:ext uri="{FF2B5EF4-FFF2-40B4-BE49-F238E27FC236}">
                <a16:creationId xmlns:a16="http://schemas.microsoft.com/office/drawing/2014/main" id="{5D679D9D-E22E-D873-2774-C41315F24966}"/>
              </a:ext>
            </a:extLst>
          </p:cNvPr>
          <p:cNvSpPr>
            <a:spLocks noGrp="1"/>
          </p:cNvSpPr>
          <p:nvPr>
            <p:ph idx="1"/>
          </p:nvPr>
        </p:nvSpPr>
        <p:spPr/>
        <p:txBody>
          <a:bodyPr/>
          <a:lstStyle/>
          <a:p>
            <a:endParaRPr lang="en-CA"/>
          </a:p>
        </p:txBody>
      </p:sp>
      <p:pic>
        <p:nvPicPr>
          <p:cNvPr id="6" name="Content Placeholder 4" descr="Diagram&#10;&#10;Description automatically generated">
            <a:extLst>
              <a:ext uri="{FF2B5EF4-FFF2-40B4-BE49-F238E27FC236}">
                <a16:creationId xmlns:a16="http://schemas.microsoft.com/office/drawing/2014/main" id="{5C85AAF0-2235-9169-DB15-76171F5569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749" y="2701607"/>
            <a:ext cx="8416949" cy="2060174"/>
          </a:xfrm>
          <a:prstGeom prst="rect">
            <a:avLst/>
          </a:prstGeom>
        </p:spPr>
      </p:pic>
    </p:spTree>
    <p:extLst>
      <p:ext uri="{BB962C8B-B14F-4D97-AF65-F5344CB8AC3E}">
        <p14:creationId xmlns:p14="http://schemas.microsoft.com/office/powerpoint/2010/main" val="40564311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D348-FC5A-6B8F-C409-9FFD45C07DEA}"/>
              </a:ext>
            </a:extLst>
          </p:cNvPr>
          <p:cNvSpPr>
            <a:spLocks noGrp="1"/>
          </p:cNvSpPr>
          <p:nvPr>
            <p:ph type="title"/>
          </p:nvPr>
        </p:nvSpPr>
        <p:spPr/>
        <p:txBody>
          <a:bodyPr/>
          <a:lstStyle/>
          <a:p>
            <a:r>
              <a:rPr lang="en-US" dirty="0"/>
              <a:t>Example: Systolic blood pressure versus PAT</a:t>
            </a:r>
          </a:p>
        </p:txBody>
      </p:sp>
      <p:pic>
        <p:nvPicPr>
          <p:cNvPr id="11" name="Content Placeholder 10" descr="Chart, scatter chart&#10;&#10;Description automatically generated">
            <a:extLst>
              <a:ext uri="{FF2B5EF4-FFF2-40B4-BE49-F238E27FC236}">
                <a16:creationId xmlns:a16="http://schemas.microsoft.com/office/drawing/2014/main" id="{E70C1DF1-4D57-53FB-FC54-B730AED70ED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72841" y="1877516"/>
            <a:ext cx="3886200" cy="3102968"/>
          </a:xfrm>
        </p:spPr>
      </p:pic>
      <p:sp>
        <p:nvSpPr>
          <p:cNvPr id="4" name="TextBox 3">
            <a:extLst>
              <a:ext uri="{FF2B5EF4-FFF2-40B4-BE49-F238E27FC236}">
                <a16:creationId xmlns:a16="http://schemas.microsoft.com/office/drawing/2014/main" id="{473C1FFA-3FF7-0F5B-DDEF-6C60C233FE3E}"/>
              </a:ext>
            </a:extLst>
          </p:cNvPr>
          <p:cNvSpPr txBox="1"/>
          <p:nvPr/>
        </p:nvSpPr>
        <p:spPr>
          <a:xfrm>
            <a:off x="4958988" y="5100935"/>
            <a:ext cx="4185012" cy="923330"/>
          </a:xfrm>
          <a:prstGeom prst="rect">
            <a:avLst/>
          </a:prstGeom>
          <a:noFill/>
        </p:spPr>
        <p:txBody>
          <a:bodyPr wrap="square">
            <a:spAutoFit/>
          </a:bodyPr>
          <a:lstStyle/>
          <a:p>
            <a:r>
              <a:rPr lang="en-US" sz="1800" dirty="0"/>
              <a:t>Systolic blood pressure versus PAT per pulse for one subject obtained during an 8-minute experiment. </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146914DC-09FD-8DE1-ADF2-9002D7FDD94F}"/>
                  </a:ext>
                </a:extLst>
              </p:cNvPr>
              <p:cNvSpPr>
                <a:spLocks noGrp="1"/>
              </p:cNvSpPr>
              <p:nvPr>
                <p:ph sz="half" idx="2"/>
              </p:nvPr>
            </p:nvSpPr>
            <p:spPr>
              <a:xfrm>
                <a:off x="685800" y="1855694"/>
                <a:ext cx="3886200" cy="4287931"/>
              </a:xfrm>
            </p:spPr>
            <p:txBody>
              <a:bodyPr>
                <a:normAutofit/>
              </a:bodyPr>
              <a:lstStyle/>
              <a:p>
                <a:pPr>
                  <a:lnSpc>
                    <a:spcPct val="110000"/>
                  </a:lnSpc>
                  <a:spcBef>
                    <a:spcPts val="450"/>
                  </a:spcBef>
                </a:pPr>
                <a:r>
                  <a:rPr lang="en-US" sz="1500" dirty="0"/>
                  <a:t>Parameter estimation of</a:t>
                </a:r>
                <a:endParaRPr lang="en-CA" sz="1500" dirty="0"/>
              </a:p>
              <a:p>
                <a:pPr marL="0" indent="0">
                  <a:lnSpc>
                    <a:spcPct val="110000"/>
                  </a:lnSpc>
                  <a:spcBef>
                    <a:spcPts val="450"/>
                  </a:spcBef>
                  <a:buNone/>
                </a:pPr>
                <a14:m>
                  <m:oMathPara xmlns:m="http://schemas.openxmlformats.org/officeDocument/2006/math">
                    <m:oMathParaPr>
                      <m:jc m:val="centerGroup"/>
                    </m:oMathParaPr>
                    <m:oMath xmlns:m="http://schemas.openxmlformats.org/officeDocument/2006/math">
                      <m:r>
                        <a:rPr lang="en-GB" sz="1500" i="1">
                          <a:latin typeface="Cambria Math" panose="02040503050406030204" pitchFamily="18" charset="0"/>
                        </a:rPr>
                        <m:t>𝑝</m:t>
                      </m:r>
                      <m:r>
                        <a:rPr lang="en-GB" sz="1500">
                          <a:latin typeface="Cambria Math" panose="02040503050406030204" pitchFamily="18" charset="0"/>
                        </a:rPr>
                        <m:t>=</m:t>
                      </m:r>
                      <m:sSub>
                        <m:sSubPr>
                          <m:ctrlPr>
                            <a:rPr lang="en-US" sz="1500" i="1">
                              <a:latin typeface="Cambria Math" panose="02040503050406030204" pitchFamily="18" charset="0"/>
                            </a:rPr>
                          </m:ctrlPr>
                        </m:sSubPr>
                        <m:e>
                          <m:r>
                            <a:rPr lang="en-GB" sz="1500" i="1">
                              <a:latin typeface="Cambria Math" panose="02040503050406030204" pitchFamily="18" charset="0"/>
                            </a:rPr>
                            <m:t>𝑐</m:t>
                          </m:r>
                        </m:e>
                        <m:sub>
                          <m:r>
                            <a:rPr lang="en-GB" sz="1500" i="1">
                              <a:latin typeface="Cambria Math" panose="02040503050406030204" pitchFamily="18" charset="0"/>
                            </a:rPr>
                            <m:t>𝑎</m:t>
                          </m:r>
                        </m:sub>
                      </m:sSub>
                      <m:r>
                        <a:rPr lang="en-GB" sz="1500">
                          <a:latin typeface="Cambria Math" panose="02040503050406030204" pitchFamily="18" charset="0"/>
                        </a:rPr>
                        <m:t>+</m:t>
                      </m:r>
                      <m:sSub>
                        <m:sSubPr>
                          <m:ctrlPr>
                            <a:rPr lang="en-US" sz="1500" i="1">
                              <a:latin typeface="Cambria Math" panose="02040503050406030204" pitchFamily="18" charset="0"/>
                            </a:rPr>
                          </m:ctrlPr>
                        </m:sSubPr>
                        <m:e>
                          <m:r>
                            <a:rPr lang="en-GB" sz="1500" i="1">
                              <a:latin typeface="Cambria Math" panose="02040503050406030204" pitchFamily="18" charset="0"/>
                            </a:rPr>
                            <m:t>𝑐</m:t>
                          </m:r>
                        </m:e>
                        <m:sub>
                          <m:r>
                            <a:rPr lang="en-GB" sz="1500" i="1">
                              <a:latin typeface="Cambria Math" panose="02040503050406030204" pitchFamily="18" charset="0"/>
                            </a:rPr>
                            <m:t>𝑏</m:t>
                          </m:r>
                        </m:sub>
                      </m:sSub>
                      <m:r>
                        <a:rPr lang="en-CA" sz="1500">
                          <a:latin typeface="Cambria Math" panose="02040503050406030204" pitchFamily="18" charset="0"/>
                        </a:rPr>
                        <m:t>⋅</m:t>
                      </m:r>
                      <m:r>
                        <a:rPr lang="en-GB" sz="1500" i="1">
                          <a:latin typeface="Cambria Math" panose="02040503050406030204" pitchFamily="18" charset="0"/>
                        </a:rPr>
                        <m:t>𝑙𝑛</m:t>
                      </m:r>
                      <m:r>
                        <a:rPr lang="en-GB" sz="1500">
                          <a:latin typeface="Cambria Math" panose="02040503050406030204" pitchFamily="18" charset="0"/>
                        </a:rPr>
                        <m:t>(</m:t>
                      </m:r>
                      <m:r>
                        <a:rPr lang="en-GB" sz="1500" i="1">
                          <a:latin typeface="Cambria Math" panose="02040503050406030204" pitchFamily="18" charset="0"/>
                        </a:rPr>
                        <m:t>𝑃</m:t>
                      </m:r>
                      <m:r>
                        <a:rPr lang="en-CA" sz="1500" i="1">
                          <a:latin typeface="Cambria Math" panose="02040503050406030204" pitchFamily="18" charset="0"/>
                        </a:rPr>
                        <m:t>𝐴</m:t>
                      </m:r>
                      <m:r>
                        <a:rPr lang="en-GB" sz="1500" i="1">
                          <a:latin typeface="Cambria Math" panose="02040503050406030204" pitchFamily="18" charset="0"/>
                        </a:rPr>
                        <m:t>𝑇</m:t>
                      </m:r>
                      <m:r>
                        <a:rPr lang="en-GB" sz="1500">
                          <a:latin typeface="Cambria Math" panose="02040503050406030204" pitchFamily="18" charset="0"/>
                        </a:rPr>
                        <m:t>)</m:t>
                      </m:r>
                    </m:oMath>
                  </m:oMathPara>
                </a14:m>
                <a:endParaRPr lang="en-GB" sz="1500" dirty="0">
                  <a:ea typeface="SimSun" panose="02010600030101010101" pitchFamily="2" charset="-122"/>
                </a:endParaRPr>
              </a:p>
              <a:p>
                <a:pPr>
                  <a:lnSpc>
                    <a:spcPct val="110000"/>
                  </a:lnSpc>
                  <a:spcBef>
                    <a:spcPts val="450"/>
                  </a:spcBef>
                </a:pPr>
                <a:r>
                  <a:rPr lang="en-US" sz="1500" dirty="0"/>
                  <a:t>Fiducial points include the instant of the peak of the R wave of the ECG and the instant of the peak of the PPG pulse in the same cardiac cycle. Both signals are sampled using an A/D converter with 2,000 samples per second. </a:t>
                </a:r>
              </a:p>
              <a:p>
                <a:pPr>
                  <a:lnSpc>
                    <a:spcPct val="110000"/>
                  </a:lnSpc>
                  <a:spcBef>
                    <a:spcPts val="450"/>
                  </a:spcBef>
                </a:pPr>
                <a:r>
                  <a:rPr lang="en-GB" sz="1500" dirty="0">
                    <a:ea typeface="SimSun" panose="02010600030101010101" pitchFamily="2" charset="-122"/>
                  </a:rPr>
                  <a:t>The coefficients values include </a:t>
                </a:r>
                <a14:m>
                  <m:oMath xmlns:m="http://schemas.openxmlformats.org/officeDocument/2006/math">
                    <m:sSub>
                      <m:sSubPr>
                        <m:ctrlPr>
                          <a:rPr lang="en-US" sz="15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𝑐</m:t>
                        </m:r>
                      </m:e>
                      <m:sub>
                        <m:r>
                          <a:rPr lang="en-CA" sz="1500" b="0" i="1" smtClean="0">
                            <a:latin typeface="Cambria Math" panose="02040503050406030204" pitchFamily="18" charset="0"/>
                            <a:ea typeface="SimSun" panose="02010600030101010101" pitchFamily="2" charset="-122"/>
                            <a:cs typeface="Times New Roman" panose="02020603050405020304" pitchFamily="18" charset="0"/>
                          </a:rPr>
                          <m:t>𝑏</m:t>
                        </m:r>
                      </m:sub>
                    </m:sSub>
                  </m:oMath>
                </a14:m>
                <a:r>
                  <a:rPr lang="en-GB" sz="1500" dirty="0">
                    <a:ea typeface="SimSun" panose="02010600030101010101" pitchFamily="2" charset="-122"/>
                  </a:rPr>
                  <a:t>= -95.74  with 95% confidence interval bounds {-111.3, -80.2} and  </a:t>
                </a:r>
                <a14:m>
                  <m:oMath xmlns:m="http://schemas.openxmlformats.org/officeDocument/2006/math">
                    <m:sSub>
                      <m:sSubPr>
                        <m:ctrlPr>
                          <a:rPr lang="en-US" sz="1500" i="1">
                            <a:latin typeface="Cambria Math" panose="02040503050406030204" pitchFamily="18" charset="0"/>
                          </a:rPr>
                        </m:ctrlPr>
                      </m:sSubPr>
                      <m:e>
                        <m:r>
                          <a:rPr lang="en-GB" sz="1500" i="1">
                            <a:latin typeface="Cambria Math" panose="02040503050406030204" pitchFamily="18" charset="0"/>
                            <a:ea typeface="SimSun" panose="02010600030101010101" pitchFamily="2" charset="-122"/>
                            <a:cs typeface="Times New Roman" panose="02020603050405020304" pitchFamily="18" charset="0"/>
                          </a:rPr>
                          <m:t>𝑐</m:t>
                        </m:r>
                      </m:e>
                      <m:sub>
                        <m:r>
                          <a:rPr lang="en-CA" sz="1500" b="0" i="1" smtClean="0">
                            <a:latin typeface="Cambria Math" panose="02040503050406030204" pitchFamily="18" charset="0"/>
                            <a:ea typeface="SimSun" panose="02010600030101010101" pitchFamily="2" charset="-122"/>
                            <a:cs typeface="Times New Roman" panose="02020603050405020304" pitchFamily="18" charset="0"/>
                          </a:rPr>
                          <m:t>𝑎</m:t>
                        </m:r>
                      </m:sub>
                    </m:sSub>
                  </m:oMath>
                </a14:m>
                <a:r>
                  <a:rPr lang="en-GB" sz="1500" dirty="0">
                    <a:ea typeface="SimSun" panose="02010600030101010101" pitchFamily="2" charset="-122"/>
                  </a:rPr>
                  <a:t> = 17.7  with 95% confidence interval bounds {2.168, 33.23}</a:t>
                </a:r>
                <a:endParaRPr lang="en-US" sz="1500" dirty="0"/>
              </a:p>
            </p:txBody>
          </p:sp>
        </mc:Choice>
        <mc:Fallback>
          <p:sp>
            <p:nvSpPr>
              <p:cNvPr id="5" name="Content Placeholder 4">
                <a:extLst>
                  <a:ext uri="{FF2B5EF4-FFF2-40B4-BE49-F238E27FC236}">
                    <a16:creationId xmlns:a16="http://schemas.microsoft.com/office/drawing/2014/main" id="{146914DC-09FD-8DE1-ADF2-9002D7FDD94F}"/>
                  </a:ext>
                </a:extLst>
              </p:cNvPr>
              <p:cNvSpPr>
                <a:spLocks noGrp="1" noRot="1" noChangeAspect="1" noMove="1" noResize="1" noEditPoints="1" noAdjustHandles="1" noChangeArrowheads="1" noChangeShapeType="1" noTextEdit="1"/>
              </p:cNvSpPr>
              <p:nvPr>
                <p:ph sz="half" idx="2"/>
              </p:nvPr>
            </p:nvSpPr>
            <p:spPr>
              <a:xfrm>
                <a:off x="685800" y="1855694"/>
                <a:ext cx="3886200" cy="4287931"/>
              </a:xfrm>
              <a:blipFill>
                <a:blip r:embed="rId3"/>
                <a:stretch>
                  <a:fillRect l="-785" t="-284" r="-1099"/>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A57400DB-EC2C-4C7E-5056-6DDBAA06F35A}"/>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4\</a:t>
            </a:r>
            <a:r>
              <a:rPr lang="en-US" sz="1400" dirty="0" err="1">
                <a:solidFill>
                  <a:srgbClr val="002060"/>
                </a:solidFill>
              </a:rPr>
              <a:t>PAT_uncertainty_propagation.mlx</a:t>
            </a:r>
            <a:endParaRPr lang="en-US" sz="1400" dirty="0">
              <a:solidFill>
                <a:srgbClr val="002060"/>
              </a:solidFill>
            </a:endParaRPr>
          </a:p>
        </p:txBody>
      </p:sp>
    </p:spTree>
    <p:extLst>
      <p:ext uri="{BB962C8B-B14F-4D97-AF65-F5344CB8AC3E}">
        <p14:creationId xmlns:p14="http://schemas.microsoft.com/office/powerpoint/2010/main" val="4249014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C5910-5750-5F46-3044-5D094605D3F2}"/>
              </a:ext>
            </a:extLst>
          </p:cNvPr>
          <p:cNvSpPr>
            <a:spLocks noGrp="1"/>
          </p:cNvSpPr>
          <p:nvPr>
            <p:ph type="title"/>
          </p:nvPr>
        </p:nvSpPr>
        <p:spPr>
          <a:xfrm>
            <a:off x="685799" y="381000"/>
            <a:ext cx="7686675" cy="914400"/>
          </a:xfrm>
        </p:spPr>
        <p:txBody>
          <a:bodyPr/>
          <a:lstStyle/>
          <a:p>
            <a:r>
              <a:rPr lang="en-US" dirty="0"/>
              <a:t>Example: u</a:t>
            </a:r>
            <a:r>
              <a:rPr lang="en-CA" dirty="0" err="1"/>
              <a:t>ncertainty</a:t>
            </a:r>
            <a:r>
              <a:rPr lang="en-CA" dirty="0"/>
              <a:t> propagation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B43E8C-DCEE-3DDB-E193-9FBA256EFDA1}"/>
                  </a:ext>
                </a:extLst>
              </p:cNvPr>
              <p:cNvSpPr>
                <a:spLocks noGrp="1"/>
              </p:cNvSpPr>
              <p:nvPr>
                <p:ph sz="half" idx="1"/>
              </p:nvPr>
            </p:nvSpPr>
            <p:spPr>
              <a:xfrm>
                <a:off x="542926" y="1510135"/>
                <a:ext cx="3799658" cy="3888581"/>
              </a:xfrm>
            </p:spPr>
            <p:txBody>
              <a:bodyPr/>
              <a:lstStyle/>
              <a:p>
                <a:pPr marL="257175" indent="-257175" algn="just">
                  <a:spcBef>
                    <a:spcPts val="450"/>
                  </a:spcBef>
                  <a:buFont typeface="+mj-lt"/>
                  <a:buAutoNum type="arabicPeriod"/>
                </a:pPr>
                <a:r>
                  <a:rPr lang="en-US" sz="1600" dirty="0">
                    <a:ea typeface="SimSun" panose="02010600030101010101" pitchFamily="2" charset="-122"/>
                  </a:rPr>
                  <a:t>Uncertainty in PAT estimation was determined by taking into account the sampling rate of A/D converters</a:t>
                </a:r>
              </a:p>
              <a:p>
                <a:pPr marL="257175" indent="-257175" algn="just">
                  <a:spcBef>
                    <a:spcPts val="450"/>
                  </a:spcBef>
                  <a:buFont typeface="+mj-lt"/>
                  <a:buAutoNum type="arabicPeriod"/>
                </a:pPr>
                <a:r>
                  <a:rPr lang="en-US" sz="1600" dirty="0">
                    <a:ea typeface="SimSun" panose="02010600030101010101" pitchFamily="2" charset="-122"/>
                  </a:rPr>
                  <a:t>Confidence intervals in the values of the coefficients </a:t>
                </a:r>
                <a14:m>
                  <m:oMath xmlns:m="http://schemas.openxmlformats.org/officeDocument/2006/math">
                    <m:sSub>
                      <m:sSubPr>
                        <m:ctrlPr>
                          <a:rPr lang="en-US" sz="1600" i="1">
                            <a:latin typeface="Cambria Math" panose="02040503050406030204" pitchFamily="18" charset="0"/>
                            <a:ea typeface="SimSun" panose="02010600030101010101" pitchFamily="2" charset="-122"/>
                          </a:rPr>
                        </m:ctrlPr>
                      </m:sSubPr>
                      <m:e>
                        <m:r>
                          <a:rPr lang="en-US" sz="1600" i="1">
                            <a:latin typeface="Cambria Math" panose="02040503050406030204" pitchFamily="18" charset="0"/>
                            <a:ea typeface="SimSun" panose="02010600030101010101" pitchFamily="2" charset="-122"/>
                          </a:rPr>
                          <m:t>𝑐</m:t>
                        </m:r>
                      </m:e>
                      <m:sub>
                        <m:r>
                          <a:rPr lang="en-US" sz="1600" i="1">
                            <a:latin typeface="Cambria Math" panose="02040503050406030204" pitchFamily="18" charset="0"/>
                            <a:ea typeface="SimSun" panose="02010600030101010101" pitchFamily="2" charset="-122"/>
                          </a:rPr>
                          <m:t>𝑎</m:t>
                        </m:r>
                      </m:sub>
                    </m:sSub>
                  </m:oMath>
                </a14:m>
                <a:r>
                  <a:rPr lang="en-US" sz="1600" dirty="0">
                    <a:ea typeface="SimSun" panose="02010600030101010101" pitchFamily="2" charset="-122"/>
                  </a:rPr>
                  <a:t> and </a:t>
                </a:r>
                <a14:m>
                  <m:oMath xmlns:m="http://schemas.openxmlformats.org/officeDocument/2006/math">
                    <m:sSub>
                      <m:sSubPr>
                        <m:ctrlPr>
                          <a:rPr lang="en-US" sz="1600" i="1">
                            <a:latin typeface="Cambria Math" panose="02040503050406030204" pitchFamily="18" charset="0"/>
                            <a:ea typeface="SimSun" panose="02010600030101010101" pitchFamily="2" charset="-122"/>
                          </a:rPr>
                        </m:ctrlPr>
                      </m:sSubPr>
                      <m:e>
                        <m:r>
                          <a:rPr lang="en-US" sz="1600" i="1">
                            <a:latin typeface="Cambria Math" panose="02040503050406030204" pitchFamily="18" charset="0"/>
                            <a:ea typeface="SimSun" panose="02010600030101010101" pitchFamily="2" charset="-122"/>
                          </a:rPr>
                          <m:t>𝑐</m:t>
                        </m:r>
                      </m:e>
                      <m:sub>
                        <m:r>
                          <a:rPr lang="en-US" sz="1600" i="1">
                            <a:latin typeface="Cambria Math" panose="02040503050406030204" pitchFamily="18" charset="0"/>
                            <a:ea typeface="SimSun" panose="02010600030101010101" pitchFamily="2" charset="-122"/>
                          </a:rPr>
                          <m:t>𝑏</m:t>
                        </m:r>
                      </m:sub>
                    </m:sSub>
                  </m:oMath>
                </a14:m>
                <a:r>
                  <a:rPr lang="en-US" sz="1600" dirty="0">
                    <a:ea typeface="SimSun" panose="02010600030101010101" pitchFamily="2" charset="-122"/>
                  </a:rPr>
                  <a:t> given data are estimated. Coefficients are assumed to follow the normal distribution. </a:t>
                </a:r>
              </a:p>
              <a:p>
                <a:pPr marL="257175" indent="-257175">
                  <a:spcBef>
                    <a:spcPts val="450"/>
                  </a:spcBef>
                  <a:buFont typeface="+mj-lt"/>
                  <a:buAutoNum type="arabicPeriod"/>
                </a:pPr>
                <a:r>
                  <a:rPr lang="en-GB" sz="1600" dirty="0">
                    <a:ea typeface="SimSun" panose="02010600030101010101" pitchFamily="2" charset="-122"/>
                  </a:rPr>
                  <a:t>Uncertainty in estimating SBP is obtained by generating M samples from </a:t>
                </a:r>
                <a14:m>
                  <m:oMath xmlns:m="http://schemas.openxmlformats.org/officeDocument/2006/math">
                    <m:sSub>
                      <m:sSubPr>
                        <m:ctrlPr>
                          <a:rPr lang="en-US" sz="36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𝑐</m:t>
                        </m:r>
                      </m:e>
                      <m:sub>
                        <m:r>
                          <a:rPr lang="en-GB" sz="1600" i="1">
                            <a:latin typeface="Cambria Math" panose="02040503050406030204" pitchFamily="18" charset="0"/>
                            <a:ea typeface="SimSun" panose="02010600030101010101" pitchFamily="2" charset="-122"/>
                            <a:cs typeface="Times New Roman" panose="02020603050405020304" pitchFamily="18" charset="0"/>
                          </a:rPr>
                          <m:t>𝑎</m:t>
                        </m:r>
                      </m:sub>
                    </m:sSub>
                  </m:oMath>
                </a14:m>
                <a:r>
                  <a:rPr lang="en-GB" sz="1600" dirty="0">
                    <a:ea typeface="SimSun" panose="02010600030101010101" pitchFamily="2" charset="-122"/>
                  </a:rPr>
                  <a:t>, </a:t>
                </a:r>
                <a14:m>
                  <m:oMath xmlns:m="http://schemas.openxmlformats.org/officeDocument/2006/math">
                    <m:sSub>
                      <m:sSubPr>
                        <m:ctrlPr>
                          <a:rPr lang="en-US" sz="3600" i="1">
                            <a:effectLst/>
                            <a:latin typeface="Cambria Math" panose="02040503050406030204" pitchFamily="18" charset="0"/>
                          </a:rPr>
                        </m:ctrlPr>
                      </m:sSubPr>
                      <m:e>
                        <m:r>
                          <a:rPr lang="en-GB" sz="1600" i="1">
                            <a:latin typeface="Cambria Math" panose="02040503050406030204" pitchFamily="18" charset="0"/>
                            <a:ea typeface="SimSun" panose="02010600030101010101" pitchFamily="2" charset="-122"/>
                            <a:cs typeface="Times New Roman" panose="02020603050405020304" pitchFamily="18" charset="0"/>
                          </a:rPr>
                          <m:t>𝑐</m:t>
                        </m:r>
                      </m:e>
                      <m:sub>
                        <m:r>
                          <a:rPr lang="en-GB" sz="1600" i="1">
                            <a:latin typeface="Cambria Math" panose="02040503050406030204" pitchFamily="18" charset="0"/>
                            <a:ea typeface="SimSun" panose="02010600030101010101" pitchFamily="2" charset="-122"/>
                            <a:cs typeface="Times New Roman" panose="02020603050405020304" pitchFamily="18" charset="0"/>
                          </a:rPr>
                          <m:t>𝑏</m:t>
                        </m:r>
                      </m:sub>
                    </m:sSub>
                    <m:r>
                      <a:rPr lang="en-GB" sz="1600" i="1">
                        <a:latin typeface="Cambria Math" panose="02040503050406030204" pitchFamily="18" charset="0"/>
                        <a:ea typeface="SimSun" panose="02010600030101010101" pitchFamily="2" charset="-122"/>
                        <a:cs typeface="Times New Roman" panose="02020603050405020304" pitchFamily="18" charset="0"/>
                      </a:rPr>
                      <m:t>, </m:t>
                    </m:r>
                  </m:oMath>
                </a14:m>
                <a:r>
                  <a:rPr lang="en-GB" sz="1600" dirty="0">
                    <a:ea typeface="SimSun" panose="02010600030101010101" pitchFamily="2" charset="-122"/>
                  </a:rPr>
                  <a:t>and PAT, propagating them through the model </a:t>
                </a:r>
                <a:br>
                  <a:rPr lang="en-CA" sz="1600" i="1" dirty="0"/>
                </a:br>
                <a14:m>
                  <m:oMath xmlns:m="http://schemas.openxmlformats.org/officeDocument/2006/math">
                    <m:r>
                      <a:rPr lang="en-GB" sz="1600" i="1">
                        <a:latin typeface="Cambria Math" panose="02040503050406030204" pitchFamily="18" charset="0"/>
                      </a:rPr>
                      <m:t>𝑝</m:t>
                    </m:r>
                    <m:r>
                      <a:rPr lang="en-GB" sz="1600">
                        <a:latin typeface="Cambria Math" panose="020405030504060302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rPr>
                          <m:t>𝑐</m:t>
                        </m:r>
                      </m:e>
                      <m:sub>
                        <m:r>
                          <a:rPr lang="en-GB" sz="1600" i="1">
                            <a:latin typeface="Cambria Math" panose="02040503050406030204" pitchFamily="18" charset="0"/>
                          </a:rPr>
                          <m:t>𝑎</m:t>
                        </m:r>
                      </m:sub>
                    </m:sSub>
                    <m:r>
                      <a:rPr lang="en-GB" sz="1600">
                        <a:latin typeface="Cambria Math" panose="020405030504060302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rPr>
                          <m:t>𝑐</m:t>
                        </m:r>
                      </m:e>
                      <m:sub>
                        <m:r>
                          <a:rPr lang="en-GB" sz="1600" i="1">
                            <a:latin typeface="Cambria Math" panose="02040503050406030204" pitchFamily="18" charset="0"/>
                          </a:rPr>
                          <m:t>𝑏</m:t>
                        </m:r>
                      </m:sub>
                    </m:sSub>
                    <m:r>
                      <a:rPr lang="en-CA" sz="1600">
                        <a:latin typeface="Cambria Math" panose="02040503050406030204" pitchFamily="18" charset="0"/>
                      </a:rPr>
                      <m:t>⋅</m:t>
                    </m:r>
                    <m:r>
                      <a:rPr lang="en-GB" sz="1600" i="1">
                        <a:latin typeface="Cambria Math" panose="02040503050406030204" pitchFamily="18" charset="0"/>
                      </a:rPr>
                      <m:t>𝑙𝑛</m:t>
                    </m:r>
                    <m:r>
                      <a:rPr lang="en-GB" sz="1600">
                        <a:latin typeface="Cambria Math" panose="02040503050406030204" pitchFamily="18" charset="0"/>
                      </a:rPr>
                      <m:t>(</m:t>
                    </m:r>
                    <m:r>
                      <a:rPr lang="en-GB" sz="1600" i="1">
                        <a:latin typeface="Cambria Math" panose="02040503050406030204" pitchFamily="18" charset="0"/>
                      </a:rPr>
                      <m:t>𝑃</m:t>
                    </m:r>
                    <m:r>
                      <a:rPr lang="en-CA" sz="1600" i="1">
                        <a:latin typeface="Cambria Math" panose="02040503050406030204" pitchFamily="18" charset="0"/>
                      </a:rPr>
                      <m:t>𝐴</m:t>
                    </m:r>
                    <m:r>
                      <a:rPr lang="en-GB" sz="1600" i="1">
                        <a:latin typeface="Cambria Math" panose="02040503050406030204" pitchFamily="18" charset="0"/>
                      </a:rPr>
                      <m:t>𝑇</m:t>
                    </m:r>
                    <m:r>
                      <a:rPr lang="en-GB" sz="1600">
                        <a:latin typeface="Cambria Math" panose="02040503050406030204" pitchFamily="18" charset="0"/>
                      </a:rPr>
                      <m:t>)</m:t>
                    </m:r>
                  </m:oMath>
                </a14:m>
                <a:r>
                  <a:rPr lang="en-GB" sz="1600" dirty="0">
                    <a:ea typeface="SimSun" panose="02010600030101010101" pitchFamily="2" charset="-122"/>
                  </a:rPr>
                  <a:t>. </a:t>
                </a:r>
                <a:endParaRPr lang="en-US" sz="1600" dirty="0"/>
              </a:p>
            </p:txBody>
          </p:sp>
        </mc:Choice>
        <mc:Fallback xmlns="">
          <p:sp>
            <p:nvSpPr>
              <p:cNvPr id="3" name="Content Placeholder 2">
                <a:extLst>
                  <a:ext uri="{FF2B5EF4-FFF2-40B4-BE49-F238E27FC236}">
                    <a16:creationId xmlns:a16="http://schemas.microsoft.com/office/drawing/2014/main" id="{AAB43E8C-DCEE-3DDB-E193-9FBA256EFDA1}"/>
                  </a:ext>
                </a:extLst>
              </p:cNvPr>
              <p:cNvSpPr>
                <a:spLocks noGrp="1" noRot="1" noChangeAspect="1" noMove="1" noResize="1" noEditPoints="1" noAdjustHandles="1" noChangeArrowheads="1" noChangeShapeType="1" noTextEdit="1"/>
              </p:cNvSpPr>
              <p:nvPr>
                <p:ph sz="half" idx="1"/>
              </p:nvPr>
            </p:nvSpPr>
            <p:spPr>
              <a:xfrm>
                <a:off x="542926" y="1510135"/>
                <a:ext cx="3799658" cy="3888581"/>
              </a:xfrm>
              <a:blipFill>
                <a:blip r:embed="rId2"/>
                <a:stretch>
                  <a:fillRect l="-803" t="-470" r="-3050" b="-9091"/>
                </a:stretch>
              </a:blipFill>
            </p:spPr>
            <p:txBody>
              <a:bodyPr/>
              <a:lstStyle/>
              <a:p>
                <a:r>
                  <a:rPr lang="en-CA">
                    <a:noFill/>
                  </a:rPr>
                  <a:t> </a:t>
                </a:r>
              </a:p>
            </p:txBody>
          </p:sp>
        </mc:Fallback>
      </mc:AlternateContent>
      <p:pic>
        <p:nvPicPr>
          <p:cNvPr id="5" name="Content Placeholder 12" descr="Chart, histogram&#10;&#10;Description automatically generated">
            <a:extLst>
              <a:ext uri="{FF2B5EF4-FFF2-40B4-BE49-F238E27FC236}">
                <a16:creationId xmlns:a16="http://schemas.microsoft.com/office/drawing/2014/main" id="{AEA7E5A0-7AFE-AD45-C5E9-8BD9B1237A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486274" y="1510135"/>
            <a:ext cx="3886200" cy="3080990"/>
          </a:xfr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59A8C69-8654-B67D-5091-92B63612E985}"/>
                  </a:ext>
                </a:extLst>
              </p:cNvPr>
              <p:cNvSpPr txBox="1"/>
              <p:nvPr/>
            </p:nvSpPr>
            <p:spPr>
              <a:xfrm>
                <a:off x="4573633" y="4775326"/>
                <a:ext cx="4570367" cy="1200329"/>
              </a:xfrm>
              <a:prstGeom prst="rect">
                <a:avLst/>
              </a:prstGeom>
              <a:noFill/>
            </p:spPr>
            <p:txBody>
              <a:bodyPr wrap="square">
                <a:spAutoFit/>
              </a:bodyPr>
              <a:lstStyle/>
              <a:p>
                <a:r>
                  <a:rPr lang="en-US" sz="1800" dirty="0"/>
                  <a:t>A histogram obtained using MC sampling of the coefficients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𝑎</m:t>
                        </m:r>
                      </m:sub>
                    </m:sSub>
                    <m:r>
                      <a:rPr lang="en-CA"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CA" sz="1800" i="1">
                            <a:latin typeface="Cambria Math" panose="02040503050406030204" pitchFamily="18" charset="0"/>
                          </a:rPr>
                          <m:t>𝑏</m:t>
                        </m:r>
                      </m:sub>
                    </m:sSub>
                  </m:oMath>
                </a14:m>
                <a:r>
                  <a:rPr lang="en-US" sz="1800" dirty="0"/>
                  <a:t> and PAT. The mean value of PAT is 0.375 s. Confidence intervals at 95% levels are [90.18 mmHg, 132.65 mmHg]</a:t>
                </a:r>
              </a:p>
            </p:txBody>
          </p:sp>
        </mc:Choice>
        <mc:Fallback>
          <p:sp>
            <p:nvSpPr>
              <p:cNvPr id="7" name="TextBox 6">
                <a:extLst>
                  <a:ext uri="{FF2B5EF4-FFF2-40B4-BE49-F238E27FC236}">
                    <a16:creationId xmlns:a16="http://schemas.microsoft.com/office/drawing/2014/main" id="{C59A8C69-8654-B67D-5091-92B63612E985}"/>
                  </a:ext>
                </a:extLst>
              </p:cNvPr>
              <p:cNvSpPr txBox="1">
                <a:spLocks noRot="1" noChangeAspect="1" noMove="1" noResize="1" noEditPoints="1" noAdjustHandles="1" noChangeArrowheads="1" noChangeShapeType="1" noTextEdit="1"/>
              </p:cNvSpPr>
              <p:nvPr/>
            </p:nvSpPr>
            <p:spPr>
              <a:xfrm>
                <a:off x="4573633" y="4775326"/>
                <a:ext cx="4570367" cy="1200329"/>
              </a:xfrm>
              <a:prstGeom prst="rect">
                <a:avLst/>
              </a:prstGeom>
              <a:blipFill>
                <a:blip r:embed="rId4"/>
                <a:stretch>
                  <a:fillRect l="-1067" t="-2538" r="-1733" b="-7107"/>
                </a:stretch>
              </a:blipFill>
            </p:spPr>
            <p:txBody>
              <a:bodyPr/>
              <a:lstStyle/>
              <a:p>
                <a:r>
                  <a:rPr lang="en-CA">
                    <a:noFill/>
                  </a:rPr>
                  <a:t> </a:t>
                </a:r>
              </a:p>
            </p:txBody>
          </p:sp>
        </mc:Fallback>
      </mc:AlternateContent>
      <p:sp>
        <p:nvSpPr>
          <p:cNvPr id="4" name="TextBox 3">
            <a:extLst>
              <a:ext uri="{FF2B5EF4-FFF2-40B4-BE49-F238E27FC236}">
                <a16:creationId xmlns:a16="http://schemas.microsoft.com/office/drawing/2014/main" id="{B776ECF4-76F7-89BB-ACA6-C420288A5A26}"/>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4\</a:t>
            </a:r>
            <a:r>
              <a:rPr lang="en-US" sz="1400" dirty="0" err="1">
                <a:solidFill>
                  <a:srgbClr val="002060"/>
                </a:solidFill>
              </a:rPr>
              <a:t>PAT_uncertainty_propagation.mlx</a:t>
            </a:r>
            <a:endParaRPr lang="en-US" sz="1400" dirty="0">
              <a:solidFill>
                <a:srgbClr val="002060"/>
              </a:solidFill>
            </a:endParaRPr>
          </a:p>
        </p:txBody>
      </p:sp>
    </p:spTree>
    <p:extLst>
      <p:ext uri="{BB962C8B-B14F-4D97-AF65-F5344CB8AC3E}">
        <p14:creationId xmlns:p14="http://schemas.microsoft.com/office/powerpoint/2010/main" val="5049424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D53D3-E5C3-6BA8-73B0-938E40ADFDFC}"/>
              </a:ext>
            </a:extLst>
          </p:cNvPr>
          <p:cNvSpPr>
            <a:spLocks noGrp="1"/>
          </p:cNvSpPr>
          <p:nvPr>
            <p:ph type="title"/>
          </p:nvPr>
        </p:nvSpPr>
        <p:spPr>
          <a:xfrm>
            <a:off x="685799" y="381000"/>
            <a:ext cx="7377545" cy="914400"/>
          </a:xfrm>
        </p:spPr>
        <p:txBody>
          <a:bodyPr/>
          <a:lstStyle/>
          <a:p>
            <a:r>
              <a:rPr lang="en-CA" dirty="0"/>
              <a:t>Discussion regarding continuous blood pressure estimation</a:t>
            </a:r>
          </a:p>
        </p:txBody>
      </p:sp>
      <p:sp>
        <p:nvSpPr>
          <p:cNvPr id="3" name="Content Placeholder 2">
            <a:extLst>
              <a:ext uri="{FF2B5EF4-FFF2-40B4-BE49-F238E27FC236}">
                <a16:creationId xmlns:a16="http://schemas.microsoft.com/office/drawing/2014/main" id="{5AD41E7A-0A16-6356-10E2-52F11328D9BA}"/>
              </a:ext>
            </a:extLst>
          </p:cNvPr>
          <p:cNvSpPr>
            <a:spLocks noGrp="1"/>
          </p:cNvSpPr>
          <p:nvPr>
            <p:ph sz="half" idx="1"/>
          </p:nvPr>
        </p:nvSpPr>
        <p:spPr/>
        <p:txBody>
          <a:bodyPr/>
          <a:lstStyle/>
          <a:p>
            <a:r>
              <a:rPr lang="en-CA" sz="2400" dirty="0"/>
              <a:t>This was an example of modelling cuffless blood pressure using single parameters and linear regression</a:t>
            </a:r>
          </a:p>
          <a:p>
            <a:r>
              <a:rPr lang="en-CA" sz="2400" dirty="0"/>
              <a:t>As can be seen, the models is not reliable and results in large errors</a:t>
            </a:r>
          </a:p>
        </p:txBody>
      </p:sp>
      <p:sp>
        <p:nvSpPr>
          <p:cNvPr id="4" name="Content Placeholder 3">
            <a:extLst>
              <a:ext uri="{FF2B5EF4-FFF2-40B4-BE49-F238E27FC236}">
                <a16:creationId xmlns:a16="http://schemas.microsoft.com/office/drawing/2014/main" id="{193EBEC8-04D6-8CFE-E363-BC6BB31A9FF8}"/>
              </a:ext>
            </a:extLst>
          </p:cNvPr>
          <p:cNvSpPr>
            <a:spLocks noGrp="1"/>
          </p:cNvSpPr>
          <p:nvPr>
            <p:ph sz="half" idx="2"/>
          </p:nvPr>
        </p:nvSpPr>
        <p:spPr/>
        <p:txBody>
          <a:bodyPr/>
          <a:lstStyle/>
          <a:p>
            <a:r>
              <a:rPr lang="en-CA" sz="2400" dirty="0"/>
              <a:t>Options are to</a:t>
            </a:r>
          </a:p>
          <a:p>
            <a:pPr lvl="1"/>
            <a:r>
              <a:rPr lang="en-CA" sz="2000" dirty="0"/>
              <a:t>Make better physiological models</a:t>
            </a:r>
          </a:p>
          <a:p>
            <a:pPr lvl="1"/>
            <a:r>
              <a:rPr lang="en-CA" sz="2000" dirty="0"/>
              <a:t>Make deep learning models that utilize a large number of features</a:t>
            </a:r>
          </a:p>
        </p:txBody>
      </p:sp>
    </p:spTree>
    <p:extLst>
      <p:ext uri="{BB962C8B-B14F-4D97-AF65-F5344CB8AC3E}">
        <p14:creationId xmlns:p14="http://schemas.microsoft.com/office/powerpoint/2010/main" val="29330927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CC34D-333A-3509-8339-6DB0153CDA35}"/>
              </a:ext>
            </a:extLst>
          </p:cNvPr>
          <p:cNvSpPr>
            <a:spLocks noGrp="1"/>
          </p:cNvSpPr>
          <p:nvPr>
            <p:ph type="title"/>
          </p:nvPr>
        </p:nvSpPr>
        <p:spPr>
          <a:xfrm>
            <a:off x="412750" y="692696"/>
            <a:ext cx="7979508" cy="864096"/>
          </a:xfrm>
        </p:spPr>
        <p:txBody>
          <a:bodyPr/>
          <a:lstStyle/>
          <a:p>
            <a:r>
              <a:rPr lang="en-CA" dirty="0"/>
              <a:t>How can we model a complete system, for example </a:t>
            </a:r>
            <a:r>
              <a:rPr lang="en-CA" dirty="0" err="1"/>
              <a:t>oscillometric</a:t>
            </a:r>
            <a:r>
              <a:rPr lang="en-CA" dirty="0"/>
              <a:t> BP?</a:t>
            </a:r>
            <a:endParaRPr lang="en-US" dirty="0"/>
          </a:p>
        </p:txBody>
      </p:sp>
      <p:pic>
        <p:nvPicPr>
          <p:cNvPr id="11" name="Content Placeholder 10" descr="A picture containing text, device, screenshot&#10;&#10;Description automatically generated">
            <a:extLst>
              <a:ext uri="{FF2B5EF4-FFF2-40B4-BE49-F238E27FC236}">
                <a16:creationId xmlns:a16="http://schemas.microsoft.com/office/drawing/2014/main" id="{09940418-20B5-1152-0A9D-580FE05E2EF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5558" y="2125266"/>
            <a:ext cx="7886700" cy="1784663"/>
          </a:xfrm>
        </p:spPr>
      </p:pic>
      <p:sp>
        <p:nvSpPr>
          <p:cNvPr id="4" name="TextBox 3">
            <a:extLst>
              <a:ext uri="{FF2B5EF4-FFF2-40B4-BE49-F238E27FC236}">
                <a16:creationId xmlns:a16="http://schemas.microsoft.com/office/drawing/2014/main" id="{62DEF73F-0BD0-76CC-B54C-0B064C17285B}"/>
              </a:ext>
            </a:extLst>
          </p:cNvPr>
          <p:cNvSpPr txBox="1"/>
          <p:nvPr/>
        </p:nvSpPr>
        <p:spPr>
          <a:xfrm>
            <a:off x="505558" y="3909929"/>
            <a:ext cx="8638442" cy="2287806"/>
          </a:xfrm>
          <a:prstGeom prst="rect">
            <a:avLst/>
          </a:prstGeom>
          <a:noFill/>
        </p:spPr>
        <p:txBody>
          <a:bodyPr wrap="square">
            <a:spAutoFit/>
          </a:bodyPr>
          <a:lstStyle/>
          <a:p>
            <a:pPr>
              <a:spcBef>
                <a:spcPts val="450"/>
              </a:spcBef>
            </a:pPr>
            <a:r>
              <a:rPr lang="en-US" sz="1800" dirty="0"/>
              <a:t>The model can be used to:</a:t>
            </a:r>
          </a:p>
          <a:p>
            <a:pPr marL="214313" indent="-214313">
              <a:spcBef>
                <a:spcPts val="450"/>
              </a:spcBef>
              <a:buFont typeface="Arial" panose="020B0604020202020204" pitchFamily="34" charset="0"/>
              <a:buChar char="•"/>
            </a:pPr>
            <a:r>
              <a:rPr lang="en-US" sz="1800" dirty="0"/>
              <a:t>Fit the parameters of the algorithm, such as coefficients of the maximum amplitude algorithm</a:t>
            </a:r>
          </a:p>
          <a:p>
            <a:pPr marL="214313" indent="-214313">
              <a:spcBef>
                <a:spcPts val="450"/>
              </a:spcBef>
              <a:buFont typeface="Arial" panose="020B0604020202020204" pitchFamily="34" charset="0"/>
              <a:buChar char="•"/>
            </a:pPr>
            <a:r>
              <a:rPr lang="en-US" sz="1800" dirty="0"/>
              <a:t>Determine the error in ideal conditions without noise,</a:t>
            </a:r>
          </a:p>
          <a:p>
            <a:pPr marL="214313" indent="-214313">
              <a:spcBef>
                <a:spcPts val="450"/>
              </a:spcBef>
              <a:buFont typeface="Arial" panose="020B0604020202020204" pitchFamily="34" charset="0"/>
              <a:buChar char="•"/>
            </a:pPr>
            <a:r>
              <a:rPr lang="en-US" sz="1800" dirty="0"/>
              <a:t>Determine the performance of the system under different noise sources, including Gaussian noise as well as impulse noise that we will use to model motion artifacts,</a:t>
            </a:r>
          </a:p>
          <a:p>
            <a:pPr marL="214313" indent="-214313">
              <a:spcBef>
                <a:spcPts val="450"/>
              </a:spcBef>
              <a:buFont typeface="Arial" panose="020B0604020202020204" pitchFamily="34" charset="0"/>
              <a:buChar char="•"/>
            </a:pPr>
            <a:r>
              <a:rPr lang="en-US" sz="1800" dirty="0"/>
              <a:t>Determine the performance of the system under deep respiration.</a:t>
            </a:r>
          </a:p>
        </p:txBody>
      </p:sp>
    </p:spTree>
    <p:extLst>
      <p:ext uri="{BB962C8B-B14F-4D97-AF65-F5344CB8AC3E}">
        <p14:creationId xmlns:p14="http://schemas.microsoft.com/office/powerpoint/2010/main" val="29479493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a:t>
            </a:r>
            <a:r>
              <a:rPr lang="en-CA" dirty="0" err="1"/>
              <a:t>oscillometric</a:t>
            </a:r>
            <a:r>
              <a:rPr lang="en-CA" dirty="0"/>
              <a:t> blood pressure?</a:t>
            </a:r>
          </a:p>
        </p:txBody>
      </p:sp>
      <p:pic>
        <p:nvPicPr>
          <p:cNvPr id="19" name="Content Placeholder 18" descr="Chart&#10;&#10;Description automatically generated with medium confidence">
            <a:extLst>
              <a:ext uri="{FF2B5EF4-FFF2-40B4-BE49-F238E27FC236}">
                <a16:creationId xmlns:a16="http://schemas.microsoft.com/office/drawing/2014/main" id="{E9E1735E-71A1-18A1-4B59-88448A75B60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08281" y="2734507"/>
            <a:ext cx="3886200" cy="2914650"/>
          </a:xfrm>
        </p:spPr>
      </p:pic>
      <p:pic>
        <p:nvPicPr>
          <p:cNvPr id="23" name="Content Placeholder 22" descr="Diagram&#10;&#10;Description automatically generated">
            <a:extLst>
              <a:ext uri="{FF2B5EF4-FFF2-40B4-BE49-F238E27FC236}">
                <a16:creationId xmlns:a16="http://schemas.microsoft.com/office/drawing/2014/main" id="{5C459FA0-844B-8E78-B87A-A44CF3310668}"/>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635244" y="2567950"/>
            <a:ext cx="3886200" cy="3247765"/>
          </a:xfrm>
        </p:spPr>
      </p:pic>
      <p:sp>
        <p:nvSpPr>
          <p:cNvPr id="4" name="TextBox 3">
            <a:extLst>
              <a:ext uri="{FF2B5EF4-FFF2-40B4-BE49-F238E27FC236}">
                <a16:creationId xmlns:a16="http://schemas.microsoft.com/office/drawing/2014/main" id="{003DA31F-C4F8-2335-7599-1B955FA54CEA}"/>
              </a:ext>
            </a:extLst>
          </p:cNvPr>
          <p:cNvSpPr txBox="1"/>
          <p:nvPr/>
        </p:nvSpPr>
        <p:spPr>
          <a:xfrm>
            <a:off x="631947" y="1792356"/>
            <a:ext cx="7880106" cy="646331"/>
          </a:xfrm>
          <a:prstGeom prst="rect">
            <a:avLst/>
          </a:prstGeom>
          <a:noFill/>
        </p:spPr>
        <p:txBody>
          <a:bodyPr wrap="square">
            <a:spAutoFit/>
          </a:bodyPr>
          <a:lstStyle/>
          <a:p>
            <a:r>
              <a:rPr lang="en-CA" sz="1800" b="1" dirty="0" err="1">
                <a:latin typeface="Vedrana"/>
                <a:ea typeface="Times New Roman" panose="02020603050405020304" pitchFamily="18" charset="0"/>
              </a:rPr>
              <a:t>Oscillometry</a:t>
            </a:r>
            <a:r>
              <a:rPr lang="en-CA" sz="1800" dirty="0">
                <a:latin typeface="Vedrana"/>
                <a:ea typeface="Times New Roman" panose="02020603050405020304" pitchFamily="18" charset="0"/>
              </a:rPr>
              <a:t> is based on sensing the pressure pulsations within a cuff wrapped around the subject’s bicep or wrist. </a:t>
            </a:r>
            <a:endParaRPr lang="en-US" sz="1800" dirty="0">
              <a:latin typeface="Vedrana"/>
            </a:endParaRPr>
          </a:p>
        </p:txBody>
      </p:sp>
    </p:spTree>
    <p:extLst>
      <p:ext uri="{BB962C8B-B14F-4D97-AF65-F5344CB8AC3E}">
        <p14:creationId xmlns:p14="http://schemas.microsoft.com/office/powerpoint/2010/main" val="40926107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8A91B-8086-0353-1EDD-03DD18EBF7DB}"/>
              </a:ext>
            </a:extLst>
          </p:cNvPr>
          <p:cNvSpPr>
            <a:spLocks noGrp="1"/>
          </p:cNvSpPr>
          <p:nvPr>
            <p:ph type="title"/>
          </p:nvPr>
        </p:nvSpPr>
        <p:spPr/>
        <p:txBody>
          <a:bodyPr/>
          <a:lstStyle/>
          <a:p>
            <a:r>
              <a:rPr lang="en-US" dirty="0"/>
              <a:t>What are the parameters of the Arm-Artery System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ED66A4B-E398-3460-21BF-E32FFA94AC3F}"/>
                  </a:ext>
                </a:extLst>
              </p:cNvPr>
              <p:cNvSpPr>
                <a:spLocks noGrp="1"/>
              </p:cNvSpPr>
              <p:nvPr>
                <p:ph idx="1"/>
              </p:nvPr>
            </p:nvSpPr>
            <p:spPr>
              <a:xfrm>
                <a:off x="395536" y="1700807"/>
                <a:ext cx="7772400" cy="4314981"/>
              </a:xfrm>
            </p:spPr>
            <p:txBody>
              <a:bodyPr>
                <a:noAutofit/>
              </a:bodyPr>
              <a:lstStyle/>
              <a:p>
                <a:pPr>
                  <a:spcBef>
                    <a:spcPts val="600"/>
                  </a:spcBef>
                  <a:spcAft>
                    <a:spcPts val="600"/>
                  </a:spcAft>
                </a:pPr>
                <a:r>
                  <a:rPr lang="en-CA" sz="1500" dirty="0">
                    <a:ea typeface="Times New Roman" panose="02020603050405020304" pitchFamily="18" charset="0"/>
                  </a:rPr>
                  <a:t>This ability of an artery to expand and increase its volume with increasing pressure is quantified as vessel compliance (</a:t>
                </a:r>
                <a14:m>
                  <m:oMath xmlns:m="http://schemas.openxmlformats.org/officeDocument/2006/math">
                    <m:r>
                      <a:rPr lang="en-CA" sz="1500" i="1">
                        <a:latin typeface="Cambria Math" panose="02040503050406030204" pitchFamily="18" charset="0"/>
                        <a:ea typeface="Times New Roman" panose="02020603050405020304" pitchFamily="18" charset="0"/>
                        <a:cs typeface="Times New Roman" panose="02020603050405020304" pitchFamily="18" charset="0"/>
                      </a:rPr>
                      <m:t>𝐶</m:t>
                    </m:r>
                  </m:oMath>
                </a14:m>
                <a:r>
                  <a:rPr lang="en-CA" sz="1500" dirty="0">
                    <a:ea typeface="Times New Roman" panose="02020603050405020304" pitchFamily="18" charset="0"/>
                  </a:rPr>
                  <a:t>) (or </a:t>
                </a:r>
                <a14:m>
                  <m:oMath xmlns:m="http://schemas.openxmlformats.org/officeDocument/2006/math">
                    <m:sSub>
                      <m:sSubPr>
                        <m:ctrlPr>
                          <a:rPr lang="en-US" sz="1500" i="1">
                            <a:latin typeface="Cambria Math" panose="02040503050406030204" pitchFamily="18" charset="0"/>
                          </a:rPr>
                        </m:ctrlPr>
                      </m:sSubPr>
                      <m:e>
                        <m:r>
                          <a:rPr lang="en-CA" sz="1500" i="1">
                            <a:latin typeface="Cambria Math" panose="02040503050406030204" pitchFamily="18" charset="0"/>
                            <a:ea typeface="Times New Roman" panose="02020603050405020304" pitchFamily="18" charset="0"/>
                            <a:cs typeface="Times New Roman" panose="02020603050405020304" pitchFamily="18" charset="0"/>
                          </a:rPr>
                          <m:t>𝐶</m:t>
                        </m:r>
                      </m:e>
                      <m:sub>
                        <m:r>
                          <a:rPr lang="en-CA" sz="1500" i="1">
                            <a:latin typeface="Cambria Math" panose="02040503050406030204" pitchFamily="18" charset="0"/>
                            <a:ea typeface="Times New Roman" panose="02020603050405020304" pitchFamily="18" charset="0"/>
                            <a:cs typeface="Times New Roman" panose="02020603050405020304" pitchFamily="18" charset="0"/>
                          </a:rPr>
                          <m:t>𝑎</m:t>
                        </m:r>
                      </m:sub>
                    </m:sSub>
                    <m:r>
                      <a:rPr lang="en-CA" sz="1500" i="1">
                        <a:latin typeface="Cambria Math" panose="02040503050406030204" pitchFamily="18" charset="0"/>
                        <a:ea typeface="Times New Roman" panose="02020603050405020304" pitchFamily="18" charset="0"/>
                        <a:cs typeface="Times New Roman" panose="02020603050405020304" pitchFamily="18" charset="0"/>
                      </a:rPr>
                      <m:t>)</m:t>
                    </m:r>
                  </m:oMath>
                </a14:m>
                <a:r>
                  <a:rPr lang="en-CA" sz="1500" dirty="0">
                    <a:ea typeface="Times New Roman" panose="02020603050405020304" pitchFamily="18" charset="0"/>
                  </a:rPr>
                  <a:t>, which is the change in volume (</a:t>
                </a:r>
                <a14:m>
                  <m:oMath xmlns:m="http://schemas.openxmlformats.org/officeDocument/2006/math">
                    <m:r>
                      <a:rPr lang="en-CA" sz="1500" i="1">
                        <a:latin typeface="Cambria Math" panose="02040503050406030204" pitchFamily="18" charset="0"/>
                        <a:ea typeface="Times New Roman" panose="02020603050405020304" pitchFamily="18" charset="0"/>
                        <a:cs typeface="Times New Roman" panose="02020603050405020304" pitchFamily="18" charset="0"/>
                      </a:rPr>
                      <m:t>𝛥</m:t>
                    </m:r>
                    <m:r>
                      <a:rPr lang="en-CA" sz="1500" i="1">
                        <a:latin typeface="Cambria Math" panose="02040503050406030204" pitchFamily="18" charset="0"/>
                        <a:ea typeface="Times New Roman" panose="02020603050405020304" pitchFamily="18" charset="0"/>
                        <a:cs typeface="Times New Roman" panose="02020603050405020304" pitchFamily="18" charset="0"/>
                      </a:rPr>
                      <m:t>𝑉</m:t>
                    </m:r>
                  </m:oMath>
                </a14:m>
                <a:r>
                  <a:rPr lang="en-CA" sz="1500" dirty="0">
                    <a:ea typeface="Times New Roman" panose="02020603050405020304" pitchFamily="18" charset="0"/>
                  </a:rPr>
                  <a:t>) divided by the change in pressure measured (</a:t>
                </a:r>
                <a14:m>
                  <m:oMath xmlns:m="http://schemas.openxmlformats.org/officeDocument/2006/math">
                    <m:r>
                      <a:rPr lang="en-CA" sz="1500" i="1">
                        <a:latin typeface="Cambria Math" panose="02040503050406030204" pitchFamily="18" charset="0"/>
                        <a:ea typeface="Times New Roman" panose="02020603050405020304" pitchFamily="18" charset="0"/>
                        <a:cs typeface="Times New Roman" panose="02020603050405020304" pitchFamily="18" charset="0"/>
                      </a:rPr>
                      <m:t>𝛥</m:t>
                    </m:r>
                    <m:r>
                      <a:rPr lang="en-CA" sz="1500" i="1">
                        <a:latin typeface="Cambria Math" panose="02040503050406030204" pitchFamily="18" charset="0"/>
                        <a:ea typeface="Times New Roman" panose="02020603050405020304" pitchFamily="18" charset="0"/>
                        <a:cs typeface="Times New Roman" panose="02020603050405020304" pitchFamily="18" charset="0"/>
                      </a:rPr>
                      <m:t>𝑝</m:t>
                    </m:r>
                  </m:oMath>
                </a14:m>
                <a:r>
                  <a:rPr lang="en-CA" sz="1500" dirty="0">
                    <a:ea typeface="Times New Roman" panose="02020603050405020304" pitchFamily="18" charset="0"/>
                  </a:rPr>
                  <a:t>) between the inside and the outside of the artery: </a:t>
                </a:r>
                <a14:m>
                  <m:oMath xmlns:m="http://schemas.openxmlformats.org/officeDocument/2006/math">
                    <m:r>
                      <a:rPr lang="en-CA" sz="1500" i="1">
                        <a:latin typeface="Cambria Math" panose="02040503050406030204" pitchFamily="18" charset="0"/>
                        <a:ea typeface="Times New Roman" panose="02020603050405020304" pitchFamily="18" charset="0"/>
                        <a:cs typeface="Times New Roman" panose="02020603050405020304" pitchFamily="18" charset="0"/>
                      </a:rPr>
                      <m:t>𝐶</m:t>
                    </m:r>
                    <m:r>
                      <a:rPr lang="en-CA" sz="1500" i="1">
                        <a:latin typeface="Cambria Math" panose="02040503050406030204" pitchFamily="18" charset="0"/>
                        <a:ea typeface="Times New Roman" panose="02020603050405020304" pitchFamily="18" charset="0"/>
                        <a:cs typeface="Times New Roman" panose="02020603050405020304" pitchFamily="18" charset="0"/>
                      </a:rPr>
                      <m:t>= </m:t>
                    </m:r>
                    <m:r>
                      <a:rPr lang="en-CA" sz="1500" i="1">
                        <a:latin typeface="Cambria Math" panose="02040503050406030204" pitchFamily="18" charset="0"/>
                        <a:ea typeface="Times New Roman" panose="02020603050405020304" pitchFamily="18" charset="0"/>
                        <a:cs typeface="Times New Roman" panose="02020603050405020304" pitchFamily="18" charset="0"/>
                      </a:rPr>
                      <m:t>𝛥</m:t>
                    </m:r>
                    <m:r>
                      <a:rPr lang="en-CA" sz="1500" i="1">
                        <a:latin typeface="Cambria Math" panose="02040503050406030204" pitchFamily="18" charset="0"/>
                        <a:ea typeface="Times New Roman" panose="02020603050405020304" pitchFamily="18" charset="0"/>
                        <a:cs typeface="Times New Roman" panose="02020603050405020304" pitchFamily="18" charset="0"/>
                      </a:rPr>
                      <m:t>𝑉</m:t>
                    </m:r>
                    <m:r>
                      <a:rPr lang="en-CA" sz="1500" i="1">
                        <a:latin typeface="Cambria Math" panose="02040503050406030204" pitchFamily="18" charset="0"/>
                        <a:ea typeface="Times New Roman" panose="02020603050405020304" pitchFamily="18" charset="0"/>
                        <a:cs typeface="Times New Roman" panose="02020603050405020304" pitchFamily="18" charset="0"/>
                      </a:rPr>
                      <m:t>/</m:t>
                    </m:r>
                    <m:r>
                      <a:rPr lang="en-CA" sz="1500" i="1">
                        <a:latin typeface="Cambria Math" panose="02040503050406030204" pitchFamily="18" charset="0"/>
                        <a:ea typeface="Times New Roman" panose="02020603050405020304" pitchFamily="18" charset="0"/>
                        <a:cs typeface="Times New Roman" panose="02020603050405020304" pitchFamily="18" charset="0"/>
                      </a:rPr>
                      <m:t>𝛥</m:t>
                    </m:r>
                    <m:r>
                      <a:rPr lang="en-CA" sz="1500" i="1">
                        <a:latin typeface="Cambria Math" panose="02040503050406030204" pitchFamily="18" charset="0"/>
                        <a:ea typeface="Times New Roman" panose="02020603050405020304" pitchFamily="18" charset="0"/>
                        <a:cs typeface="Times New Roman" panose="02020603050405020304" pitchFamily="18" charset="0"/>
                      </a:rPr>
                      <m:t>𝑝</m:t>
                    </m:r>
                  </m:oMath>
                </a14:m>
                <a:r>
                  <a:rPr lang="en-CA" sz="1500" dirty="0">
                    <a:ea typeface="Times New Roman" panose="02020603050405020304" pitchFamily="18" charset="0"/>
                  </a:rPr>
                  <a:t>.</a:t>
                </a:r>
              </a:p>
              <a:p>
                <a:pPr>
                  <a:spcBef>
                    <a:spcPts val="600"/>
                  </a:spcBef>
                  <a:spcAft>
                    <a:spcPts val="600"/>
                  </a:spcAft>
                </a:pPr>
                <a:r>
                  <a:rPr lang="en-CA" sz="1500" dirty="0">
                    <a:ea typeface="Times New Roman" panose="02020603050405020304" pitchFamily="18" charset="0"/>
                  </a:rPr>
                  <a:t>The pressure between two sides of the arterial wall is called </a:t>
                </a:r>
                <a:r>
                  <a:rPr lang="en-CA" sz="1500" b="1" dirty="0">
                    <a:ea typeface="Times New Roman" panose="02020603050405020304" pitchFamily="18" charset="0"/>
                  </a:rPr>
                  <a:t>transmural pressure </a:t>
                </a:r>
                <a14:m>
                  <m:oMath xmlns:m="http://schemas.openxmlformats.org/officeDocument/2006/math">
                    <m:sSub>
                      <m:sSubPr>
                        <m:ctrlPr>
                          <a:rPr lang="en-US" sz="1500" i="1">
                            <a:latin typeface="Cambria Math" panose="02040503050406030204" pitchFamily="18" charset="0"/>
                          </a:rPr>
                        </m:ctrlPr>
                      </m:sSubPr>
                      <m:e>
                        <m:r>
                          <a:rPr lang="en-CA" sz="15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5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500" i="1">
                        <a:latin typeface="Cambria Math" panose="02040503050406030204" pitchFamily="18" charset="0"/>
                        <a:ea typeface="Times New Roman" panose="02020603050405020304" pitchFamily="18" charset="0"/>
                        <a:cs typeface="Times New Roman" panose="02020603050405020304" pitchFamily="18" charset="0"/>
                      </a:rPr>
                      <m:t>(</m:t>
                    </m:r>
                    <m:r>
                      <a:rPr lang="en-CA" sz="1500" i="1">
                        <a:latin typeface="Cambria Math" panose="02040503050406030204" pitchFamily="18" charset="0"/>
                        <a:ea typeface="Times New Roman" panose="02020603050405020304" pitchFamily="18" charset="0"/>
                        <a:cs typeface="Times New Roman" panose="02020603050405020304" pitchFamily="18" charset="0"/>
                      </a:rPr>
                      <m:t>𝑡</m:t>
                    </m:r>
                    <m:r>
                      <a:rPr lang="en-CA" sz="15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500" i="1">
                            <a:latin typeface="Cambria Math" panose="02040503050406030204" pitchFamily="18" charset="0"/>
                          </a:rPr>
                        </m:ctrlPr>
                      </m:sSubPr>
                      <m:e>
                        <m:r>
                          <a:rPr lang="en-CA" sz="15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500" i="1">
                            <a:latin typeface="Cambria Math" panose="02040503050406030204" pitchFamily="18" charset="0"/>
                            <a:ea typeface="Times New Roman" panose="02020603050405020304" pitchFamily="18" charset="0"/>
                            <a:cs typeface="Times New Roman" panose="02020603050405020304" pitchFamily="18" charset="0"/>
                          </a:rPr>
                          <m:t>𝑎</m:t>
                        </m:r>
                      </m:sub>
                    </m:sSub>
                    <m:r>
                      <a:rPr lang="en-CA" sz="1500" i="1">
                        <a:latin typeface="Cambria Math" panose="02040503050406030204" pitchFamily="18" charset="0"/>
                        <a:ea typeface="Times New Roman" panose="02020603050405020304" pitchFamily="18" charset="0"/>
                        <a:cs typeface="Times New Roman" panose="02020603050405020304" pitchFamily="18" charset="0"/>
                      </a:rPr>
                      <m:t>(</m:t>
                    </m:r>
                    <m:r>
                      <a:rPr lang="en-CA" sz="1500" i="1">
                        <a:latin typeface="Cambria Math" panose="02040503050406030204" pitchFamily="18" charset="0"/>
                        <a:ea typeface="Times New Roman" panose="02020603050405020304" pitchFamily="18" charset="0"/>
                        <a:cs typeface="Times New Roman" panose="02020603050405020304" pitchFamily="18" charset="0"/>
                      </a:rPr>
                      <m:t>𝑡</m:t>
                    </m:r>
                    <m:r>
                      <a:rPr lang="en-CA" sz="15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500" i="1">
                            <a:latin typeface="Cambria Math" panose="02040503050406030204" pitchFamily="18" charset="0"/>
                          </a:rPr>
                        </m:ctrlPr>
                      </m:sSubPr>
                      <m:e>
                        <m:r>
                          <a:rPr lang="en-CA" sz="15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500" i="1">
                            <a:latin typeface="Cambria Math" panose="02040503050406030204" pitchFamily="18" charset="0"/>
                            <a:ea typeface="Times New Roman" panose="02020603050405020304" pitchFamily="18" charset="0"/>
                            <a:cs typeface="Times New Roman" panose="02020603050405020304" pitchFamily="18" charset="0"/>
                          </a:rPr>
                          <m:t>𝑐</m:t>
                        </m:r>
                      </m:sub>
                    </m:sSub>
                    <m:r>
                      <a:rPr lang="en-CA" sz="1500" i="1">
                        <a:latin typeface="Cambria Math" panose="02040503050406030204" pitchFamily="18" charset="0"/>
                        <a:ea typeface="Times New Roman" panose="02020603050405020304" pitchFamily="18" charset="0"/>
                        <a:cs typeface="Times New Roman" panose="02020603050405020304" pitchFamily="18" charset="0"/>
                      </a:rPr>
                      <m:t>(</m:t>
                    </m:r>
                    <m:r>
                      <a:rPr lang="en-CA" sz="1500" i="1">
                        <a:latin typeface="Cambria Math" panose="02040503050406030204" pitchFamily="18" charset="0"/>
                        <a:ea typeface="Times New Roman" panose="02020603050405020304" pitchFamily="18" charset="0"/>
                        <a:cs typeface="Times New Roman" panose="02020603050405020304" pitchFamily="18" charset="0"/>
                      </a:rPr>
                      <m:t>𝑡</m:t>
                    </m:r>
                    <m:r>
                      <a:rPr lang="en-CA" sz="1500" i="1">
                        <a:latin typeface="Cambria Math" panose="02040503050406030204" pitchFamily="18" charset="0"/>
                        <a:ea typeface="Times New Roman" panose="02020603050405020304" pitchFamily="18" charset="0"/>
                        <a:cs typeface="Times New Roman" panose="02020603050405020304" pitchFamily="18" charset="0"/>
                      </a:rPr>
                      <m:t>) </m:t>
                    </m:r>
                  </m:oMath>
                </a14:m>
                <a:endParaRPr lang="en-US" sz="1500" dirty="0"/>
              </a:p>
              <a:p>
                <a:pPr>
                  <a:spcBef>
                    <a:spcPts val="600"/>
                  </a:spcBef>
                  <a:spcAft>
                    <a:spcPts val="600"/>
                  </a:spcAft>
                </a:pPr>
                <a:r>
                  <a:rPr lang="en-CA" sz="1500" dirty="0">
                    <a:ea typeface="Times New Roman" panose="02020603050405020304" pitchFamily="18" charset="0"/>
                  </a:rPr>
                  <a:t>where </a:t>
                </a:r>
                <a14:m>
                  <m:oMath xmlns:m="http://schemas.openxmlformats.org/officeDocument/2006/math">
                    <m:sSub>
                      <m:sSubPr>
                        <m:ctrlPr>
                          <a:rPr lang="en-US" sz="1500" i="1">
                            <a:latin typeface="Cambria Math" panose="02040503050406030204" pitchFamily="18" charset="0"/>
                          </a:rPr>
                        </m:ctrlPr>
                      </m:sSubPr>
                      <m:e>
                        <m:r>
                          <a:rPr lang="en-CA" sz="15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500" i="1">
                            <a:latin typeface="Cambria Math" panose="02040503050406030204" pitchFamily="18" charset="0"/>
                            <a:ea typeface="Times New Roman" panose="02020603050405020304" pitchFamily="18" charset="0"/>
                            <a:cs typeface="Times New Roman" panose="02020603050405020304" pitchFamily="18" charset="0"/>
                          </a:rPr>
                          <m:t>𝑐</m:t>
                        </m:r>
                      </m:sub>
                    </m:sSub>
                    <m:r>
                      <a:rPr lang="en-CA" sz="1500" i="1">
                        <a:latin typeface="Cambria Math" panose="02040503050406030204" pitchFamily="18" charset="0"/>
                        <a:ea typeface="Times New Roman" panose="02020603050405020304" pitchFamily="18" charset="0"/>
                        <a:cs typeface="Times New Roman" panose="02020603050405020304" pitchFamily="18" charset="0"/>
                      </a:rPr>
                      <m:t>(</m:t>
                    </m:r>
                    <m:r>
                      <a:rPr lang="en-CA" sz="1500" i="1">
                        <a:latin typeface="Cambria Math" panose="02040503050406030204" pitchFamily="18" charset="0"/>
                        <a:ea typeface="Times New Roman" panose="02020603050405020304" pitchFamily="18" charset="0"/>
                        <a:cs typeface="Times New Roman" panose="02020603050405020304" pitchFamily="18" charset="0"/>
                      </a:rPr>
                      <m:t>𝑡</m:t>
                    </m:r>
                    <m:r>
                      <a:rPr lang="en-CA" sz="1500" i="1">
                        <a:latin typeface="Cambria Math" panose="02040503050406030204" pitchFamily="18" charset="0"/>
                        <a:ea typeface="Times New Roman" panose="02020603050405020304" pitchFamily="18" charset="0"/>
                        <a:cs typeface="Times New Roman" panose="02020603050405020304" pitchFamily="18" charset="0"/>
                      </a:rPr>
                      <m:t>)</m:t>
                    </m:r>
                  </m:oMath>
                </a14:m>
                <a:r>
                  <a:rPr lang="en-CA" sz="1500" dirty="0">
                    <a:ea typeface="Times New Roman" panose="02020603050405020304" pitchFamily="18" charset="0"/>
                  </a:rPr>
                  <a:t> is the cuff pressure </a:t>
                </a:r>
                <a14:m>
                  <m:oMath xmlns:m="http://schemas.openxmlformats.org/officeDocument/2006/math">
                    <m:sSub>
                      <m:sSubPr>
                        <m:ctrlPr>
                          <a:rPr lang="en-US" sz="1500" i="1">
                            <a:latin typeface="Cambria Math" panose="02040503050406030204" pitchFamily="18" charset="0"/>
                          </a:rPr>
                        </m:ctrlPr>
                      </m:sSubPr>
                      <m:e>
                        <m:r>
                          <a:rPr lang="en-CA" sz="1500" i="1">
                            <a:latin typeface="Cambria Math" panose="02040503050406030204" pitchFamily="18" charset="0"/>
                          </a:rPr>
                          <m:t>𝑝</m:t>
                        </m:r>
                      </m:e>
                      <m:sub>
                        <m:r>
                          <a:rPr lang="en-CA" sz="1500" i="1">
                            <a:latin typeface="Cambria Math" panose="02040503050406030204" pitchFamily="18" charset="0"/>
                          </a:rPr>
                          <m:t>𝑐</m:t>
                        </m:r>
                      </m:sub>
                    </m:sSub>
                    <m:r>
                      <a:rPr lang="en-CA" sz="1500" i="1">
                        <a:latin typeface="Cambria Math" panose="02040503050406030204" pitchFamily="18" charset="0"/>
                      </a:rPr>
                      <m:t>(</m:t>
                    </m:r>
                    <m:r>
                      <a:rPr lang="en-CA" sz="1500" i="1">
                        <a:latin typeface="Cambria Math" panose="02040503050406030204" pitchFamily="18" charset="0"/>
                      </a:rPr>
                      <m:t>𝑡</m:t>
                    </m:r>
                    <m:r>
                      <a:rPr lang="en-CA" sz="1500" i="1">
                        <a:latin typeface="Cambria Math" panose="02040503050406030204" pitchFamily="18" charset="0"/>
                      </a:rPr>
                      <m:t>)=</m:t>
                    </m:r>
                    <m:sSub>
                      <m:sSubPr>
                        <m:ctrlPr>
                          <a:rPr lang="en-US" sz="1500" i="1">
                            <a:latin typeface="Cambria Math" panose="02040503050406030204" pitchFamily="18" charset="0"/>
                          </a:rPr>
                        </m:ctrlPr>
                      </m:sSubPr>
                      <m:e>
                        <m:r>
                          <a:rPr lang="en-CA" sz="1500" i="1">
                            <a:latin typeface="Cambria Math" panose="02040503050406030204" pitchFamily="18" charset="0"/>
                          </a:rPr>
                          <m:t>𝑃</m:t>
                        </m:r>
                      </m:e>
                      <m:sub>
                        <m:r>
                          <a:rPr lang="en-CA" sz="1500" i="1">
                            <a:latin typeface="Cambria Math" panose="02040503050406030204" pitchFamily="18" charset="0"/>
                          </a:rPr>
                          <m:t>0</m:t>
                        </m:r>
                      </m:sub>
                    </m:sSub>
                    <m:r>
                      <a:rPr lang="en-CA" sz="1500" i="1">
                        <a:latin typeface="Cambria Math" panose="02040503050406030204" pitchFamily="18" charset="0"/>
                      </a:rPr>
                      <m:t>−</m:t>
                    </m:r>
                    <m:r>
                      <a:rPr lang="en-CA" sz="1500" i="1">
                        <a:latin typeface="Cambria Math" panose="02040503050406030204" pitchFamily="18" charset="0"/>
                      </a:rPr>
                      <m:t>𝑟𝑡</m:t>
                    </m:r>
                  </m:oMath>
                </a14:m>
                <a:r>
                  <a:rPr lang="en-US" sz="1500" dirty="0"/>
                  <a:t>, </a:t>
                </a:r>
                <a14:m>
                  <m:oMath xmlns:m="http://schemas.openxmlformats.org/officeDocument/2006/math">
                    <m:sSub>
                      <m:sSubPr>
                        <m:ctrlPr>
                          <a:rPr lang="en-US" sz="1500" i="1">
                            <a:latin typeface="Cambria Math" panose="02040503050406030204" pitchFamily="18" charset="0"/>
                          </a:rPr>
                        </m:ctrlPr>
                      </m:sSubPr>
                      <m:e>
                        <m:r>
                          <a:rPr lang="en-CA" sz="1500" i="1">
                            <a:latin typeface="Cambria Math" panose="02040503050406030204" pitchFamily="18" charset="0"/>
                          </a:rPr>
                          <m:t>𝑃</m:t>
                        </m:r>
                      </m:e>
                      <m:sub>
                        <m:r>
                          <a:rPr lang="en-CA" sz="1500" i="1">
                            <a:latin typeface="Cambria Math" panose="02040503050406030204" pitchFamily="18" charset="0"/>
                          </a:rPr>
                          <m:t>0</m:t>
                        </m:r>
                      </m:sub>
                    </m:sSub>
                  </m:oMath>
                </a14:m>
                <a:r>
                  <a:rPr lang="en-CA" sz="1500" dirty="0"/>
                  <a:t> be the maximum pressure when the cuff is inflated. The pressure is reduced at the rate </a:t>
                </a:r>
                <a14:m>
                  <m:oMath xmlns:m="http://schemas.openxmlformats.org/officeDocument/2006/math">
                    <m:r>
                      <a:rPr lang="en-CA" sz="1500" i="1">
                        <a:latin typeface="Cambria Math" panose="02040503050406030204" pitchFamily="18" charset="0"/>
                      </a:rPr>
                      <m:t>𝑟</m:t>
                    </m:r>
                  </m:oMath>
                </a14:m>
                <a:r>
                  <a:rPr lang="en-CA" sz="1500" dirty="0"/>
                  <a:t> presented in mmHg/s.</a:t>
                </a:r>
              </a:p>
              <a:p>
                <a:pPr>
                  <a:spcBef>
                    <a:spcPts val="600"/>
                  </a:spcBef>
                  <a:spcAft>
                    <a:spcPts val="600"/>
                  </a:spcAft>
                </a:pPr>
                <a:r>
                  <a:rPr lang="en-CA" sz="1500" dirty="0">
                    <a:ea typeface="Times New Roman" panose="02020603050405020304" pitchFamily="18" charset="0"/>
                  </a:rPr>
                  <a:t>The volume of the artery is the area of the artery multiplied by the length of the arterial segment under the cuff. We assume the fixed length of 10 cm under the cuff. The area of the artery is called the </a:t>
                </a:r>
                <a:r>
                  <a:rPr lang="en-CA" sz="1500" b="1" dirty="0">
                    <a:ea typeface="Times New Roman" panose="02020603050405020304" pitchFamily="18" charset="0"/>
                  </a:rPr>
                  <a:t>lumen area</a:t>
                </a:r>
                <a:r>
                  <a:rPr lang="en-CA" sz="1500" dirty="0">
                    <a:ea typeface="Times New Roman" panose="02020603050405020304" pitchFamily="18" charset="0"/>
                  </a:rPr>
                  <a:t>. The lumen area gets smaller with increasing external cuff pressure and reduces to zero as the transmural pressure becomes negative.</a:t>
                </a:r>
              </a:p>
            </p:txBody>
          </p:sp>
        </mc:Choice>
        <mc:Fallback>
          <p:sp>
            <p:nvSpPr>
              <p:cNvPr id="3" name="Content Placeholder 2">
                <a:extLst>
                  <a:ext uri="{FF2B5EF4-FFF2-40B4-BE49-F238E27FC236}">
                    <a16:creationId xmlns:a16="http://schemas.microsoft.com/office/drawing/2014/main" id="{8ED66A4B-E398-3460-21BF-E32FFA94AC3F}"/>
                  </a:ext>
                </a:extLst>
              </p:cNvPr>
              <p:cNvSpPr>
                <a:spLocks noGrp="1" noRot="1" noChangeAspect="1" noMove="1" noResize="1" noEditPoints="1" noAdjustHandles="1" noChangeArrowheads="1" noChangeShapeType="1" noTextEdit="1"/>
              </p:cNvSpPr>
              <p:nvPr>
                <p:ph idx="1"/>
              </p:nvPr>
            </p:nvSpPr>
            <p:spPr>
              <a:xfrm>
                <a:off x="395536" y="1700807"/>
                <a:ext cx="7772400" cy="4314981"/>
              </a:xfrm>
              <a:blipFill>
                <a:blip r:embed="rId2"/>
                <a:stretch>
                  <a:fillRect l="-392" t="-282" r="-1020"/>
                </a:stretch>
              </a:blipFill>
            </p:spPr>
            <p:txBody>
              <a:bodyPr/>
              <a:lstStyle/>
              <a:p>
                <a:r>
                  <a:rPr lang="en-CA">
                    <a:noFill/>
                  </a:rPr>
                  <a:t> </a:t>
                </a:r>
              </a:p>
            </p:txBody>
          </p:sp>
        </mc:Fallback>
      </mc:AlternateContent>
    </p:spTree>
    <p:extLst>
      <p:ext uri="{BB962C8B-B14F-4D97-AF65-F5344CB8AC3E}">
        <p14:creationId xmlns:p14="http://schemas.microsoft.com/office/powerpoint/2010/main" val="12572055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3D373-4B35-E55B-DE64-2F6492E0607C}"/>
              </a:ext>
            </a:extLst>
          </p:cNvPr>
          <p:cNvSpPr>
            <a:spLocks noGrp="1"/>
          </p:cNvSpPr>
          <p:nvPr>
            <p:ph type="title"/>
          </p:nvPr>
        </p:nvSpPr>
        <p:spPr/>
        <p:txBody>
          <a:bodyPr>
            <a:normAutofit/>
          </a:bodyPr>
          <a:lstStyle/>
          <a:p>
            <a:r>
              <a:rPr lang="en-US" sz="2700" dirty="0"/>
              <a:t>Volume versus pressure curves for an artery segment</a:t>
            </a:r>
          </a:p>
        </p:txBody>
      </p:sp>
      <p:pic>
        <p:nvPicPr>
          <p:cNvPr id="10" name="Content Placeholder 9" descr="Chart&#10;&#10;Description automatically generated">
            <a:extLst>
              <a:ext uri="{FF2B5EF4-FFF2-40B4-BE49-F238E27FC236}">
                <a16:creationId xmlns:a16="http://schemas.microsoft.com/office/drawing/2014/main" id="{14F7BECE-8042-585E-602D-FB3993FD3DE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374322"/>
            <a:ext cx="3886200" cy="2967798"/>
          </a:xfr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DA60245-EA47-D098-A16C-313CB8802E28}"/>
                  </a:ext>
                </a:extLst>
              </p:cNvPr>
              <p:cNvSpPr>
                <a:spLocks noGrp="1"/>
              </p:cNvSpPr>
              <p:nvPr>
                <p:ph sz="half" idx="2"/>
              </p:nvPr>
            </p:nvSpPr>
            <p:spPr>
              <a:xfrm>
                <a:off x="4629150" y="2226468"/>
                <a:ext cx="4330211" cy="3957763"/>
              </a:xfrm>
            </p:spPr>
            <p:txBody>
              <a:bodyPr>
                <a:noAutofit/>
              </a:bodyPr>
              <a:lstStyle/>
              <a:p>
                <a:pPr>
                  <a:lnSpc>
                    <a:spcPct val="120000"/>
                  </a:lnSpc>
                  <a:spcBef>
                    <a:spcPts val="450"/>
                  </a:spcBef>
                </a:pPr>
                <a:r>
                  <a:rPr lang="en-CA" sz="1400" dirty="0">
                    <a:ea typeface="Times New Roman" panose="02020603050405020304" pitchFamily="18" charset="0"/>
                  </a:rPr>
                  <a:t>We use a model based on two exponential functions for compliance: one for negative and one for positive transmural pressure. </a:t>
                </a:r>
              </a:p>
              <a:p>
                <a:pPr>
                  <a:lnSpc>
                    <a:spcPct val="120000"/>
                  </a:lnSpc>
                  <a:spcBef>
                    <a:spcPts val="450"/>
                  </a:spcBef>
                </a:pPr>
                <a14:m>
                  <m:oMath xmlns:m="http://schemas.openxmlformats.org/officeDocument/2006/math">
                    <m:f>
                      <m:fPr>
                        <m:ctrlPr>
                          <a:rPr lang="en-US" sz="1400" i="1">
                            <a:latin typeface="Cambria Math" panose="02040503050406030204" pitchFamily="18" charset="0"/>
                          </a:rPr>
                        </m:ctrlPr>
                      </m:fPr>
                      <m:num>
                        <m:r>
                          <a:rPr lang="en-CA" sz="1400" i="1">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sz="1400" i="1">
                                <a:latin typeface="Cambria Math" panose="02040503050406030204" pitchFamily="18" charset="0"/>
                              </a:rPr>
                            </m:ctrlPr>
                          </m:sSubPr>
                          <m:e>
                            <m:r>
                              <a:rPr lang="en-CA" sz="1400" i="1">
                                <a:latin typeface="Cambria Math" panose="02040503050406030204" pitchFamily="18" charset="0"/>
                                <a:ea typeface="Times New Roman" panose="02020603050405020304" pitchFamily="18" charset="0"/>
                                <a:cs typeface="Times New Roman" panose="02020603050405020304" pitchFamily="18" charset="0"/>
                              </a:rPr>
                              <m:t>𝑉</m:t>
                            </m:r>
                          </m:e>
                          <m:sub>
                            <m:r>
                              <a:rPr lang="en-CA" sz="1400" i="1">
                                <a:latin typeface="Cambria Math" panose="02040503050406030204" pitchFamily="18" charset="0"/>
                                <a:ea typeface="Times New Roman" panose="02020603050405020304" pitchFamily="18" charset="0"/>
                                <a:cs typeface="Times New Roman" panose="02020603050405020304" pitchFamily="18" charset="0"/>
                              </a:rPr>
                              <m:t>𝑎</m:t>
                            </m:r>
                          </m:sub>
                        </m:sSub>
                        <m:r>
                          <a:rPr lang="en-CA" sz="1400" i="1">
                            <a:latin typeface="Cambria Math" panose="02040503050406030204" pitchFamily="18" charset="0"/>
                            <a:ea typeface="Times New Roman" panose="02020603050405020304" pitchFamily="18" charset="0"/>
                            <a:cs typeface="Times New Roman" panose="02020603050405020304" pitchFamily="18" charset="0"/>
                          </a:rPr>
                          <m:t>(</m:t>
                        </m:r>
                        <m:r>
                          <a:rPr lang="en-CA" sz="1400" i="1">
                            <a:latin typeface="Cambria Math" panose="02040503050406030204" pitchFamily="18" charset="0"/>
                            <a:ea typeface="Times New Roman" panose="02020603050405020304" pitchFamily="18" charset="0"/>
                            <a:cs typeface="Times New Roman" panose="02020603050405020304" pitchFamily="18" charset="0"/>
                          </a:rPr>
                          <m:t>𝑡</m:t>
                        </m:r>
                        <m:r>
                          <a:rPr lang="en-CA" sz="1400" i="1">
                            <a:latin typeface="Cambria Math" panose="02040503050406030204" pitchFamily="18" charset="0"/>
                            <a:ea typeface="Times New Roman" panose="02020603050405020304" pitchFamily="18" charset="0"/>
                            <a:cs typeface="Times New Roman" panose="02020603050405020304" pitchFamily="18" charset="0"/>
                          </a:rPr>
                          <m:t>)</m:t>
                        </m:r>
                      </m:num>
                      <m:den>
                        <m:r>
                          <a:rPr lang="en-CA" sz="1400" i="1">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sz="1400" i="1">
                                <a:latin typeface="Cambria Math" panose="02040503050406030204" pitchFamily="18" charset="0"/>
                              </a:rPr>
                            </m:ctrlPr>
                          </m:sSubPr>
                          <m:e>
                            <m:r>
                              <a:rPr lang="en-CA" sz="14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4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400" i="1">
                            <a:latin typeface="Cambria Math" panose="02040503050406030204" pitchFamily="18" charset="0"/>
                            <a:ea typeface="Times New Roman" panose="02020603050405020304" pitchFamily="18" charset="0"/>
                            <a:cs typeface="Times New Roman" panose="02020603050405020304" pitchFamily="18" charset="0"/>
                          </a:rPr>
                          <m:t>(</m:t>
                        </m:r>
                        <m:r>
                          <a:rPr lang="en-CA" sz="1400" i="1">
                            <a:latin typeface="Cambria Math" panose="02040503050406030204" pitchFamily="18" charset="0"/>
                            <a:ea typeface="Times New Roman" panose="02020603050405020304" pitchFamily="18" charset="0"/>
                            <a:cs typeface="Times New Roman" panose="02020603050405020304" pitchFamily="18" charset="0"/>
                          </a:rPr>
                          <m:t>𝑡</m:t>
                        </m:r>
                        <m:r>
                          <a:rPr lang="en-CA" sz="1400" i="1">
                            <a:latin typeface="Cambria Math" panose="02040503050406030204" pitchFamily="18" charset="0"/>
                            <a:ea typeface="Times New Roman" panose="02020603050405020304" pitchFamily="18" charset="0"/>
                            <a:cs typeface="Times New Roman" panose="02020603050405020304" pitchFamily="18" charset="0"/>
                          </a:rPr>
                          <m:t>)</m:t>
                        </m:r>
                      </m:den>
                    </m:f>
                    <m:r>
                      <a:rPr lang="en-CA" sz="1400" i="1">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1400" i="1">
                            <a:latin typeface="Cambria Math" panose="02040503050406030204" pitchFamily="18" charset="0"/>
                          </a:rPr>
                        </m:ctrlPr>
                      </m:dPr>
                      <m:e>
                        <m:eqArr>
                          <m:eqArrPr>
                            <m:ctrlPr>
                              <a:rPr lang="en-US" sz="1400" i="1">
                                <a:latin typeface="Cambria Math" panose="02040503050406030204" pitchFamily="18" charset="0"/>
                              </a:rPr>
                            </m:ctrlPr>
                          </m:eqArrPr>
                          <m:e>
                            <m:r>
                              <a:rPr lang="en-CA" sz="1400" i="1">
                                <a:latin typeface="Cambria Math" panose="02040503050406030204" pitchFamily="18" charset="0"/>
                                <a:ea typeface="Times New Roman" panose="02020603050405020304" pitchFamily="18" charset="0"/>
                                <a:cs typeface="Times New Roman" panose="02020603050405020304" pitchFamily="18" charset="0"/>
                              </a:rPr>
                              <m:t>𝑎</m:t>
                            </m:r>
                            <m:sSub>
                              <m:sSubPr>
                                <m:ctrlPr>
                                  <a:rPr lang="en-US" sz="1400" i="1">
                                    <a:latin typeface="Cambria Math" panose="02040503050406030204" pitchFamily="18" charset="0"/>
                                  </a:rPr>
                                </m:ctrlPr>
                              </m:sSubPr>
                              <m:e>
                                <m:r>
                                  <a:rPr lang="en-CA" sz="1400" i="1">
                                    <a:latin typeface="Cambria Math" panose="02040503050406030204" pitchFamily="18" charset="0"/>
                                    <a:ea typeface="Times New Roman" panose="02020603050405020304" pitchFamily="18" charset="0"/>
                                    <a:cs typeface="Times New Roman" panose="02020603050405020304" pitchFamily="18" charset="0"/>
                                  </a:rPr>
                                  <m:t>𝑉</m:t>
                                </m:r>
                              </m:e>
                              <m:sub>
                                <m:r>
                                  <a:rPr lang="en-CA" sz="1400" i="1">
                                    <a:latin typeface="Cambria Math" panose="02040503050406030204" pitchFamily="18" charset="0"/>
                                    <a:ea typeface="Times New Roman" panose="02020603050405020304" pitchFamily="18" charset="0"/>
                                    <a:cs typeface="Times New Roman" panose="02020603050405020304" pitchFamily="18" charset="0"/>
                                  </a:rPr>
                                  <m:t>𝑎</m:t>
                                </m:r>
                                <m:r>
                                  <a:rPr lang="en-CA" sz="1400" i="1">
                                    <a:latin typeface="Cambria Math" panose="02040503050406030204" pitchFamily="18" charset="0"/>
                                    <a:ea typeface="Times New Roman" panose="02020603050405020304" pitchFamily="18" charset="0"/>
                                    <a:cs typeface="Times New Roman" panose="02020603050405020304" pitchFamily="18" charset="0"/>
                                  </a:rPr>
                                  <m:t>0</m:t>
                                </m:r>
                              </m:sub>
                            </m:sSub>
                            <m:sSup>
                              <m:sSupPr>
                                <m:ctrlPr>
                                  <a:rPr lang="en-US" sz="1400" i="1">
                                    <a:latin typeface="Cambria Math" panose="02040503050406030204" pitchFamily="18" charset="0"/>
                                  </a:rPr>
                                </m:ctrlPr>
                              </m:sSupPr>
                              <m:e>
                                <m:r>
                                  <a:rPr lang="en-CA" sz="1400" i="1">
                                    <a:latin typeface="Cambria Math" panose="02040503050406030204" pitchFamily="18" charset="0"/>
                                    <a:ea typeface="Times New Roman" panose="02020603050405020304" pitchFamily="18" charset="0"/>
                                    <a:cs typeface="Times New Roman" panose="02020603050405020304" pitchFamily="18" charset="0"/>
                                  </a:rPr>
                                  <m:t>𝑒</m:t>
                                </m:r>
                              </m:e>
                              <m:sup>
                                <m:r>
                                  <a:rPr lang="en-CA" sz="1400" i="1">
                                    <a:latin typeface="Cambria Math" panose="02040503050406030204" pitchFamily="18" charset="0"/>
                                    <a:ea typeface="Times New Roman" panose="02020603050405020304" pitchFamily="18" charset="0"/>
                                    <a:cs typeface="Times New Roman" panose="02020603050405020304" pitchFamily="18" charset="0"/>
                                  </a:rPr>
                                  <m:t>𝑎</m:t>
                                </m:r>
                                <m:sSub>
                                  <m:sSubPr>
                                    <m:ctrlPr>
                                      <a:rPr lang="en-US" sz="1400" i="1">
                                        <a:latin typeface="Cambria Math" panose="02040503050406030204" pitchFamily="18" charset="0"/>
                                      </a:rPr>
                                    </m:ctrlPr>
                                  </m:sSubPr>
                                  <m:e>
                                    <m:r>
                                      <a:rPr lang="en-CA" sz="14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4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400" i="1">
                                    <a:latin typeface="Cambria Math" panose="02040503050406030204" pitchFamily="18" charset="0"/>
                                    <a:ea typeface="Times New Roman" panose="02020603050405020304" pitchFamily="18" charset="0"/>
                                    <a:cs typeface="Times New Roman" panose="02020603050405020304" pitchFamily="18" charset="0"/>
                                  </a:rPr>
                                  <m:t>(</m:t>
                                </m:r>
                                <m:r>
                                  <a:rPr lang="en-CA" sz="1400" i="1">
                                    <a:latin typeface="Cambria Math" panose="02040503050406030204" pitchFamily="18" charset="0"/>
                                    <a:ea typeface="Times New Roman" panose="02020603050405020304" pitchFamily="18" charset="0"/>
                                    <a:cs typeface="Times New Roman" panose="02020603050405020304" pitchFamily="18" charset="0"/>
                                  </a:rPr>
                                  <m:t>𝑡</m:t>
                                </m:r>
                                <m:r>
                                  <a:rPr lang="en-CA" sz="1400" i="1">
                                    <a:latin typeface="Cambria Math" panose="02040503050406030204" pitchFamily="18" charset="0"/>
                                    <a:ea typeface="Times New Roman" panose="02020603050405020304" pitchFamily="18" charset="0"/>
                                    <a:cs typeface="Times New Roman" panose="02020603050405020304" pitchFamily="18" charset="0"/>
                                  </a:rPr>
                                  <m:t>)</m:t>
                                </m:r>
                              </m:sup>
                            </m:sSup>
                            <m:r>
                              <a:rPr lang="en-CA" sz="1400" i="1">
                                <a:latin typeface="Cambria Math" panose="02040503050406030204" pitchFamily="18" charset="0"/>
                                <a:ea typeface="Times New Roman" panose="02020603050405020304" pitchFamily="18" charset="0"/>
                                <a:cs typeface="Times New Roman" panose="02020603050405020304" pitchFamily="18" charset="0"/>
                              </a:rPr>
                              <m:t>, </m:t>
                            </m:r>
                            <m:r>
                              <a:rPr lang="en-CA" sz="1400" i="1">
                                <a:latin typeface="Cambria Math" panose="02040503050406030204" pitchFamily="18" charset="0"/>
                                <a:ea typeface="Times New Roman" panose="02020603050405020304" pitchFamily="18" charset="0"/>
                                <a:cs typeface="Times New Roman" panose="02020603050405020304" pitchFamily="18" charset="0"/>
                              </a:rPr>
                              <m:t>𝑓𝑜𝑟</m:t>
                            </m:r>
                            <m:r>
                              <a:rPr lang="en-CA" sz="14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400" i="1">
                                    <a:latin typeface="Cambria Math" panose="02040503050406030204" pitchFamily="18" charset="0"/>
                                  </a:rPr>
                                </m:ctrlPr>
                              </m:sSubPr>
                              <m:e>
                                <m:r>
                                  <a:rPr lang="en-CA" sz="14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4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400" i="1">
                                <a:latin typeface="Cambria Math" panose="02040503050406030204" pitchFamily="18" charset="0"/>
                                <a:ea typeface="Times New Roman" panose="02020603050405020304" pitchFamily="18" charset="0"/>
                                <a:cs typeface="Times New Roman" panose="02020603050405020304" pitchFamily="18" charset="0"/>
                              </a:rPr>
                              <m:t>(</m:t>
                            </m:r>
                            <m:r>
                              <a:rPr lang="en-CA" sz="1400" i="1">
                                <a:latin typeface="Cambria Math" panose="02040503050406030204" pitchFamily="18" charset="0"/>
                                <a:ea typeface="Times New Roman" panose="02020603050405020304" pitchFamily="18" charset="0"/>
                                <a:cs typeface="Times New Roman" panose="02020603050405020304" pitchFamily="18" charset="0"/>
                              </a:rPr>
                              <m:t>𝑡</m:t>
                            </m:r>
                            <m:r>
                              <a:rPr lang="en-CA" sz="1400" i="1">
                                <a:latin typeface="Cambria Math" panose="02040503050406030204" pitchFamily="18" charset="0"/>
                                <a:ea typeface="Times New Roman" panose="02020603050405020304" pitchFamily="18" charset="0"/>
                                <a:cs typeface="Times New Roman" panose="02020603050405020304" pitchFamily="18" charset="0"/>
                              </a:rPr>
                              <m:t>)&lt;0</m:t>
                            </m:r>
                          </m:e>
                          <m:e>
                            <m:r>
                              <a:rPr lang="en-CA" sz="1400" i="1">
                                <a:latin typeface="Cambria Math" panose="02040503050406030204" pitchFamily="18" charset="0"/>
                                <a:ea typeface="Times New Roman" panose="02020603050405020304" pitchFamily="18" charset="0"/>
                                <a:cs typeface="Times New Roman" panose="02020603050405020304" pitchFamily="18" charset="0"/>
                              </a:rPr>
                              <m:t>𝑎</m:t>
                            </m:r>
                            <m:sSub>
                              <m:sSubPr>
                                <m:ctrlPr>
                                  <a:rPr lang="en-US" sz="1400" i="1">
                                    <a:latin typeface="Cambria Math" panose="02040503050406030204" pitchFamily="18" charset="0"/>
                                  </a:rPr>
                                </m:ctrlPr>
                              </m:sSubPr>
                              <m:e>
                                <m:r>
                                  <a:rPr lang="en-CA" sz="1400" i="1">
                                    <a:latin typeface="Cambria Math" panose="02040503050406030204" pitchFamily="18" charset="0"/>
                                    <a:ea typeface="Times New Roman" panose="02020603050405020304" pitchFamily="18" charset="0"/>
                                    <a:cs typeface="Times New Roman" panose="02020603050405020304" pitchFamily="18" charset="0"/>
                                  </a:rPr>
                                  <m:t>𝑉</m:t>
                                </m:r>
                              </m:e>
                              <m:sub>
                                <m:r>
                                  <a:rPr lang="en-CA" sz="1400" i="1">
                                    <a:latin typeface="Cambria Math" panose="02040503050406030204" pitchFamily="18" charset="0"/>
                                    <a:ea typeface="Times New Roman" panose="02020603050405020304" pitchFamily="18" charset="0"/>
                                    <a:cs typeface="Times New Roman" panose="02020603050405020304" pitchFamily="18" charset="0"/>
                                  </a:rPr>
                                  <m:t>𝑎</m:t>
                                </m:r>
                                <m:r>
                                  <a:rPr lang="en-CA" sz="1400" i="1">
                                    <a:latin typeface="Cambria Math" panose="02040503050406030204" pitchFamily="18" charset="0"/>
                                    <a:ea typeface="Times New Roman" panose="02020603050405020304" pitchFamily="18" charset="0"/>
                                    <a:cs typeface="Times New Roman" panose="02020603050405020304" pitchFamily="18" charset="0"/>
                                  </a:rPr>
                                  <m:t>0</m:t>
                                </m:r>
                              </m:sub>
                            </m:sSub>
                            <m:sSup>
                              <m:sSupPr>
                                <m:ctrlPr>
                                  <a:rPr lang="en-US" sz="1400" i="1">
                                    <a:latin typeface="Cambria Math" panose="02040503050406030204" pitchFamily="18" charset="0"/>
                                  </a:rPr>
                                </m:ctrlPr>
                              </m:sSupPr>
                              <m:e>
                                <m:r>
                                  <a:rPr lang="en-CA" sz="1400" i="1">
                                    <a:latin typeface="Cambria Math" panose="02040503050406030204" pitchFamily="18" charset="0"/>
                                    <a:ea typeface="Times New Roman" panose="02020603050405020304" pitchFamily="18" charset="0"/>
                                    <a:cs typeface="Times New Roman" panose="02020603050405020304" pitchFamily="18" charset="0"/>
                                  </a:rPr>
                                  <m:t>𝑒</m:t>
                                </m:r>
                              </m:e>
                              <m:sup>
                                <m:r>
                                  <a:rPr lang="en-CA" sz="1400" i="1">
                                    <a:latin typeface="Cambria Math" panose="02040503050406030204" pitchFamily="18" charset="0"/>
                                    <a:ea typeface="Times New Roman" panose="02020603050405020304" pitchFamily="18" charset="0"/>
                                    <a:cs typeface="Times New Roman" panose="02020603050405020304" pitchFamily="18" charset="0"/>
                                  </a:rPr>
                                  <m:t>−</m:t>
                                </m:r>
                                <m:r>
                                  <a:rPr lang="en-CA" sz="1400" i="1">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en-US" sz="1400" i="1">
                                        <a:latin typeface="Cambria Math" panose="02040503050406030204" pitchFamily="18" charset="0"/>
                                      </a:rPr>
                                    </m:ctrlPr>
                                  </m:sSubPr>
                                  <m:e>
                                    <m:r>
                                      <a:rPr lang="en-CA" sz="14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4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400" i="1">
                                    <a:latin typeface="Cambria Math" panose="02040503050406030204" pitchFamily="18" charset="0"/>
                                    <a:ea typeface="Times New Roman" panose="02020603050405020304" pitchFamily="18" charset="0"/>
                                    <a:cs typeface="Times New Roman" panose="02020603050405020304" pitchFamily="18" charset="0"/>
                                  </a:rPr>
                                  <m:t>(</m:t>
                                </m:r>
                                <m:r>
                                  <a:rPr lang="en-CA" sz="1400" i="1">
                                    <a:latin typeface="Cambria Math" panose="02040503050406030204" pitchFamily="18" charset="0"/>
                                    <a:ea typeface="Times New Roman" panose="02020603050405020304" pitchFamily="18" charset="0"/>
                                    <a:cs typeface="Times New Roman" panose="02020603050405020304" pitchFamily="18" charset="0"/>
                                  </a:rPr>
                                  <m:t>𝑡</m:t>
                                </m:r>
                                <m:r>
                                  <a:rPr lang="en-CA" sz="1400" i="1">
                                    <a:latin typeface="Cambria Math" panose="02040503050406030204" pitchFamily="18" charset="0"/>
                                    <a:ea typeface="Times New Roman" panose="02020603050405020304" pitchFamily="18" charset="0"/>
                                    <a:cs typeface="Times New Roman" panose="02020603050405020304" pitchFamily="18" charset="0"/>
                                  </a:rPr>
                                  <m:t>)</m:t>
                                </m:r>
                              </m:sup>
                            </m:sSup>
                            <m:r>
                              <a:rPr lang="en-CA" sz="1400" i="1">
                                <a:latin typeface="Cambria Math" panose="02040503050406030204" pitchFamily="18" charset="0"/>
                                <a:ea typeface="Times New Roman" panose="02020603050405020304" pitchFamily="18" charset="0"/>
                                <a:cs typeface="Times New Roman" panose="02020603050405020304" pitchFamily="18" charset="0"/>
                              </a:rPr>
                              <m:t>, </m:t>
                            </m:r>
                            <m:r>
                              <a:rPr lang="en-CA" sz="1400" i="1">
                                <a:latin typeface="Cambria Math" panose="02040503050406030204" pitchFamily="18" charset="0"/>
                                <a:ea typeface="Times New Roman" panose="02020603050405020304" pitchFamily="18" charset="0"/>
                                <a:cs typeface="Times New Roman" panose="02020603050405020304" pitchFamily="18" charset="0"/>
                              </a:rPr>
                              <m:t>𝑓𝑜𝑟</m:t>
                            </m:r>
                            <m:r>
                              <a:rPr lang="en-CA" sz="14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400" i="1">
                                    <a:latin typeface="Cambria Math" panose="02040503050406030204" pitchFamily="18" charset="0"/>
                                  </a:rPr>
                                </m:ctrlPr>
                              </m:sSubPr>
                              <m:e>
                                <m:r>
                                  <a:rPr lang="en-CA" sz="14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4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400" i="1">
                                <a:latin typeface="Cambria Math" panose="02040503050406030204" pitchFamily="18" charset="0"/>
                                <a:ea typeface="Times New Roman" panose="02020603050405020304" pitchFamily="18" charset="0"/>
                                <a:cs typeface="Times New Roman" panose="02020603050405020304" pitchFamily="18" charset="0"/>
                              </a:rPr>
                              <m:t>(</m:t>
                            </m:r>
                            <m:r>
                              <a:rPr lang="en-CA" sz="1400" i="1">
                                <a:latin typeface="Cambria Math" panose="02040503050406030204" pitchFamily="18" charset="0"/>
                                <a:ea typeface="Times New Roman" panose="02020603050405020304" pitchFamily="18" charset="0"/>
                                <a:cs typeface="Times New Roman" panose="02020603050405020304" pitchFamily="18" charset="0"/>
                              </a:rPr>
                              <m:t>𝑡</m:t>
                            </m:r>
                            <m:r>
                              <a:rPr lang="en-CA" sz="1400" i="1">
                                <a:latin typeface="Cambria Math" panose="02040503050406030204" pitchFamily="18" charset="0"/>
                                <a:ea typeface="Times New Roman" panose="02020603050405020304" pitchFamily="18" charset="0"/>
                                <a:cs typeface="Times New Roman" panose="02020603050405020304" pitchFamily="18" charset="0"/>
                              </a:rPr>
                              <m:t>)≥0</m:t>
                            </m:r>
                          </m:e>
                        </m:eqArr>
                      </m:e>
                    </m:d>
                  </m:oMath>
                </a14:m>
                <a:r>
                  <a:rPr lang="en-CA" sz="1400" dirty="0">
                    <a:ea typeface="Times New Roman" panose="02020603050405020304" pitchFamily="18" charset="0"/>
                  </a:rPr>
                  <a:t> </a:t>
                </a:r>
              </a:p>
              <a:p>
                <a:pPr>
                  <a:lnSpc>
                    <a:spcPct val="120000"/>
                  </a:lnSpc>
                  <a:spcBef>
                    <a:spcPts val="450"/>
                  </a:spcBef>
                </a:pPr>
                <a:r>
                  <a:rPr lang="en-CA" sz="1400" dirty="0">
                    <a:ea typeface="Times New Roman" panose="02020603050405020304" pitchFamily="18" charset="0"/>
                  </a:rPr>
                  <a:t>Here, </a:t>
                </a:r>
                <a14:m>
                  <m:oMath xmlns:m="http://schemas.openxmlformats.org/officeDocument/2006/math">
                    <m:r>
                      <a:rPr lang="en-CA" sz="1400" i="1">
                        <a:latin typeface="Cambria Math" panose="02040503050406030204" pitchFamily="18" charset="0"/>
                        <a:ea typeface="Times New Roman" panose="02020603050405020304" pitchFamily="18" charset="0"/>
                        <a:cs typeface="Times New Roman" panose="02020603050405020304" pitchFamily="18" charset="0"/>
                      </a:rPr>
                      <m:t>𝑎</m:t>
                    </m:r>
                  </m:oMath>
                </a14:m>
                <a:r>
                  <a:rPr lang="en-CA" sz="1400" dirty="0">
                    <a:ea typeface="Times New Roman" panose="02020603050405020304" pitchFamily="18" charset="0"/>
                  </a:rPr>
                  <a:t> and </a:t>
                </a:r>
                <a14:m>
                  <m:oMath xmlns:m="http://schemas.openxmlformats.org/officeDocument/2006/math">
                    <m:r>
                      <a:rPr lang="en-CA" sz="1400" i="1">
                        <a:latin typeface="Cambria Math" panose="02040503050406030204" pitchFamily="18" charset="0"/>
                        <a:ea typeface="Times New Roman" panose="02020603050405020304" pitchFamily="18" charset="0"/>
                        <a:cs typeface="Times New Roman" panose="02020603050405020304" pitchFamily="18" charset="0"/>
                      </a:rPr>
                      <m:t>𝑏</m:t>
                    </m:r>
                  </m:oMath>
                </a14:m>
                <a:r>
                  <a:rPr lang="en-CA" sz="1400" dirty="0">
                    <a:ea typeface="Times New Roman" panose="02020603050405020304" pitchFamily="18" charset="0"/>
                  </a:rPr>
                  <a:t> represent compliance constants in </a:t>
                </a:r>
                <a14:m>
                  <m:oMath xmlns:m="http://schemas.openxmlformats.org/officeDocument/2006/math">
                    <m:r>
                      <a:rPr lang="en-CA" sz="1400" i="1">
                        <a:latin typeface="Cambria Math" panose="02040503050406030204" pitchFamily="18" charset="0"/>
                        <a:ea typeface="Times New Roman" panose="02020603050405020304" pitchFamily="18" charset="0"/>
                        <a:cs typeface="Times New Roman" panose="02020603050405020304" pitchFamily="18" charset="0"/>
                      </a:rPr>
                      <m:t>𝑚𝑚𝐻</m:t>
                    </m:r>
                    <m:sSup>
                      <m:sSupPr>
                        <m:ctrlPr>
                          <a:rPr lang="en-US" sz="1400" i="1">
                            <a:latin typeface="Cambria Math" panose="02040503050406030204" pitchFamily="18" charset="0"/>
                          </a:rPr>
                        </m:ctrlPr>
                      </m:sSupPr>
                      <m:e>
                        <m:r>
                          <a:rPr lang="en-CA" sz="1400" i="1">
                            <a:latin typeface="Cambria Math" panose="02040503050406030204" pitchFamily="18" charset="0"/>
                            <a:ea typeface="Times New Roman" panose="02020603050405020304" pitchFamily="18" charset="0"/>
                            <a:cs typeface="Times New Roman" panose="02020603050405020304" pitchFamily="18" charset="0"/>
                          </a:rPr>
                          <m:t>𝑔</m:t>
                        </m:r>
                      </m:e>
                      <m:sup>
                        <m:r>
                          <a:rPr lang="en-CA" sz="1400" i="1">
                            <a:latin typeface="Cambria Math" panose="02040503050406030204" pitchFamily="18" charset="0"/>
                            <a:ea typeface="Times New Roman" panose="02020603050405020304" pitchFamily="18" charset="0"/>
                            <a:cs typeface="Times New Roman" panose="02020603050405020304" pitchFamily="18" charset="0"/>
                          </a:rPr>
                          <m:t>−1</m:t>
                        </m:r>
                      </m:sup>
                    </m:sSup>
                  </m:oMath>
                </a14:m>
                <a:r>
                  <a:rPr lang="en-CA" sz="1400" dirty="0">
                    <a:ea typeface="Times New Roman" panose="02020603050405020304" pitchFamily="18" charset="0"/>
                  </a:rPr>
                  <a:t>. </a:t>
                </a:r>
                <a14:m>
                  <m:oMath xmlns:m="http://schemas.openxmlformats.org/officeDocument/2006/math">
                    <m:sSub>
                      <m:sSubPr>
                        <m:ctrlPr>
                          <a:rPr lang="en-US" sz="1400" i="1">
                            <a:latin typeface="Cambria Math" panose="02040503050406030204" pitchFamily="18" charset="0"/>
                          </a:rPr>
                        </m:ctrlPr>
                      </m:sSubPr>
                      <m:e>
                        <m:r>
                          <a:rPr lang="en-CA" sz="1400" i="1">
                            <a:latin typeface="Cambria Math" panose="02040503050406030204" pitchFamily="18" charset="0"/>
                            <a:ea typeface="Times New Roman" panose="02020603050405020304" pitchFamily="18" charset="0"/>
                            <a:cs typeface="Times New Roman" panose="02020603050405020304" pitchFamily="18" charset="0"/>
                          </a:rPr>
                          <m:t>𝑉</m:t>
                        </m:r>
                      </m:e>
                      <m:sub>
                        <m:r>
                          <a:rPr lang="en-CA" sz="1400" i="1">
                            <a:latin typeface="Cambria Math" panose="02040503050406030204" pitchFamily="18" charset="0"/>
                            <a:ea typeface="Times New Roman" panose="02020603050405020304" pitchFamily="18" charset="0"/>
                            <a:cs typeface="Times New Roman" panose="02020603050405020304" pitchFamily="18" charset="0"/>
                          </a:rPr>
                          <m:t>𝑎</m:t>
                        </m:r>
                        <m:r>
                          <a:rPr lang="en-CA" sz="1400" i="1">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CA" sz="1400" dirty="0">
                    <a:ea typeface="Times New Roman" panose="02020603050405020304" pitchFamily="18" charset="0"/>
                  </a:rPr>
                  <a:t> is the volume of the artery for </a:t>
                </a:r>
                <a14:m>
                  <m:oMath xmlns:m="http://schemas.openxmlformats.org/officeDocument/2006/math">
                    <m:sSub>
                      <m:sSubPr>
                        <m:ctrlPr>
                          <a:rPr lang="en-US" sz="1400" i="1">
                            <a:latin typeface="Cambria Math" panose="02040503050406030204" pitchFamily="18" charset="0"/>
                          </a:rPr>
                        </m:ctrlPr>
                      </m:sSubPr>
                      <m:e>
                        <m:r>
                          <a:rPr lang="en-CA" sz="14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4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400" i="1">
                        <a:latin typeface="Cambria Math" panose="02040503050406030204" pitchFamily="18" charset="0"/>
                        <a:ea typeface="Times New Roman" panose="02020603050405020304" pitchFamily="18" charset="0"/>
                        <a:cs typeface="Times New Roman" panose="02020603050405020304" pitchFamily="18" charset="0"/>
                      </a:rPr>
                      <m:t>=0</m:t>
                    </m:r>
                  </m:oMath>
                </a14:m>
                <a:r>
                  <a:rPr lang="en-CA" sz="1400" dirty="0">
                    <a:ea typeface="Times New Roman" panose="02020603050405020304" pitchFamily="18" charset="0"/>
                  </a:rPr>
                  <a:t>. </a:t>
                </a:r>
              </a:p>
              <a:p>
                <a:pPr>
                  <a:lnSpc>
                    <a:spcPct val="120000"/>
                  </a:lnSpc>
                  <a:spcBef>
                    <a:spcPts val="450"/>
                  </a:spcBef>
                </a:pPr>
                <a14:m>
                  <m:oMath xmlns:m="http://schemas.openxmlformats.org/officeDocument/2006/math">
                    <m:sSub>
                      <m:sSubPr>
                        <m:ctrlPr>
                          <a:rPr lang="en-US" sz="1400" i="1">
                            <a:latin typeface="Cambria Math" panose="02040503050406030204" pitchFamily="18" charset="0"/>
                          </a:rPr>
                        </m:ctrlPr>
                      </m:sSubPr>
                      <m:e>
                        <m:r>
                          <a:rPr lang="en-CA" sz="1400" i="1">
                            <a:latin typeface="Cambria Math" panose="02040503050406030204" pitchFamily="18" charset="0"/>
                            <a:ea typeface="Times New Roman" panose="02020603050405020304" pitchFamily="18" charset="0"/>
                            <a:cs typeface="Times New Roman" panose="02020603050405020304" pitchFamily="18" charset="0"/>
                          </a:rPr>
                          <m:t>𝑉</m:t>
                        </m:r>
                      </m:e>
                      <m:sub>
                        <m:r>
                          <a:rPr lang="en-CA" sz="1400" i="1">
                            <a:latin typeface="Cambria Math" panose="02040503050406030204" pitchFamily="18" charset="0"/>
                            <a:ea typeface="Times New Roman" panose="02020603050405020304" pitchFamily="18" charset="0"/>
                            <a:cs typeface="Times New Roman" panose="02020603050405020304" pitchFamily="18" charset="0"/>
                          </a:rPr>
                          <m:t>𝑎</m:t>
                        </m:r>
                      </m:sub>
                    </m:sSub>
                    <m:r>
                      <a:rPr lang="en-CA" sz="1400" i="1">
                        <a:latin typeface="Cambria Math" panose="02040503050406030204" pitchFamily="18" charset="0"/>
                        <a:ea typeface="Times New Roman" panose="02020603050405020304" pitchFamily="18" charset="0"/>
                        <a:cs typeface="Times New Roman" panose="02020603050405020304" pitchFamily="18" charset="0"/>
                      </a:rPr>
                      <m:t>(</m:t>
                    </m:r>
                    <m:r>
                      <a:rPr lang="en-CA" sz="1400" i="1">
                        <a:latin typeface="Cambria Math" panose="02040503050406030204" pitchFamily="18" charset="0"/>
                        <a:ea typeface="Times New Roman" panose="02020603050405020304" pitchFamily="18" charset="0"/>
                        <a:cs typeface="Times New Roman" panose="02020603050405020304" pitchFamily="18" charset="0"/>
                      </a:rPr>
                      <m:t>𝑡</m:t>
                    </m:r>
                    <m:r>
                      <a:rPr lang="en-CA" sz="1400" i="1">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1400" i="1">
                            <a:latin typeface="Cambria Math" panose="02040503050406030204" pitchFamily="18" charset="0"/>
                          </a:rPr>
                        </m:ctrlPr>
                      </m:dPr>
                      <m:e>
                        <m:eqArr>
                          <m:eqArrPr>
                            <m:ctrlPr>
                              <a:rPr lang="en-US" sz="1400" i="1">
                                <a:latin typeface="Cambria Math" panose="02040503050406030204" pitchFamily="18" charset="0"/>
                              </a:rPr>
                            </m:ctrlPr>
                          </m:eqArrPr>
                          <m:e>
                            <m:sSub>
                              <m:sSubPr>
                                <m:ctrlPr>
                                  <a:rPr lang="en-US" sz="1400" i="1">
                                    <a:latin typeface="Cambria Math" panose="02040503050406030204" pitchFamily="18" charset="0"/>
                                  </a:rPr>
                                </m:ctrlPr>
                              </m:sSubPr>
                              <m:e>
                                <m:r>
                                  <a:rPr lang="en-CA" sz="1400" i="1">
                                    <a:latin typeface="Cambria Math" panose="02040503050406030204" pitchFamily="18" charset="0"/>
                                    <a:ea typeface="Times New Roman" panose="02020603050405020304" pitchFamily="18" charset="0"/>
                                    <a:cs typeface="Times New Roman" panose="02020603050405020304" pitchFamily="18" charset="0"/>
                                  </a:rPr>
                                  <m:t>𝑉</m:t>
                                </m:r>
                              </m:e>
                              <m:sub>
                                <m:r>
                                  <a:rPr lang="en-CA" sz="1400" i="1">
                                    <a:latin typeface="Cambria Math" panose="02040503050406030204" pitchFamily="18" charset="0"/>
                                    <a:ea typeface="Times New Roman" panose="02020603050405020304" pitchFamily="18" charset="0"/>
                                    <a:cs typeface="Times New Roman" panose="02020603050405020304" pitchFamily="18" charset="0"/>
                                  </a:rPr>
                                  <m:t>𝑎</m:t>
                                </m:r>
                                <m:r>
                                  <a:rPr lang="en-CA" sz="1400" i="1">
                                    <a:latin typeface="Cambria Math" panose="02040503050406030204" pitchFamily="18" charset="0"/>
                                    <a:ea typeface="Times New Roman" panose="02020603050405020304" pitchFamily="18" charset="0"/>
                                    <a:cs typeface="Times New Roman" panose="02020603050405020304" pitchFamily="18" charset="0"/>
                                  </a:rPr>
                                  <m:t>0</m:t>
                                </m:r>
                              </m:sub>
                            </m:sSub>
                            <m:sSup>
                              <m:sSupPr>
                                <m:ctrlPr>
                                  <a:rPr lang="en-US" sz="1400" i="1">
                                    <a:latin typeface="Cambria Math" panose="02040503050406030204" pitchFamily="18" charset="0"/>
                                  </a:rPr>
                                </m:ctrlPr>
                              </m:sSupPr>
                              <m:e>
                                <m:r>
                                  <a:rPr lang="en-CA" sz="1400" i="1">
                                    <a:latin typeface="Cambria Math" panose="02040503050406030204" pitchFamily="18" charset="0"/>
                                    <a:ea typeface="Times New Roman" panose="02020603050405020304" pitchFamily="18" charset="0"/>
                                    <a:cs typeface="Times New Roman" panose="02020603050405020304" pitchFamily="18" charset="0"/>
                                  </a:rPr>
                                  <m:t>𝑒</m:t>
                                </m:r>
                              </m:e>
                              <m:sup>
                                <m:r>
                                  <a:rPr lang="en-CA" sz="1400" i="1">
                                    <a:latin typeface="Cambria Math" panose="02040503050406030204" pitchFamily="18" charset="0"/>
                                    <a:ea typeface="Times New Roman" panose="02020603050405020304" pitchFamily="18" charset="0"/>
                                    <a:cs typeface="Times New Roman" panose="02020603050405020304" pitchFamily="18" charset="0"/>
                                  </a:rPr>
                                  <m:t>𝑎</m:t>
                                </m:r>
                                <m:sSub>
                                  <m:sSubPr>
                                    <m:ctrlPr>
                                      <a:rPr lang="en-US" sz="1400" i="1">
                                        <a:latin typeface="Cambria Math" panose="02040503050406030204" pitchFamily="18" charset="0"/>
                                      </a:rPr>
                                    </m:ctrlPr>
                                  </m:sSubPr>
                                  <m:e>
                                    <m:r>
                                      <a:rPr lang="en-CA" sz="14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4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400" i="1">
                                    <a:latin typeface="Cambria Math" panose="02040503050406030204" pitchFamily="18" charset="0"/>
                                    <a:ea typeface="Times New Roman" panose="02020603050405020304" pitchFamily="18" charset="0"/>
                                    <a:cs typeface="Times New Roman" panose="02020603050405020304" pitchFamily="18" charset="0"/>
                                  </a:rPr>
                                  <m:t>(</m:t>
                                </m:r>
                                <m:r>
                                  <a:rPr lang="en-CA" sz="1400" i="1">
                                    <a:latin typeface="Cambria Math" panose="02040503050406030204" pitchFamily="18" charset="0"/>
                                    <a:ea typeface="Times New Roman" panose="02020603050405020304" pitchFamily="18" charset="0"/>
                                    <a:cs typeface="Times New Roman" panose="02020603050405020304" pitchFamily="18" charset="0"/>
                                  </a:rPr>
                                  <m:t>𝑡</m:t>
                                </m:r>
                                <m:r>
                                  <a:rPr lang="en-CA" sz="1400" i="1">
                                    <a:latin typeface="Cambria Math" panose="02040503050406030204" pitchFamily="18" charset="0"/>
                                    <a:ea typeface="Times New Roman" panose="02020603050405020304" pitchFamily="18" charset="0"/>
                                    <a:cs typeface="Times New Roman" panose="02020603050405020304" pitchFamily="18" charset="0"/>
                                  </a:rPr>
                                  <m:t>)</m:t>
                                </m:r>
                              </m:sup>
                            </m:sSup>
                            <m:r>
                              <a:rPr lang="en-CA" sz="1400" i="1">
                                <a:latin typeface="Cambria Math" panose="02040503050406030204" pitchFamily="18" charset="0"/>
                                <a:ea typeface="Times New Roman" panose="02020603050405020304" pitchFamily="18" charset="0"/>
                                <a:cs typeface="Times New Roman" panose="02020603050405020304" pitchFamily="18" charset="0"/>
                              </a:rPr>
                              <m:t>, </m:t>
                            </m:r>
                            <m:r>
                              <a:rPr lang="en-CA" sz="1400" i="1">
                                <a:latin typeface="Cambria Math" panose="02040503050406030204" pitchFamily="18" charset="0"/>
                                <a:ea typeface="Times New Roman" panose="02020603050405020304" pitchFamily="18" charset="0"/>
                                <a:cs typeface="Times New Roman" panose="02020603050405020304" pitchFamily="18" charset="0"/>
                              </a:rPr>
                              <m:t>𝑓𝑜𝑟</m:t>
                            </m:r>
                            <m:r>
                              <a:rPr lang="en-CA" sz="14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400" i="1">
                                    <a:latin typeface="Cambria Math" panose="02040503050406030204" pitchFamily="18" charset="0"/>
                                  </a:rPr>
                                </m:ctrlPr>
                              </m:sSubPr>
                              <m:e>
                                <m:r>
                                  <a:rPr lang="en-CA" sz="14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4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400" i="1">
                                <a:latin typeface="Cambria Math" panose="02040503050406030204" pitchFamily="18" charset="0"/>
                                <a:ea typeface="Times New Roman" panose="02020603050405020304" pitchFamily="18" charset="0"/>
                                <a:cs typeface="Times New Roman" panose="02020603050405020304" pitchFamily="18" charset="0"/>
                              </a:rPr>
                              <m:t>(</m:t>
                            </m:r>
                            <m:r>
                              <a:rPr lang="en-CA" sz="1400" i="1">
                                <a:latin typeface="Cambria Math" panose="02040503050406030204" pitchFamily="18" charset="0"/>
                                <a:ea typeface="Times New Roman" panose="02020603050405020304" pitchFamily="18" charset="0"/>
                                <a:cs typeface="Times New Roman" panose="02020603050405020304" pitchFamily="18" charset="0"/>
                              </a:rPr>
                              <m:t>𝑡</m:t>
                            </m:r>
                            <m:r>
                              <a:rPr lang="en-CA" sz="1400" i="1">
                                <a:latin typeface="Cambria Math" panose="02040503050406030204" pitchFamily="18" charset="0"/>
                                <a:ea typeface="Times New Roman" panose="02020603050405020304" pitchFamily="18" charset="0"/>
                                <a:cs typeface="Times New Roman" panose="02020603050405020304" pitchFamily="18" charset="0"/>
                              </a:rPr>
                              <m:t>)&lt;0</m:t>
                            </m:r>
                          </m:e>
                          <m:e>
                            <m:sSub>
                              <m:sSubPr>
                                <m:ctrlPr>
                                  <a:rPr lang="en-US" sz="1400" i="1">
                                    <a:latin typeface="Cambria Math" panose="02040503050406030204" pitchFamily="18" charset="0"/>
                                  </a:rPr>
                                </m:ctrlPr>
                              </m:sSubPr>
                              <m:e>
                                <m:r>
                                  <a:rPr lang="en-CA" sz="1400" i="1">
                                    <a:latin typeface="Cambria Math" panose="02040503050406030204" pitchFamily="18" charset="0"/>
                                    <a:ea typeface="Times New Roman" panose="02020603050405020304" pitchFamily="18" charset="0"/>
                                    <a:cs typeface="Times New Roman" panose="02020603050405020304" pitchFamily="18" charset="0"/>
                                  </a:rPr>
                                  <m:t>𝑉</m:t>
                                </m:r>
                              </m:e>
                              <m:sub>
                                <m:r>
                                  <a:rPr lang="en-CA" sz="1400" i="1">
                                    <a:latin typeface="Cambria Math" panose="02040503050406030204" pitchFamily="18" charset="0"/>
                                    <a:ea typeface="Times New Roman" panose="02020603050405020304" pitchFamily="18" charset="0"/>
                                    <a:cs typeface="Times New Roman" panose="02020603050405020304" pitchFamily="18" charset="0"/>
                                  </a:rPr>
                                  <m:t>𝑎</m:t>
                                </m:r>
                                <m:r>
                                  <a:rPr lang="en-CA" sz="1400" i="1">
                                    <a:latin typeface="Cambria Math" panose="02040503050406030204" pitchFamily="18" charset="0"/>
                                    <a:ea typeface="Times New Roman" panose="02020603050405020304" pitchFamily="18" charset="0"/>
                                    <a:cs typeface="Times New Roman" panose="02020603050405020304" pitchFamily="18" charset="0"/>
                                  </a:rPr>
                                  <m:t>0</m:t>
                                </m:r>
                              </m:sub>
                            </m:sSub>
                            <m:r>
                              <a:rPr lang="en-CA" sz="1400" i="1">
                                <a:latin typeface="Cambria Math" panose="02040503050406030204" pitchFamily="18" charset="0"/>
                                <a:ea typeface="Times New Roman" panose="02020603050405020304" pitchFamily="18" charset="0"/>
                                <a:cs typeface="Times New Roman" panose="02020603050405020304" pitchFamily="18" charset="0"/>
                              </a:rPr>
                              <m:t>[1+</m:t>
                            </m:r>
                            <m:f>
                              <m:fPr>
                                <m:ctrlPr>
                                  <a:rPr lang="en-US" sz="1400" i="1">
                                    <a:latin typeface="Cambria Math" panose="02040503050406030204" pitchFamily="18" charset="0"/>
                                  </a:rPr>
                                </m:ctrlPr>
                              </m:fPr>
                              <m:num>
                                <m:r>
                                  <a:rPr lang="en-CA" sz="1400" i="1">
                                    <a:latin typeface="Cambria Math" panose="02040503050406030204" pitchFamily="18" charset="0"/>
                                    <a:ea typeface="Times New Roman" panose="02020603050405020304" pitchFamily="18" charset="0"/>
                                    <a:cs typeface="Times New Roman" panose="02020603050405020304" pitchFamily="18" charset="0"/>
                                  </a:rPr>
                                  <m:t>𝑎</m:t>
                                </m:r>
                              </m:num>
                              <m:den>
                                <m:r>
                                  <a:rPr lang="en-CA" sz="1400" i="1">
                                    <a:latin typeface="Cambria Math" panose="02040503050406030204" pitchFamily="18" charset="0"/>
                                    <a:ea typeface="Times New Roman" panose="02020603050405020304" pitchFamily="18" charset="0"/>
                                    <a:cs typeface="Times New Roman" panose="02020603050405020304" pitchFamily="18" charset="0"/>
                                  </a:rPr>
                                  <m:t>𝑏</m:t>
                                </m:r>
                              </m:den>
                            </m:f>
                            <m:d>
                              <m:dPr>
                                <m:ctrlPr>
                                  <a:rPr lang="en-US" sz="1400" i="1">
                                    <a:latin typeface="Cambria Math" panose="02040503050406030204" pitchFamily="18" charset="0"/>
                                  </a:rPr>
                                </m:ctrlPr>
                              </m:dPr>
                              <m:e>
                                <m:r>
                                  <a:rPr lang="en-CA" sz="1400" i="1">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en-US" sz="1400" i="1">
                                        <a:latin typeface="Cambria Math" panose="02040503050406030204" pitchFamily="18" charset="0"/>
                                      </a:rPr>
                                    </m:ctrlPr>
                                  </m:sSupPr>
                                  <m:e>
                                    <m:r>
                                      <a:rPr lang="en-CA" sz="1400" i="1">
                                        <a:latin typeface="Cambria Math" panose="02040503050406030204" pitchFamily="18" charset="0"/>
                                        <a:ea typeface="Times New Roman" panose="02020603050405020304" pitchFamily="18" charset="0"/>
                                        <a:cs typeface="Times New Roman" panose="02020603050405020304" pitchFamily="18" charset="0"/>
                                      </a:rPr>
                                      <m:t>𝑒</m:t>
                                    </m:r>
                                  </m:e>
                                  <m:sup>
                                    <m:r>
                                      <a:rPr lang="en-CA" sz="1400" i="1">
                                        <a:latin typeface="Cambria Math" panose="02040503050406030204" pitchFamily="18" charset="0"/>
                                        <a:ea typeface="Times New Roman" panose="02020603050405020304" pitchFamily="18" charset="0"/>
                                        <a:cs typeface="Times New Roman" panose="02020603050405020304" pitchFamily="18" charset="0"/>
                                      </a:rPr>
                                      <m:t>−</m:t>
                                    </m:r>
                                    <m:r>
                                      <a:rPr lang="en-CA" sz="1400" i="1">
                                        <a:latin typeface="Cambria Math" panose="02040503050406030204" pitchFamily="18" charset="0"/>
                                        <a:ea typeface="Times New Roman" panose="02020603050405020304" pitchFamily="18" charset="0"/>
                                        <a:cs typeface="Times New Roman" panose="02020603050405020304" pitchFamily="18" charset="0"/>
                                      </a:rPr>
                                      <m:t>𝑏</m:t>
                                    </m:r>
                                    <m:sSub>
                                      <m:sSubPr>
                                        <m:ctrlPr>
                                          <a:rPr lang="en-US" sz="1400" i="1">
                                            <a:latin typeface="Cambria Math" panose="02040503050406030204" pitchFamily="18" charset="0"/>
                                          </a:rPr>
                                        </m:ctrlPr>
                                      </m:sSubPr>
                                      <m:e>
                                        <m:r>
                                          <a:rPr lang="en-CA" sz="14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4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400" i="1">
                                        <a:latin typeface="Cambria Math" panose="02040503050406030204" pitchFamily="18" charset="0"/>
                                        <a:ea typeface="Times New Roman" panose="02020603050405020304" pitchFamily="18" charset="0"/>
                                        <a:cs typeface="Times New Roman" panose="02020603050405020304" pitchFamily="18" charset="0"/>
                                      </a:rPr>
                                      <m:t>(</m:t>
                                    </m:r>
                                    <m:r>
                                      <a:rPr lang="en-CA" sz="1400" i="1">
                                        <a:latin typeface="Cambria Math" panose="02040503050406030204" pitchFamily="18" charset="0"/>
                                        <a:ea typeface="Times New Roman" panose="02020603050405020304" pitchFamily="18" charset="0"/>
                                        <a:cs typeface="Times New Roman" panose="02020603050405020304" pitchFamily="18" charset="0"/>
                                      </a:rPr>
                                      <m:t>𝑡</m:t>
                                    </m:r>
                                    <m:r>
                                      <a:rPr lang="en-CA" sz="1400" i="1">
                                        <a:latin typeface="Cambria Math" panose="02040503050406030204" pitchFamily="18" charset="0"/>
                                        <a:ea typeface="Times New Roman" panose="02020603050405020304" pitchFamily="18" charset="0"/>
                                        <a:cs typeface="Times New Roman" panose="02020603050405020304" pitchFamily="18" charset="0"/>
                                      </a:rPr>
                                      <m:t>)</m:t>
                                    </m:r>
                                  </m:sup>
                                </m:sSup>
                              </m:e>
                            </m:d>
                            <m:r>
                              <a:rPr lang="en-CA" sz="1400" i="1">
                                <a:latin typeface="Cambria Math" panose="02040503050406030204" pitchFamily="18" charset="0"/>
                                <a:ea typeface="Times New Roman" panose="02020603050405020304" pitchFamily="18" charset="0"/>
                                <a:cs typeface="Times New Roman" panose="02020603050405020304" pitchFamily="18" charset="0"/>
                              </a:rPr>
                              <m:t>], </m:t>
                            </m:r>
                            <m:r>
                              <a:rPr lang="en-CA" sz="1400" i="1">
                                <a:latin typeface="Cambria Math" panose="02040503050406030204" pitchFamily="18" charset="0"/>
                                <a:ea typeface="Times New Roman" panose="02020603050405020304" pitchFamily="18" charset="0"/>
                                <a:cs typeface="Times New Roman" panose="02020603050405020304" pitchFamily="18" charset="0"/>
                              </a:rPr>
                              <m:t>𝑓𝑜𝑟</m:t>
                            </m:r>
                            <m:r>
                              <a:rPr lang="en-CA" sz="14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400" i="1">
                                    <a:latin typeface="Cambria Math" panose="02040503050406030204" pitchFamily="18" charset="0"/>
                                  </a:rPr>
                                </m:ctrlPr>
                              </m:sSubPr>
                              <m:e>
                                <m:r>
                                  <a:rPr lang="en-CA" sz="1400" i="1">
                                    <a:latin typeface="Cambria Math" panose="02040503050406030204" pitchFamily="18" charset="0"/>
                                    <a:ea typeface="Times New Roman" panose="02020603050405020304" pitchFamily="18" charset="0"/>
                                    <a:cs typeface="Times New Roman" panose="02020603050405020304" pitchFamily="18" charset="0"/>
                                  </a:rPr>
                                  <m:t>𝑝</m:t>
                                </m:r>
                              </m:e>
                              <m:sub>
                                <m:r>
                                  <a:rPr lang="en-CA" sz="1400" i="1">
                                    <a:latin typeface="Cambria Math" panose="02040503050406030204" pitchFamily="18" charset="0"/>
                                    <a:ea typeface="Times New Roman" panose="02020603050405020304" pitchFamily="18" charset="0"/>
                                    <a:cs typeface="Times New Roman" panose="02020603050405020304" pitchFamily="18" charset="0"/>
                                  </a:rPr>
                                  <m:t>𝑡</m:t>
                                </m:r>
                              </m:sub>
                            </m:sSub>
                            <m:r>
                              <a:rPr lang="en-CA" sz="1400" i="1">
                                <a:latin typeface="Cambria Math" panose="02040503050406030204" pitchFamily="18" charset="0"/>
                                <a:ea typeface="Times New Roman" panose="02020603050405020304" pitchFamily="18" charset="0"/>
                                <a:cs typeface="Times New Roman" panose="02020603050405020304" pitchFamily="18" charset="0"/>
                              </a:rPr>
                              <m:t>(</m:t>
                            </m:r>
                            <m:r>
                              <a:rPr lang="en-CA" sz="1400" i="1">
                                <a:latin typeface="Cambria Math" panose="02040503050406030204" pitchFamily="18" charset="0"/>
                                <a:ea typeface="Times New Roman" panose="02020603050405020304" pitchFamily="18" charset="0"/>
                                <a:cs typeface="Times New Roman" panose="02020603050405020304" pitchFamily="18" charset="0"/>
                              </a:rPr>
                              <m:t>𝑡</m:t>
                            </m:r>
                            <m:r>
                              <a:rPr lang="en-CA" sz="1400" i="1">
                                <a:latin typeface="Cambria Math" panose="02040503050406030204" pitchFamily="18" charset="0"/>
                                <a:ea typeface="Times New Roman" panose="02020603050405020304" pitchFamily="18" charset="0"/>
                                <a:cs typeface="Times New Roman" panose="02020603050405020304" pitchFamily="18" charset="0"/>
                              </a:rPr>
                              <m:t>)≥0</m:t>
                            </m:r>
                          </m:e>
                        </m:eqArr>
                      </m:e>
                    </m:d>
                  </m:oMath>
                </a14:m>
                <a:endParaRPr lang="en-US" sz="1400" dirty="0"/>
              </a:p>
            </p:txBody>
          </p:sp>
        </mc:Choice>
        <mc:Fallback>
          <p:sp>
            <p:nvSpPr>
              <p:cNvPr id="3" name="Content Placeholder 2">
                <a:extLst>
                  <a:ext uri="{FF2B5EF4-FFF2-40B4-BE49-F238E27FC236}">
                    <a16:creationId xmlns:a16="http://schemas.microsoft.com/office/drawing/2014/main" id="{1DA60245-EA47-D098-A16C-313CB8802E28}"/>
                  </a:ext>
                </a:extLst>
              </p:cNvPr>
              <p:cNvSpPr>
                <a:spLocks noGrp="1" noRot="1" noChangeAspect="1" noMove="1" noResize="1" noEditPoints="1" noAdjustHandles="1" noChangeArrowheads="1" noChangeShapeType="1" noTextEdit="1"/>
              </p:cNvSpPr>
              <p:nvPr>
                <p:ph sz="half" idx="2"/>
              </p:nvPr>
            </p:nvSpPr>
            <p:spPr>
              <a:xfrm>
                <a:off x="4629150" y="2226468"/>
                <a:ext cx="4330211" cy="3957763"/>
              </a:xfrm>
              <a:blipFill>
                <a:blip r:embed="rId3"/>
                <a:stretch>
                  <a:fillRect l="-422" r="-1406"/>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9B1BCF7B-D7AA-8B7D-0B76-2E2BD136EF84}"/>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4\</a:t>
            </a:r>
            <a:r>
              <a:rPr lang="en-US" sz="1400" dirty="0" err="1">
                <a:solidFill>
                  <a:srgbClr val="002060"/>
                </a:solidFill>
              </a:rPr>
              <a:t>BloodPressureLiveEditor.mlx</a:t>
            </a:r>
            <a:endParaRPr lang="en-US" sz="1400" dirty="0">
              <a:solidFill>
                <a:srgbClr val="002060"/>
              </a:solidFill>
            </a:endParaRPr>
          </a:p>
        </p:txBody>
      </p:sp>
    </p:spTree>
    <p:extLst>
      <p:ext uri="{BB962C8B-B14F-4D97-AF65-F5344CB8AC3E}">
        <p14:creationId xmlns:p14="http://schemas.microsoft.com/office/powerpoint/2010/main" val="2493090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40151-7749-EA5E-5B9F-5B2C6D442474}"/>
              </a:ext>
            </a:extLst>
          </p:cNvPr>
          <p:cNvSpPr>
            <a:spLocks noGrp="1"/>
          </p:cNvSpPr>
          <p:nvPr>
            <p:ph type="title"/>
          </p:nvPr>
        </p:nvSpPr>
        <p:spPr>
          <a:xfrm>
            <a:off x="412749" y="692696"/>
            <a:ext cx="8478587" cy="864096"/>
          </a:xfrm>
        </p:spPr>
        <p:txBody>
          <a:bodyPr/>
          <a:lstStyle/>
          <a:p>
            <a:r>
              <a:rPr lang="en-CA" dirty="0"/>
              <a:t>What is a model and what is simulation?</a:t>
            </a:r>
            <a:endParaRPr lang="en-US" dirty="0"/>
          </a:p>
        </p:txBody>
      </p:sp>
      <p:sp>
        <p:nvSpPr>
          <p:cNvPr id="3" name="Content Placeholder 2">
            <a:extLst>
              <a:ext uri="{FF2B5EF4-FFF2-40B4-BE49-F238E27FC236}">
                <a16:creationId xmlns:a16="http://schemas.microsoft.com/office/drawing/2014/main" id="{52F18A3E-E671-735C-F5FB-AD4AC55268AF}"/>
              </a:ext>
            </a:extLst>
          </p:cNvPr>
          <p:cNvSpPr>
            <a:spLocks noGrp="1"/>
          </p:cNvSpPr>
          <p:nvPr>
            <p:ph idx="1"/>
          </p:nvPr>
        </p:nvSpPr>
        <p:spPr>
          <a:xfrm>
            <a:off x="395536" y="1700808"/>
            <a:ext cx="7772400" cy="4351076"/>
          </a:xfrm>
        </p:spPr>
        <p:txBody>
          <a:bodyPr>
            <a:normAutofit fontScale="85000" lnSpcReduction="10000"/>
          </a:bodyPr>
          <a:lstStyle/>
          <a:p>
            <a:pPr>
              <a:lnSpc>
                <a:spcPct val="120000"/>
              </a:lnSpc>
              <a:spcBef>
                <a:spcPts val="600"/>
              </a:spcBef>
              <a:spcAft>
                <a:spcPts val="600"/>
              </a:spcAft>
            </a:pPr>
            <a:r>
              <a:rPr lang="en-US" dirty="0"/>
              <a:t>A </a:t>
            </a:r>
            <a:r>
              <a:rPr lang="en-US" b="1" dirty="0"/>
              <a:t>model</a:t>
            </a:r>
            <a:r>
              <a:rPr lang="en-US" dirty="0"/>
              <a:t> is a representation of a system, phenomenon or process using mathematical concepts. </a:t>
            </a:r>
          </a:p>
          <a:p>
            <a:pPr>
              <a:lnSpc>
                <a:spcPct val="120000"/>
              </a:lnSpc>
              <a:spcBef>
                <a:spcPts val="600"/>
              </a:spcBef>
              <a:spcAft>
                <a:spcPts val="600"/>
              </a:spcAft>
            </a:pPr>
            <a:r>
              <a:rPr lang="en-US" dirty="0"/>
              <a:t>The purpose of modeling is to represent the system and its components to evaluate its behavior when subjected to certain inputs and for different values of model parameters. </a:t>
            </a:r>
          </a:p>
          <a:p>
            <a:pPr>
              <a:lnSpc>
                <a:spcPct val="120000"/>
              </a:lnSpc>
              <a:spcBef>
                <a:spcPts val="600"/>
              </a:spcBef>
              <a:spcAft>
                <a:spcPts val="600"/>
              </a:spcAft>
            </a:pPr>
            <a:r>
              <a:rPr lang="en-US" dirty="0"/>
              <a:t>The </a:t>
            </a:r>
            <a:r>
              <a:rPr lang="en-US" b="1" dirty="0"/>
              <a:t>simulation</a:t>
            </a:r>
            <a:r>
              <a:rPr lang="en-US" dirty="0"/>
              <a:t> is the examination of the model or the problem by using a computer program without direct experimentation. </a:t>
            </a:r>
          </a:p>
          <a:p>
            <a:pPr>
              <a:lnSpc>
                <a:spcPct val="120000"/>
              </a:lnSpc>
              <a:spcBef>
                <a:spcPts val="600"/>
              </a:spcBef>
              <a:spcAft>
                <a:spcPts val="600"/>
              </a:spcAft>
            </a:pPr>
            <a:r>
              <a:rPr lang="en-US" dirty="0"/>
              <a:t>The simulation starts when the computer program is executed, and the output of the model is calculated for the given inputs, parameters and conditions. Simulations allow us to determine or predict the behavior of the system under different conditions. </a:t>
            </a:r>
          </a:p>
        </p:txBody>
      </p:sp>
    </p:spTree>
    <p:extLst>
      <p:ext uri="{BB962C8B-B14F-4D97-AF65-F5344CB8AC3E}">
        <p14:creationId xmlns:p14="http://schemas.microsoft.com/office/powerpoint/2010/main" val="5174932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E121-D436-51AC-DF0D-770414E81265}"/>
              </a:ext>
            </a:extLst>
          </p:cNvPr>
          <p:cNvSpPr>
            <a:spLocks noGrp="1"/>
          </p:cNvSpPr>
          <p:nvPr>
            <p:ph type="title"/>
          </p:nvPr>
        </p:nvSpPr>
        <p:spPr/>
        <p:txBody>
          <a:bodyPr/>
          <a:lstStyle/>
          <a:p>
            <a:r>
              <a:rPr lang="en-CA" dirty="0"/>
              <a:t>What is the total pressure</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25BDAFF-2259-0F35-FDFF-FB5DE30B1302}"/>
                  </a:ext>
                </a:extLst>
              </p:cNvPr>
              <p:cNvSpPr>
                <a:spLocks noGrp="1"/>
              </p:cNvSpPr>
              <p:nvPr>
                <p:ph idx="1"/>
              </p:nvPr>
            </p:nvSpPr>
            <p:spPr>
              <a:xfrm>
                <a:off x="395536" y="1700808"/>
                <a:ext cx="4320843" cy="3753544"/>
              </a:xfrm>
            </p:spPr>
            <p:txBody>
              <a:bodyPr>
                <a:normAutofit/>
              </a:bodyPr>
              <a:lstStyle/>
              <a:p>
                <a:pPr>
                  <a:spcBef>
                    <a:spcPts val="600"/>
                  </a:spcBef>
                  <a:spcAft>
                    <a:spcPts val="600"/>
                  </a:spcAft>
                </a:pPr>
                <a:r>
                  <a:rPr lang="en-CA" sz="1800" dirty="0">
                    <a:latin typeface="Verdana" panose="020B0604030504040204" pitchFamily="34" charset="0"/>
                    <a:ea typeface="Verdana" panose="020B0604030504040204" pitchFamily="34" charset="0"/>
                    <a:cs typeface="Times New Roman" panose="02020603050405020304" pitchFamily="18" charset="0"/>
                  </a:rPr>
                  <a:t>Total pressure: </a:t>
                </a:r>
                <a:r>
                  <a:rPr lang="en-US" sz="1800" dirty="0">
                    <a:latin typeface="Verdana" panose="020B0604030504040204" pitchFamily="34" charset="0"/>
                    <a:ea typeface="Verdana" panose="020B0604030504040204" pitchFamily="34" charset="0"/>
                    <a:cs typeface="Times New Roman" panose="02020603050405020304" pitchFamily="18" charset="0"/>
                  </a:rPr>
                  <a:t> pressure of the cuff itself together with the superimposed pulses</a:t>
                </a:r>
                <a:endParaRPr lang="en-CA" sz="1800" dirty="0">
                  <a:latin typeface="Verdana" panose="020B0604030504040204" pitchFamily="34" charset="0"/>
                  <a:ea typeface="Verdana" panose="020B0604030504040204" pitchFamily="34" charset="0"/>
                  <a:cs typeface="Times New Roman" panose="02020603050405020304" pitchFamily="18" charset="0"/>
                </a:endParaRPr>
              </a:p>
              <a:p>
                <a:pPr>
                  <a:spcBef>
                    <a:spcPts val="600"/>
                  </a:spcBef>
                  <a:spcAft>
                    <a:spcPts val="600"/>
                  </a:spcAft>
                </a:pPr>
                <a14:m>
                  <m:oMath xmlns:m="http://schemas.openxmlformats.org/officeDocument/2006/math">
                    <m:r>
                      <m:rPr>
                        <m:sty m:val="p"/>
                      </m:rPr>
                      <a:rPr lang="en-CA" sz="1800">
                        <a:latin typeface="Cambria Math" panose="02040503050406030204" pitchFamily="18" charset="0"/>
                        <a:ea typeface="Times New Roman" panose="02020603050405020304" pitchFamily="18" charset="0"/>
                        <a:cs typeface="Times New Roman" panose="02020603050405020304" pitchFamily="18" charset="0"/>
                      </a:rPr>
                      <m:t>p</m:t>
                    </m:r>
                    <m:r>
                      <a:rPr lang="en-CA" sz="180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CA" sz="1800">
                        <a:latin typeface="Cambria Math" panose="02040503050406030204" pitchFamily="18" charset="0"/>
                        <a:ea typeface="Times New Roman" panose="02020603050405020304" pitchFamily="18" charset="0"/>
                        <a:cs typeface="Times New Roman" panose="02020603050405020304" pitchFamily="18" charset="0"/>
                      </a:rPr>
                      <m:t>t</m:t>
                    </m:r>
                    <m:r>
                      <a:rPr lang="en-CA" sz="180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latin typeface="Cambria Math" panose="02040503050406030204" pitchFamily="18" charset="0"/>
                          </a:rPr>
                        </m:ctrlPr>
                      </m:sSubPr>
                      <m:e>
                        <m:r>
                          <m:rPr>
                            <m:sty m:val="p"/>
                          </m:rPr>
                          <a:rPr lang="en-CA" sz="1800">
                            <a:latin typeface="Cambria Math" panose="02040503050406030204" pitchFamily="18" charset="0"/>
                            <a:ea typeface="Times New Roman" panose="02020603050405020304" pitchFamily="18" charset="0"/>
                            <a:cs typeface="Times New Roman" panose="02020603050405020304" pitchFamily="18" charset="0"/>
                          </a:rPr>
                          <m:t>P</m:t>
                        </m:r>
                      </m:e>
                      <m:sub>
                        <m:r>
                          <a:rPr lang="en-CA" sz="1800">
                            <a:latin typeface="Cambria Math" panose="02040503050406030204" pitchFamily="18" charset="0"/>
                            <a:ea typeface="Times New Roman" panose="02020603050405020304" pitchFamily="18" charset="0"/>
                            <a:cs typeface="Times New Roman" panose="02020603050405020304" pitchFamily="18" charset="0"/>
                          </a:rPr>
                          <m:t>0</m:t>
                        </m:r>
                      </m:sub>
                    </m:sSub>
                    <m:r>
                      <a:rPr lang="en-CA" sz="180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CA" sz="1800">
                        <a:latin typeface="Cambria Math" panose="02040503050406030204" pitchFamily="18" charset="0"/>
                        <a:ea typeface="Times New Roman" panose="02020603050405020304" pitchFamily="18" charset="0"/>
                        <a:cs typeface="Times New Roman" panose="02020603050405020304" pitchFamily="18" charset="0"/>
                      </a:rPr>
                      <m:t>rt</m:t>
                    </m:r>
                    <m:r>
                      <a:rPr lang="en-CA" sz="180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latin typeface="Cambria Math" panose="02040503050406030204" pitchFamily="18" charset="0"/>
                          </a:rPr>
                        </m:ctrlPr>
                      </m:sSubPr>
                      <m:e>
                        <m:r>
                          <m:rPr>
                            <m:sty m:val="p"/>
                          </m:rPr>
                          <a:rPr lang="en-CA" sz="1800">
                            <a:latin typeface="Cambria Math" panose="02040503050406030204" pitchFamily="18" charset="0"/>
                            <a:ea typeface="Times New Roman" panose="02020603050405020304" pitchFamily="18" charset="0"/>
                            <a:cs typeface="Times New Roman" panose="02020603050405020304" pitchFamily="18" charset="0"/>
                          </a:rPr>
                          <m:t>P</m:t>
                        </m:r>
                      </m:e>
                      <m:sub>
                        <m:r>
                          <m:rPr>
                            <m:sty m:val="p"/>
                          </m:rPr>
                          <a:rPr lang="en-CA" sz="1800">
                            <a:latin typeface="Cambria Math" panose="02040503050406030204" pitchFamily="18" charset="0"/>
                            <a:ea typeface="Times New Roman" panose="02020603050405020304" pitchFamily="18" charset="0"/>
                            <a:cs typeface="Times New Roman" panose="02020603050405020304" pitchFamily="18" charset="0"/>
                          </a:rPr>
                          <m:t>ath</m:t>
                        </m:r>
                      </m:sub>
                    </m:sSub>
                    <m:r>
                      <a:rPr lang="en-CA" sz="180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latin typeface="Cambria Math" panose="02040503050406030204" pitchFamily="18" charset="0"/>
                          </a:rPr>
                        </m:ctrlPr>
                      </m:sSubPr>
                      <m:e>
                        <m:r>
                          <m:rPr>
                            <m:sty m:val="p"/>
                          </m:rPr>
                          <a:rPr lang="en-CA" sz="1800">
                            <a:latin typeface="Cambria Math" panose="02040503050406030204" pitchFamily="18" charset="0"/>
                            <a:ea typeface="Times New Roman" panose="02020603050405020304" pitchFamily="18" charset="0"/>
                            <a:cs typeface="Times New Roman" panose="02020603050405020304" pitchFamily="18" charset="0"/>
                          </a:rPr>
                          <m:t>V</m:t>
                        </m:r>
                      </m:e>
                      <m:sub>
                        <m:r>
                          <m:rPr>
                            <m:sty m:val="p"/>
                          </m:rPr>
                          <a:rPr lang="en-CA" sz="1800">
                            <a:latin typeface="Cambria Math" panose="02040503050406030204" pitchFamily="18" charset="0"/>
                            <a:ea typeface="Times New Roman" panose="02020603050405020304" pitchFamily="18" charset="0"/>
                            <a:cs typeface="Times New Roman" panose="02020603050405020304" pitchFamily="18" charset="0"/>
                          </a:rPr>
                          <m:t>a</m:t>
                        </m:r>
                      </m:sub>
                    </m:sSub>
                    <m:r>
                      <a:rPr lang="en-CA" sz="180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CA" sz="1800">
                        <a:latin typeface="Cambria Math" panose="02040503050406030204" pitchFamily="18" charset="0"/>
                        <a:ea typeface="Times New Roman" panose="02020603050405020304" pitchFamily="18" charset="0"/>
                        <a:cs typeface="Times New Roman" panose="02020603050405020304" pitchFamily="18" charset="0"/>
                      </a:rPr>
                      <m:t>t</m:t>
                    </m:r>
                    <m:r>
                      <a:rPr lang="en-CA" sz="180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latin typeface="Cambria Math" panose="02040503050406030204" pitchFamily="18" charset="0"/>
                          </a:rPr>
                        </m:ctrlPr>
                      </m:sSubPr>
                      <m:e>
                        <m:r>
                          <m:rPr>
                            <m:sty m:val="p"/>
                          </m:rPr>
                          <a:rPr lang="en-CA" sz="1800">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CA" sz="1800">
                            <a:latin typeface="Cambria Math" panose="02040503050406030204" pitchFamily="18" charset="0"/>
                            <a:ea typeface="Times New Roman" panose="02020603050405020304" pitchFamily="18" charset="0"/>
                            <a:cs typeface="Times New Roman" panose="02020603050405020304" pitchFamily="18" charset="0"/>
                          </a:rPr>
                          <m:t>cuff</m:t>
                        </m:r>
                      </m:sub>
                    </m:sSub>
                    <m:r>
                      <a:rPr lang="en-CA" sz="180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CA" sz="1800">
                        <a:latin typeface="Cambria Math" panose="02040503050406030204" pitchFamily="18" charset="0"/>
                        <a:ea typeface="Times New Roman" panose="02020603050405020304" pitchFamily="18" charset="0"/>
                        <a:cs typeface="Times New Roman" panose="02020603050405020304" pitchFamily="18" charset="0"/>
                      </a:rPr>
                      <m:t>t</m:t>
                    </m:r>
                    <m:r>
                      <a:rPr lang="en-CA" sz="1800">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1800" dirty="0">
                  <a:latin typeface="Verdana" panose="020B0604030504040204" pitchFamily="34" charset="0"/>
                  <a:ea typeface="Verdana" panose="020B0604030504040204" pitchFamily="34" charset="0"/>
                </a:endParaRPr>
              </a:p>
              <a:p>
                <a:pPr>
                  <a:spcBef>
                    <a:spcPts val="600"/>
                  </a:spcBef>
                  <a:spcAft>
                    <a:spcPts val="600"/>
                  </a:spcAft>
                </a:pPr>
                <a:r>
                  <a:rPr lang="en-CA" sz="1800" dirty="0">
                    <a:latin typeface="Verdana" panose="020B0604030504040204" pitchFamily="34" charset="0"/>
                    <a:ea typeface="Verdana" panose="020B0604030504040204" pitchFamily="34" charset="0"/>
                  </a:rPr>
                  <a:t>where </a:t>
                </a:r>
                <a14:m>
                  <m:oMath xmlns:m="http://schemas.openxmlformats.org/officeDocument/2006/math">
                    <m:sSub>
                      <m:sSubPr>
                        <m:ctrlPr>
                          <a:rPr lang="en-US" sz="1800" i="1">
                            <a:latin typeface="Cambria Math" panose="02040503050406030204" pitchFamily="18" charset="0"/>
                          </a:rPr>
                        </m:ctrlPr>
                      </m:sSubPr>
                      <m:e>
                        <m:r>
                          <m:rPr>
                            <m:sty m:val="p"/>
                          </m:rPr>
                          <a:rPr lang="en-CA" sz="1800">
                            <a:latin typeface="Cambria Math" panose="02040503050406030204" pitchFamily="18" charset="0"/>
                            <a:ea typeface="Times New Roman" panose="02020603050405020304" pitchFamily="18" charset="0"/>
                            <a:cs typeface="Times New Roman" panose="02020603050405020304" pitchFamily="18" charset="0"/>
                          </a:rPr>
                          <m:t>P</m:t>
                        </m:r>
                      </m:e>
                      <m:sub>
                        <m:r>
                          <m:rPr>
                            <m:sty m:val="p"/>
                          </m:rPr>
                          <a:rPr lang="en-CA" sz="1800">
                            <a:latin typeface="Cambria Math" panose="02040503050406030204" pitchFamily="18" charset="0"/>
                            <a:ea typeface="Times New Roman" panose="02020603050405020304" pitchFamily="18" charset="0"/>
                            <a:cs typeface="Times New Roman" panose="02020603050405020304" pitchFamily="18" charset="0"/>
                          </a:rPr>
                          <m:t>ath</m:t>
                        </m:r>
                      </m:sub>
                    </m:sSub>
                  </m:oMath>
                </a14:m>
                <a:r>
                  <a:rPr lang="en-CA" sz="1800" dirty="0">
                    <a:latin typeface="Verdana" panose="020B0604030504040204" pitchFamily="34" charset="0"/>
                    <a:ea typeface="Verdana" panose="020B0604030504040204" pitchFamily="34" charset="0"/>
                  </a:rPr>
                  <a:t> is the atmospheric pressure </a:t>
                </a:r>
                <a14:m>
                  <m:oMath xmlns:m="http://schemas.openxmlformats.org/officeDocument/2006/math">
                    <m:sSub>
                      <m:sSubPr>
                        <m:ctrlPr>
                          <a:rPr lang="en-US" sz="1800" i="1">
                            <a:latin typeface="Cambria Math" panose="02040503050406030204" pitchFamily="18" charset="0"/>
                          </a:rPr>
                        </m:ctrlPr>
                      </m:sSubPr>
                      <m:e>
                        <m:r>
                          <m:rPr>
                            <m:sty m:val="p"/>
                          </m:rPr>
                          <a:rPr lang="en-CA" sz="1800">
                            <a:latin typeface="Cambria Math" panose="02040503050406030204" pitchFamily="18" charset="0"/>
                            <a:ea typeface="Times New Roman" panose="02020603050405020304" pitchFamily="18" charset="0"/>
                            <a:cs typeface="Times New Roman" panose="02020603050405020304" pitchFamily="18" charset="0"/>
                          </a:rPr>
                          <m:t>P</m:t>
                        </m:r>
                      </m:e>
                      <m:sub>
                        <m:r>
                          <m:rPr>
                            <m:sty m:val="p"/>
                          </m:rPr>
                          <a:rPr lang="en-CA" sz="1800">
                            <a:latin typeface="Cambria Math" panose="02040503050406030204" pitchFamily="18" charset="0"/>
                            <a:ea typeface="Times New Roman" panose="02020603050405020304" pitchFamily="18" charset="0"/>
                            <a:cs typeface="Times New Roman" panose="02020603050405020304" pitchFamily="18" charset="0"/>
                          </a:rPr>
                          <m:t>ath</m:t>
                        </m:r>
                      </m:sub>
                    </m:sSub>
                    <m:r>
                      <a:rPr lang="en-CA" sz="1800">
                        <a:latin typeface="Cambria Math" panose="02040503050406030204" pitchFamily="18" charset="0"/>
                        <a:ea typeface="Times New Roman" panose="02020603050405020304" pitchFamily="18" charset="0"/>
                        <a:cs typeface="Times New Roman" panose="02020603050405020304" pitchFamily="18" charset="0"/>
                      </a:rPr>
                      <m:t>=760 </m:t>
                    </m:r>
                    <m:r>
                      <m:rPr>
                        <m:sty m:val="p"/>
                      </m:rPr>
                      <a:rPr lang="en-CA" sz="1800">
                        <a:latin typeface="Cambria Math" panose="02040503050406030204" pitchFamily="18" charset="0"/>
                        <a:ea typeface="Times New Roman" panose="02020603050405020304" pitchFamily="18" charset="0"/>
                        <a:cs typeface="Times New Roman" panose="02020603050405020304" pitchFamily="18" charset="0"/>
                      </a:rPr>
                      <m:t>mmHg</m:t>
                    </m:r>
                  </m:oMath>
                </a14:m>
                <a:r>
                  <a:rPr lang="en-CA" sz="1800" dirty="0">
                    <a:latin typeface="Verdana" panose="020B0604030504040204" pitchFamily="34" charset="0"/>
                    <a:ea typeface="Verdana" panose="020B0604030504040204" pitchFamily="34" charset="0"/>
                  </a:rPr>
                  <a:t>, and </a:t>
                </a:r>
                <a14:m>
                  <m:oMath xmlns:m="http://schemas.openxmlformats.org/officeDocument/2006/math">
                    <m:sSub>
                      <m:sSubPr>
                        <m:ctrlPr>
                          <a:rPr lang="en-US" sz="1800" i="1">
                            <a:latin typeface="Cambria Math" panose="02040503050406030204" pitchFamily="18" charset="0"/>
                          </a:rPr>
                        </m:ctrlPr>
                      </m:sSubPr>
                      <m:e>
                        <m:r>
                          <m:rPr>
                            <m:sty m:val="p"/>
                          </m:rPr>
                          <a:rPr lang="en-CA" sz="1800">
                            <a:latin typeface="Cambria Math" panose="02040503050406030204" pitchFamily="18" charset="0"/>
                            <a:ea typeface="Times New Roman" panose="02020603050405020304" pitchFamily="18" charset="0"/>
                            <a:cs typeface="Times New Roman" panose="02020603050405020304" pitchFamily="18" charset="0"/>
                          </a:rPr>
                          <m:t>C</m:t>
                        </m:r>
                      </m:e>
                      <m:sub>
                        <m:r>
                          <m:rPr>
                            <m:sty m:val="p"/>
                          </m:rPr>
                          <a:rPr lang="en-CA" sz="1800">
                            <a:latin typeface="Cambria Math" panose="02040503050406030204" pitchFamily="18" charset="0"/>
                            <a:ea typeface="Times New Roman" panose="02020603050405020304" pitchFamily="18" charset="0"/>
                            <a:cs typeface="Times New Roman" panose="02020603050405020304" pitchFamily="18" charset="0"/>
                          </a:rPr>
                          <m:t>cuff</m:t>
                        </m:r>
                      </m:sub>
                    </m:sSub>
                  </m:oMath>
                </a14:m>
                <a:r>
                  <a:rPr lang="en-CA" sz="1800" dirty="0">
                    <a:latin typeface="Verdana" panose="020B0604030504040204" pitchFamily="34" charset="0"/>
                    <a:ea typeface="Verdana" panose="020B0604030504040204" pitchFamily="34" charset="0"/>
                  </a:rPr>
                  <a:t> is the compliance of the cuff: </a:t>
                </a:r>
                <a14:m>
                  <m:oMath xmlns:m="http://schemas.openxmlformats.org/officeDocument/2006/math">
                    <m:sSub>
                      <m:sSubPr>
                        <m:ctrlPr>
                          <a:rPr lang="en-US" sz="1800" i="1">
                            <a:latin typeface="Cambria Math" panose="02040503050406030204" pitchFamily="18" charset="0"/>
                          </a:rPr>
                        </m:ctrlPr>
                      </m:sSubPr>
                      <m:e>
                        <m:r>
                          <m:rPr>
                            <m:sty m:val="p"/>
                          </m:rPr>
                          <a:rPr lang="en-CA" sz="1800">
                            <a:latin typeface="Cambria Math" panose="02040503050406030204" pitchFamily="18" charset="0"/>
                          </a:rPr>
                          <m:t>C</m:t>
                        </m:r>
                      </m:e>
                      <m:sub>
                        <m:r>
                          <m:rPr>
                            <m:sty m:val="p"/>
                          </m:rPr>
                          <a:rPr lang="en-CA" sz="1800">
                            <a:latin typeface="Cambria Math" panose="02040503050406030204" pitchFamily="18" charset="0"/>
                          </a:rPr>
                          <m:t>cuff</m:t>
                        </m:r>
                      </m:sub>
                    </m:sSub>
                    <m:r>
                      <a:rPr lang="en-CA" sz="1800">
                        <a:latin typeface="Cambria Math" panose="02040503050406030204" pitchFamily="18" charset="0"/>
                      </a:rPr>
                      <m:t> (</m:t>
                    </m:r>
                    <m:r>
                      <m:rPr>
                        <m:sty m:val="p"/>
                      </m:rPr>
                      <a:rPr lang="en-CA" sz="1800">
                        <a:latin typeface="Cambria Math" panose="02040503050406030204" pitchFamily="18" charset="0"/>
                      </a:rPr>
                      <m:t>t</m:t>
                    </m:r>
                    <m:r>
                      <a:rPr lang="en-CA" sz="1800">
                        <a:latin typeface="Cambria Math" panose="02040503050406030204" pitchFamily="18" charset="0"/>
                      </a:rPr>
                      <m:t>)=</m:t>
                    </m:r>
                    <m:sSub>
                      <m:sSubPr>
                        <m:ctrlPr>
                          <a:rPr lang="en-US" sz="1800" i="1">
                            <a:latin typeface="Cambria Math" panose="02040503050406030204" pitchFamily="18" charset="0"/>
                          </a:rPr>
                        </m:ctrlPr>
                      </m:sSubPr>
                      <m:e>
                        <m:r>
                          <m:rPr>
                            <m:sty m:val="p"/>
                          </m:rPr>
                          <a:rPr lang="en-CA" sz="1800">
                            <a:latin typeface="Cambria Math" panose="02040503050406030204" pitchFamily="18" charset="0"/>
                          </a:rPr>
                          <m:t>V</m:t>
                        </m:r>
                      </m:e>
                      <m:sub>
                        <m:r>
                          <a:rPr lang="en-CA" sz="1800">
                            <a:latin typeface="Cambria Math" panose="02040503050406030204" pitchFamily="18" charset="0"/>
                          </a:rPr>
                          <m:t>0</m:t>
                        </m:r>
                      </m:sub>
                    </m:sSub>
                    <m:r>
                      <a:rPr lang="en-CA" sz="1800">
                        <a:latin typeface="Cambria Math" panose="02040503050406030204" pitchFamily="18" charset="0"/>
                      </a:rPr>
                      <m:t>/(</m:t>
                    </m:r>
                    <m:sSub>
                      <m:sSubPr>
                        <m:ctrlPr>
                          <a:rPr lang="en-US" sz="1800" i="1">
                            <a:latin typeface="Cambria Math" panose="02040503050406030204" pitchFamily="18" charset="0"/>
                          </a:rPr>
                        </m:ctrlPr>
                      </m:sSubPr>
                      <m:e>
                        <m:r>
                          <m:rPr>
                            <m:sty m:val="p"/>
                          </m:rPr>
                          <a:rPr lang="en-CA" sz="1800">
                            <a:latin typeface="Cambria Math" panose="02040503050406030204" pitchFamily="18" charset="0"/>
                          </a:rPr>
                          <m:t>P</m:t>
                        </m:r>
                      </m:e>
                      <m:sub>
                        <m:r>
                          <a:rPr lang="en-CA" sz="1800">
                            <a:latin typeface="Cambria Math" panose="02040503050406030204" pitchFamily="18" charset="0"/>
                          </a:rPr>
                          <m:t>0</m:t>
                        </m:r>
                      </m:sub>
                    </m:sSub>
                    <m:r>
                      <a:rPr lang="en-CA" sz="1800">
                        <a:latin typeface="Cambria Math" panose="02040503050406030204" pitchFamily="18" charset="0"/>
                      </a:rPr>
                      <m:t>−</m:t>
                    </m:r>
                    <m:r>
                      <m:rPr>
                        <m:sty m:val="p"/>
                      </m:rPr>
                      <a:rPr lang="en-CA" sz="1800">
                        <a:latin typeface="Cambria Math" panose="02040503050406030204" pitchFamily="18" charset="0"/>
                      </a:rPr>
                      <m:t>rt</m:t>
                    </m:r>
                    <m:r>
                      <a:rPr lang="en-CA" sz="1800">
                        <a:latin typeface="Cambria Math" panose="02040503050406030204" pitchFamily="18" charset="0"/>
                      </a:rPr>
                      <m:t>+</m:t>
                    </m:r>
                    <m:sSub>
                      <m:sSubPr>
                        <m:ctrlPr>
                          <a:rPr lang="en-US" sz="1800" i="1">
                            <a:latin typeface="Cambria Math" panose="02040503050406030204" pitchFamily="18" charset="0"/>
                          </a:rPr>
                        </m:ctrlPr>
                      </m:sSubPr>
                      <m:e>
                        <m:r>
                          <m:rPr>
                            <m:sty m:val="p"/>
                          </m:rPr>
                          <a:rPr lang="en-CA" sz="1800">
                            <a:latin typeface="Cambria Math" panose="02040503050406030204" pitchFamily="18" charset="0"/>
                          </a:rPr>
                          <m:t>P</m:t>
                        </m:r>
                      </m:e>
                      <m:sub>
                        <m:r>
                          <m:rPr>
                            <m:sty m:val="p"/>
                          </m:rPr>
                          <a:rPr lang="en-CA" sz="1800">
                            <a:latin typeface="Cambria Math" panose="02040503050406030204" pitchFamily="18" charset="0"/>
                          </a:rPr>
                          <m:t>ath</m:t>
                        </m:r>
                      </m:sub>
                    </m:sSub>
                    <m:r>
                      <a:rPr lang="en-CA" sz="1800">
                        <a:latin typeface="Cambria Math" panose="02040503050406030204" pitchFamily="18" charset="0"/>
                      </a:rPr>
                      <m:t>)</m:t>
                    </m:r>
                  </m:oMath>
                </a14:m>
                <a:endParaRPr lang="en-CA" sz="1800" dirty="0">
                  <a:latin typeface="Verdana" panose="020B0604030504040204" pitchFamily="34" charset="0"/>
                  <a:ea typeface="Verdana" panose="020B0604030504040204" pitchFamily="34" charset="0"/>
                </a:endParaRPr>
              </a:p>
              <a:p>
                <a:pPr>
                  <a:spcBef>
                    <a:spcPts val="600"/>
                  </a:spcBef>
                  <a:spcAft>
                    <a:spcPts val="600"/>
                  </a:spcAft>
                </a:pPr>
                <a14:m>
                  <m:oMath xmlns:m="http://schemas.openxmlformats.org/officeDocument/2006/math">
                    <m:sSub>
                      <m:sSubPr>
                        <m:ctrlPr>
                          <a:rPr lang="en-US" sz="1800" i="1">
                            <a:latin typeface="Cambria Math" panose="02040503050406030204" pitchFamily="18" charset="0"/>
                          </a:rPr>
                        </m:ctrlPr>
                      </m:sSubPr>
                      <m:e>
                        <m:r>
                          <m:rPr>
                            <m:sty m:val="p"/>
                          </m:rPr>
                          <a:rPr lang="en-CA" sz="1800">
                            <a:latin typeface="Cambria Math" panose="02040503050406030204" pitchFamily="18" charset="0"/>
                            <a:ea typeface="Times New Roman" panose="02020603050405020304" pitchFamily="18" charset="0"/>
                            <a:cs typeface="Times New Roman" panose="02020603050405020304" pitchFamily="18" charset="0"/>
                          </a:rPr>
                          <m:t>V</m:t>
                        </m:r>
                      </m:e>
                      <m:sub>
                        <m:r>
                          <a:rPr lang="en-CA" sz="1800">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CA" sz="1800" dirty="0">
                    <a:latin typeface="Verdana" panose="020B0604030504040204" pitchFamily="34" charset="0"/>
                    <a:ea typeface="Verdana" panose="020B0604030504040204" pitchFamily="34" charset="0"/>
                  </a:rPr>
                  <a:t> is the volume of the cuff after inflation in </a:t>
                </a:r>
                <a14:m>
                  <m:oMath xmlns:m="http://schemas.openxmlformats.org/officeDocument/2006/math">
                    <m:r>
                      <m:rPr>
                        <m:sty m:val="p"/>
                      </m:rPr>
                      <a:rPr lang="en-CA" sz="1800">
                        <a:latin typeface="Cambria Math" panose="02040503050406030204" pitchFamily="18" charset="0"/>
                        <a:ea typeface="Times New Roman" panose="02020603050405020304" pitchFamily="18" charset="0"/>
                        <a:cs typeface="Times New Roman" panose="02020603050405020304" pitchFamily="18" charset="0"/>
                      </a:rPr>
                      <m:t>ml</m:t>
                    </m:r>
                  </m:oMath>
                </a14:m>
                <a:r>
                  <a:rPr lang="en-CA" sz="1800" dirty="0">
                    <a:latin typeface="Verdana" panose="020B0604030504040204" pitchFamily="34" charset="0"/>
                    <a:ea typeface="Verdana" panose="020B0604030504040204" pitchFamily="34" charset="0"/>
                  </a:rPr>
                  <a:t> </a:t>
                </a:r>
                <a:endParaRPr lang="en-US" sz="1800" dirty="0">
                  <a:latin typeface="Verdana" panose="020B0604030504040204" pitchFamily="34" charset="0"/>
                  <a:ea typeface="Verdana" panose="020B0604030504040204" pitchFamily="34" charset="0"/>
                </a:endParaRPr>
              </a:p>
            </p:txBody>
          </p:sp>
        </mc:Choice>
        <mc:Fallback>
          <p:sp>
            <p:nvSpPr>
              <p:cNvPr id="3" name="Content Placeholder 2">
                <a:extLst>
                  <a:ext uri="{FF2B5EF4-FFF2-40B4-BE49-F238E27FC236}">
                    <a16:creationId xmlns:a16="http://schemas.microsoft.com/office/drawing/2014/main" id="{F25BDAFF-2259-0F35-FDFF-FB5DE30B1302}"/>
                  </a:ext>
                </a:extLst>
              </p:cNvPr>
              <p:cNvSpPr>
                <a:spLocks noGrp="1" noRot="1" noChangeAspect="1" noMove="1" noResize="1" noEditPoints="1" noAdjustHandles="1" noChangeArrowheads="1" noChangeShapeType="1" noTextEdit="1"/>
              </p:cNvSpPr>
              <p:nvPr>
                <p:ph idx="1"/>
              </p:nvPr>
            </p:nvSpPr>
            <p:spPr>
              <a:xfrm>
                <a:off x="395536" y="1700808"/>
                <a:ext cx="4320843" cy="3753544"/>
              </a:xfrm>
              <a:blipFill>
                <a:blip r:embed="rId2"/>
                <a:stretch>
                  <a:fillRect l="-1269" t="-812" r="-1693"/>
                </a:stretch>
              </a:blipFill>
            </p:spPr>
            <p:txBody>
              <a:bodyPr/>
              <a:lstStyle/>
              <a:p>
                <a:r>
                  <a:rPr lang="en-CA">
                    <a:noFill/>
                  </a:rPr>
                  <a:t> </a:t>
                </a:r>
              </a:p>
            </p:txBody>
          </p:sp>
        </mc:Fallback>
      </mc:AlternateContent>
      <p:pic>
        <p:nvPicPr>
          <p:cNvPr id="7" name="Picture 6">
            <a:extLst>
              <a:ext uri="{FF2B5EF4-FFF2-40B4-BE49-F238E27FC236}">
                <a16:creationId xmlns:a16="http://schemas.microsoft.com/office/drawing/2014/main" id="{F7E92827-DCF0-949B-6E84-271815329091}"/>
              </a:ext>
            </a:extLst>
          </p:cNvPr>
          <p:cNvPicPr>
            <a:picLocks noChangeAspect="1"/>
          </p:cNvPicPr>
          <p:nvPr/>
        </p:nvPicPr>
        <p:blipFill>
          <a:blip r:embed="rId3"/>
          <a:stretch>
            <a:fillRect/>
          </a:stretch>
        </p:blipFill>
        <p:spPr>
          <a:xfrm>
            <a:off x="4716379" y="1700808"/>
            <a:ext cx="4130039" cy="3197642"/>
          </a:xfrm>
          <a:prstGeom prst="rect">
            <a:avLst/>
          </a:prstGeom>
        </p:spPr>
      </p:pic>
    </p:spTree>
    <p:extLst>
      <p:ext uri="{BB962C8B-B14F-4D97-AF65-F5344CB8AC3E}">
        <p14:creationId xmlns:p14="http://schemas.microsoft.com/office/powerpoint/2010/main" val="21326899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8670-0E24-DC25-EC8D-C65ABDF6F0BA}"/>
              </a:ext>
            </a:extLst>
          </p:cNvPr>
          <p:cNvSpPr>
            <a:spLocks noGrp="1"/>
          </p:cNvSpPr>
          <p:nvPr>
            <p:ph type="title"/>
          </p:nvPr>
        </p:nvSpPr>
        <p:spPr>
          <a:xfrm>
            <a:off x="661147" y="632011"/>
            <a:ext cx="7821706" cy="914400"/>
          </a:xfrm>
        </p:spPr>
        <p:txBody>
          <a:bodyPr/>
          <a:lstStyle/>
          <a:p>
            <a:r>
              <a:rPr lang="en-US" dirty="0"/>
              <a:t>What is the most common algorithm for </a:t>
            </a:r>
            <a:r>
              <a:rPr lang="en-US" dirty="0" err="1"/>
              <a:t>oscillometric</a:t>
            </a:r>
            <a:r>
              <a:rPr lang="en-US" dirty="0"/>
              <a:t> BP estimation?</a:t>
            </a:r>
          </a:p>
        </p:txBody>
      </p:sp>
      <p:pic>
        <p:nvPicPr>
          <p:cNvPr id="26" name="Content Placeholder 25" descr="Chart, line chart&#10;&#10;Description automatically generated">
            <a:extLst>
              <a:ext uri="{FF2B5EF4-FFF2-40B4-BE49-F238E27FC236}">
                <a16:creationId xmlns:a16="http://schemas.microsoft.com/office/drawing/2014/main" id="{A30D2930-CC37-B07D-13A4-8DF55254A28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289460"/>
            <a:ext cx="3886200" cy="3137522"/>
          </a:xfrm>
        </p:spPr>
      </p:pic>
      <p:pic>
        <p:nvPicPr>
          <p:cNvPr id="15" name="Content Placeholder 14" descr="A diagram of a pressure signal&#10;&#10;Description automatically generated">
            <a:extLst>
              <a:ext uri="{FF2B5EF4-FFF2-40B4-BE49-F238E27FC236}">
                <a16:creationId xmlns:a16="http://schemas.microsoft.com/office/drawing/2014/main" id="{F986E0F1-5DF4-9413-5D1A-CEAF7FBE01E9}"/>
              </a:ext>
            </a:extLst>
          </p:cNvPr>
          <p:cNvPicPr>
            <a:picLocks noGrp="1" noChangeAspect="1"/>
          </p:cNvPicPr>
          <p:nvPr>
            <p:ph sz="half" idx="2"/>
          </p:nvPr>
        </p:nvPicPr>
        <p:blipFill>
          <a:blip r:embed="rId3"/>
          <a:stretch>
            <a:fillRect/>
          </a:stretch>
        </p:blipFill>
        <p:spPr>
          <a:xfrm>
            <a:off x="4863953" y="1915120"/>
            <a:ext cx="4075510" cy="4712973"/>
          </a:xfrm>
        </p:spPr>
      </p:pic>
      <p:sp>
        <p:nvSpPr>
          <p:cNvPr id="3" name="TextBox 2">
            <a:extLst>
              <a:ext uri="{FF2B5EF4-FFF2-40B4-BE49-F238E27FC236}">
                <a16:creationId xmlns:a16="http://schemas.microsoft.com/office/drawing/2014/main" id="{77F02069-9265-605A-4961-F5FE90236E57}"/>
              </a:ext>
            </a:extLst>
          </p:cNvPr>
          <p:cNvSpPr txBox="1"/>
          <p:nvPr/>
        </p:nvSpPr>
        <p:spPr>
          <a:xfrm>
            <a:off x="1330513" y="6104873"/>
            <a:ext cx="3533440"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4\</a:t>
            </a:r>
            <a:r>
              <a:rPr lang="en-US" sz="1400" dirty="0" err="1">
                <a:solidFill>
                  <a:srgbClr val="002060"/>
                </a:solidFill>
              </a:rPr>
              <a:t>BloodPressureLiveEditor.mlx</a:t>
            </a:r>
            <a:endParaRPr lang="en-US" sz="1400" dirty="0">
              <a:solidFill>
                <a:srgbClr val="002060"/>
              </a:solidFill>
            </a:endParaRPr>
          </a:p>
        </p:txBody>
      </p:sp>
    </p:spTree>
    <p:extLst>
      <p:ext uri="{BB962C8B-B14F-4D97-AF65-F5344CB8AC3E}">
        <p14:creationId xmlns:p14="http://schemas.microsoft.com/office/powerpoint/2010/main" val="7904613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50557-3924-6DD0-BD2C-20676F310FEE}"/>
              </a:ext>
            </a:extLst>
          </p:cNvPr>
          <p:cNvSpPr>
            <a:spLocks noGrp="1"/>
          </p:cNvSpPr>
          <p:nvPr>
            <p:ph type="title"/>
          </p:nvPr>
        </p:nvSpPr>
        <p:spPr>
          <a:xfrm>
            <a:off x="685800" y="489942"/>
            <a:ext cx="6553200" cy="914400"/>
          </a:xfrm>
        </p:spPr>
        <p:txBody>
          <a:bodyPr/>
          <a:lstStyle/>
          <a:p>
            <a:r>
              <a:rPr lang="en-CA" dirty="0"/>
              <a:t>How does the change is arterial stiffness affect the accuracy?</a:t>
            </a:r>
          </a:p>
        </p:txBody>
      </p:sp>
      <p:pic>
        <p:nvPicPr>
          <p:cNvPr id="9" name="Content Placeholder 8">
            <a:extLst>
              <a:ext uri="{FF2B5EF4-FFF2-40B4-BE49-F238E27FC236}">
                <a16:creationId xmlns:a16="http://schemas.microsoft.com/office/drawing/2014/main" id="{97043499-0D9B-020E-4E4F-96B0B0679081}"/>
              </a:ext>
            </a:extLst>
          </p:cNvPr>
          <p:cNvPicPr>
            <a:picLocks noGrp="1" noChangeAspect="1"/>
          </p:cNvPicPr>
          <p:nvPr>
            <p:ph sz="half" idx="1"/>
          </p:nvPr>
        </p:nvPicPr>
        <p:blipFill>
          <a:blip r:embed="rId2"/>
          <a:stretch>
            <a:fillRect/>
          </a:stretch>
        </p:blipFill>
        <p:spPr>
          <a:xfrm>
            <a:off x="685800" y="2335559"/>
            <a:ext cx="3810000" cy="2263082"/>
          </a:xfrm>
        </p:spPr>
      </p:pic>
      <p:pic>
        <p:nvPicPr>
          <p:cNvPr id="11" name="Content Placeholder 10">
            <a:extLst>
              <a:ext uri="{FF2B5EF4-FFF2-40B4-BE49-F238E27FC236}">
                <a16:creationId xmlns:a16="http://schemas.microsoft.com/office/drawing/2014/main" id="{F5E3E833-E845-F03E-7024-553AA025D7FA}"/>
              </a:ext>
            </a:extLst>
          </p:cNvPr>
          <p:cNvPicPr>
            <a:picLocks noGrp="1" noChangeAspect="1"/>
          </p:cNvPicPr>
          <p:nvPr>
            <p:ph sz="half" idx="2"/>
          </p:nvPr>
        </p:nvPicPr>
        <p:blipFill>
          <a:blip r:embed="rId3"/>
          <a:stretch>
            <a:fillRect/>
          </a:stretch>
        </p:blipFill>
        <p:spPr>
          <a:xfrm>
            <a:off x="4648200" y="2313228"/>
            <a:ext cx="3810000" cy="2307743"/>
          </a:xfrm>
        </p:spPr>
      </p:pic>
      <p:sp>
        <p:nvSpPr>
          <p:cNvPr id="3" name="TextBox 2">
            <a:extLst>
              <a:ext uri="{FF2B5EF4-FFF2-40B4-BE49-F238E27FC236}">
                <a16:creationId xmlns:a16="http://schemas.microsoft.com/office/drawing/2014/main" id="{1D1AA86B-C7D3-2DA8-25D6-DBF083D83E76}"/>
              </a:ext>
            </a:extLst>
          </p:cNvPr>
          <p:cNvSpPr txBox="1"/>
          <p:nvPr/>
        </p:nvSpPr>
        <p:spPr>
          <a:xfrm>
            <a:off x="866689" y="5569005"/>
            <a:ext cx="7410621" cy="307777"/>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4\</a:t>
            </a:r>
            <a:r>
              <a:rPr lang="en-US" sz="1400" dirty="0" err="1">
                <a:solidFill>
                  <a:srgbClr val="002060"/>
                </a:solidFill>
              </a:rPr>
              <a:t>BloodPressureLiveEditorStiffnessChanges.mlx</a:t>
            </a:r>
            <a:endParaRPr lang="en-US" sz="1400" dirty="0">
              <a:solidFill>
                <a:srgbClr val="002060"/>
              </a:solidFill>
            </a:endParaRPr>
          </a:p>
        </p:txBody>
      </p:sp>
    </p:spTree>
    <p:extLst>
      <p:ext uri="{BB962C8B-B14F-4D97-AF65-F5344CB8AC3E}">
        <p14:creationId xmlns:p14="http://schemas.microsoft.com/office/powerpoint/2010/main" val="40844876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29AC-151E-CF08-B46E-D87814B226C4}"/>
              </a:ext>
            </a:extLst>
          </p:cNvPr>
          <p:cNvSpPr>
            <a:spLocks noGrp="1"/>
          </p:cNvSpPr>
          <p:nvPr>
            <p:ph type="title"/>
          </p:nvPr>
        </p:nvSpPr>
        <p:spPr>
          <a:xfrm>
            <a:off x="739589" y="628054"/>
            <a:ext cx="6972426" cy="914400"/>
          </a:xfrm>
        </p:spPr>
        <p:txBody>
          <a:bodyPr>
            <a:normAutofit fontScale="90000"/>
          </a:bodyPr>
          <a:lstStyle/>
          <a:p>
            <a:r>
              <a:rPr lang="en-US" dirty="0"/>
              <a:t>How can we model motion artifacts?</a:t>
            </a:r>
          </a:p>
        </p:txBody>
      </p:sp>
      <p:pic>
        <p:nvPicPr>
          <p:cNvPr id="9" name="Content Placeholder 8" descr="Chart, line chart&#10;&#10;Description automatically generated">
            <a:extLst>
              <a:ext uri="{FF2B5EF4-FFF2-40B4-BE49-F238E27FC236}">
                <a16:creationId xmlns:a16="http://schemas.microsoft.com/office/drawing/2014/main" id="{B6A076B5-E021-D388-26AD-3178BE456AC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35642" y="1646580"/>
            <a:ext cx="3886200" cy="3137522"/>
          </a:xfrm>
        </p:spPr>
      </p:pic>
      <p:pic>
        <p:nvPicPr>
          <p:cNvPr id="15" name="Content Placeholder 14" descr="Chart, line chart, histogram&#10;&#10;Description automatically generated">
            <a:extLst>
              <a:ext uri="{FF2B5EF4-FFF2-40B4-BE49-F238E27FC236}">
                <a16:creationId xmlns:a16="http://schemas.microsoft.com/office/drawing/2014/main" id="{A29BAD88-8F80-7CF6-0CBD-34C2BE890B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22158" y="1646580"/>
            <a:ext cx="3886200" cy="2914650"/>
          </a:xfrm>
        </p:spPr>
      </p:pic>
      <p:sp>
        <p:nvSpPr>
          <p:cNvPr id="4" name="TextBox 3">
            <a:extLst>
              <a:ext uri="{FF2B5EF4-FFF2-40B4-BE49-F238E27FC236}">
                <a16:creationId xmlns:a16="http://schemas.microsoft.com/office/drawing/2014/main" id="{52BD7CF6-D26C-4434-38C5-0C58A5E88BB8}"/>
              </a:ext>
            </a:extLst>
          </p:cNvPr>
          <p:cNvSpPr txBox="1"/>
          <p:nvPr/>
        </p:nvSpPr>
        <p:spPr>
          <a:xfrm>
            <a:off x="739589" y="4790016"/>
            <a:ext cx="7333129" cy="1200329"/>
          </a:xfrm>
          <a:prstGeom prst="rect">
            <a:avLst/>
          </a:prstGeom>
          <a:noFill/>
        </p:spPr>
        <p:txBody>
          <a:bodyPr wrap="square">
            <a:spAutoFit/>
          </a:bodyPr>
          <a:lstStyle/>
          <a:p>
            <a:r>
              <a:rPr lang="en-CA" sz="1200" b="0" i="0" dirty="0" err="1">
                <a:solidFill>
                  <a:srgbClr val="212121"/>
                </a:solidFill>
                <a:effectLst/>
                <a:latin typeface="Menlo"/>
              </a:rPr>
              <a:t>length_m</a:t>
            </a:r>
            <a:r>
              <a:rPr lang="en-CA" sz="1200" b="0" i="0" dirty="0">
                <a:solidFill>
                  <a:srgbClr val="212121"/>
                </a:solidFill>
                <a:effectLst/>
                <a:latin typeface="Menlo"/>
              </a:rPr>
              <a:t>=1000;</a:t>
            </a:r>
          </a:p>
          <a:p>
            <a:r>
              <a:rPr lang="en-CA" sz="1200" b="0" i="0" u="none" strike="noStrike" dirty="0">
                <a:solidFill>
                  <a:srgbClr val="008013"/>
                </a:solidFill>
                <a:effectLst/>
                <a:latin typeface="Menlo"/>
              </a:rPr>
              <a:t>% Generate motion artifacts</a:t>
            </a:r>
            <a:endParaRPr lang="en-CA" sz="1200" b="0" i="0" dirty="0">
              <a:solidFill>
                <a:srgbClr val="212121"/>
              </a:solidFill>
              <a:effectLst/>
              <a:latin typeface="Menlo"/>
            </a:endParaRPr>
          </a:p>
          <a:p>
            <a:r>
              <a:rPr lang="en-CA" sz="1200" b="0" i="0" dirty="0">
                <a:solidFill>
                  <a:srgbClr val="212121"/>
                </a:solidFill>
                <a:effectLst/>
                <a:latin typeface="Menlo"/>
              </a:rPr>
              <a:t>t1=-</a:t>
            </a:r>
            <a:r>
              <a:rPr lang="en-CA" sz="1200" b="0" i="0" dirty="0" err="1">
                <a:solidFill>
                  <a:srgbClr val="212121"/>
                </a:solidFill>
                <a:effectLst/>
                <a:latin typeface="Menlo"/>
              </a:rPr>
              <a:t>length_m</a:t>
            </a:r>
            <a:r>
              <a:rPr lang="en-CA" sz="1200" b="0" i="0" dirty="0">
                <a:solidFill>
                  <a:srgbClr val="212121"/>
                </a:solidFill>
                <a:effectLst/>
                <a:latin typeface="Menlo"/>
              </a:rPr>
              <a:t>/2*</a:t>
            </a:r>
            <a:r>
              <a:rPr lang="en-CA" sz="1200" b="0" i="0" dirty="0" err="1">
                <a:solidFill>
                  <a:srgbClr val="212121"/>
                </a:solidFill>
                <a:effectLst/>
                <a:latin typeface="Menlo"/>
              </a:rPr>
              <a:t>delta_T:delta_T:length_m</a:t>
            </a:r>
            <a:r>
              <a:rPr lang="en-CA" sz="1200" b="0" i="0" dirty="0">
                <a:solidFill>
                  <a:srgbClr val="212121"/>
                </a:solidFill>
                <a:effectLst/>
                <a:latin typeface="Menlo"/>
              </a:rPr>
              <a:t>/2*</a:t>
            </a:r>
            <a:r>
              <a:rPr lang="en-CA" sz="1200" b="0" i="0" dirty="0" err="1">
                <a:solidFill>
                  <a:srgbClr val="212121"/>
                </a:solidFill>
                <a:effectLst/>
                <a:latin typeface="Menlo"/>
              </a:rPr>
              <a:t>delta_T</a:t>
            </a:r>
            <a:r>
              <a:rPr lang="en-CA" sz="1200" b="0" i="0" dirty="0">
                <a:solidFill>
                  <a:srgbClr val="212121"/>
                </a:solidFill>
                <a:effectLst/>
                <a:latin typeface="Menlo"/>
              </a:rPr>
              <a:t>;</a:t>
            </a:r>
          </a:p>
          <a:p>
            <a:r>
              <a:rPr lang="en-CA" sz="1200" b="0" i="0" dirty="0">
                <a:solidFill>
                  <a:srgbClr val="212121"/>
                </a:solidFill>
                <a:effectLst/>
                <a:latin typeface="Menlo"/>
              </a:rPr>
              <a:t>eta=1.5;</a:t>
            </a:r>
          </a:p>
          <a:p>
            <a:r>
              <a:rPr lang="en-CA" sz="1200" b="0" i="0" dirty="0" err="1">
                <a:solidFill>
                  <a:srgbClr val="212121"/>
                </a:solidFill>
                <a:effectLst/>
                <a:latin typeface="Menlo"/>
              </a:rPr>
              <a:t>motion_signal</a:t>
            </a:r>
            <a:r>
              <a:rPr lang="en-CA" sz="1200" b="0" i="0" dirty="0">
                <a:solidFill>
                  <a:srgbClr val="212121"/>
                </a:solidFill>
                <a:effectLst/>
                <a:latin typeface="Menlo"/>
              </a:rPr>
              <a:t>=5*sin(pi*t1/eta)./(pi*t1);</a:t>
            </a:r>
          </a:p>
          <a:p>
            <a:r>
              <a:rPr lang="en-CA" sz="1200" b="0" i="0" dirty="0" err="1">
                <a:solidFill>
                  <a:srgbClr val="212121"/>
                </a:solidFill>
                <a:effectLst/>
                <a:latin typeface="Menlo"/>
              </a:rPr>
              <a:t>motion_signal</a:t>
            </a:r>
            <a:r>
              <a:rPr lang="en-CA" sz="1200" b="0" i="0" dirty="0">
                <a:solidFill>
                  <a:srgbClr val="212121"/>
                </a:solidFill>
                <a:effectLst/>
                <a:latin typeface="Menlo"/>
              </a:rPr>
              <a:t>(</a:t>
            </a:r>
            <a:r>
              <a:rPr lang="en-CA" sz="1200" b="0" i="0" dirty="0" err="1">
                <a:solidFill>
                  <a:srgbClr val="212121"/>
                </a:solidFill>
                <a:effectLst/>
                <a:latin typeface="Menlo"/>
              </a:rPr>
              <a:t>length_m</a:t>
            </a:r>
            <a:r>
              <a:rPr lang="en-CA" sz="1200" b="0" i="0" dirty="0">
                <a:solidFill>
                  <a:srgbClr val="212121"/>
                </a:solidFill>
                <a:effectLst/>
                <a:latin typeface="Menlo"/>
              </a:rPr>
              <a:t>/2+1)=0.5*(</a:t>
            </a:r>
            <a:r>
              <a:rPr lang="en-CA" sz="1200" b="0" i="0" dirty="0" err="1">
                <a:solidFill>
                  <a:srgbClr val="212121"/>
                </a:solidFill>
                <a:effectLst/>
                <a:latin typeface="Menlo"/>
              </a:rPr>
              <a:t>motion_signal</a:t>
            </a:r>
            <a:r>
              <a:rPr lang="en-CA" sz="1200" b="0" i="0" dirty="0">
                <a:solidFill>
                  <a:srgbClr val="212121"/>
                </a:solidFill>
                <a:effectLst/>
                <a:latin typeface="Menlo"/>
              </a:rPr>
              <a:t>(</a:t>
            </a:r>
            <a:r>
              <a:rPr lang="en-CA" sz="1200" b="0" i="0" dirty="0" err="1">
                <a:solidFill>
                  <a:srgbClr val="212121"/>
                </a:solidFill>
                <a:effectLst/>
                <a:latin typeface="Menlo"/>
              </a:rPr>
              <a:t>length_m</a:t>
            </a:r>
            <a:r>
              <a:rPr lang="en-CA" sz="1200" b="0" i="0" dirty="0">
                <a:solidFill>
                  <a:srgbClr val="212121"/>
                </a:solidFill>
                <a:effectLst/>
                <a:latin typeface="Menlo"/>
              </a:rPr>
              <a:t>/2)+</a:t>
            </a:r>
            <a:r>
              <a:rPr lang="en-CA" sz="1200" b="0" i="0" dirty="0" err="1">
                <a:solidFill>
                  <a:srgbClr val="212121"/>
                </a:solidFill>
                <a:effectLst/>
                <a:latin typeface="Menlo"/>
              </a:rPr>
              <a:t>motion_signal</a:t>
            </a:r>
            <a:r>
              <a:rPr lang="en-CA" sz="1200" b="0" i="0" dirty="0">
                <a:solidFill>
                  <a:srgbClr val="212121"/>
                </a:solidFill>
                <a:effectLst/>
                <a:latin typeface="Menlo"/>
              </a:rPr>
              <a:t>(</a:t>
            </a:r>
            <a:r>
              <a:rPr lang="en-CA" sz="1200" b="0" i="0" dirty="0" err="1">
                <a:solidFill>
                  <a:srgbClr val="212121"/>
                </a:solidFill>
                <a:effectLst/>
                <a:latin typeface="Menlo"/>
              </a:rPr>
              <a:t>length_m</a:t>
            </a:r>
            <a:r>
              <a:rPr lang="en-CA" sz="1200" b="0" i="0" dirty="0">
                <a:solidFill>
                  <a:srgbClr val="212121"/>
                </a:solidFill>
                <a:effectLst/>
                <a:latin typeface="Menlo"/>
              </a:rPr>
              <a:t>/2+2));</a:t>
            </a:r>
          </a:p>
        </p:txBody>
      </p:sp>
      <p:sp>
        <p:nvSpPr>
          <p:cNvPr id="6" name="TextBox 5">
            <a:extLst>
              <a:ext uri="{FF2B5EF4-FFF2-40B4-BE49-F238E27FC236}">
                <a16:creationId xmlns:a16="http://schemas.microsoft.com/office/drawing/2014/main" id="{0C418F9C-4B2D-689E-E3EB-C43345A21EA8}"/>
              </a:ext>
            </a:extLst>
          </p:cNvPr>
          <p:cNvSpPr txBox="1"/>
          <p:nvPr/>
        </p:nvSpPr>
        <p:spPr>
          <a:xfrm>
            <a:off x="1871934" y="6092666"/>
            <a:ext cx="4589252" cy="523220"/>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4\</a:t>
            </a:r>
            <a:r>
              <a:rPr lang="en-US" sz="1400" dirty="0" err="1">
                <a:solidFill>
                  <a:srgbClr val="002060"/>
                </a:solidFill>
              </a:rPr>
              <a:t>BloodPressureLiveEditor.mlx</a:t>
            </a:r>
            <a:endParaRPr lang="en-US" sz="1400" dirty="0">
              <a:solidFill>
                <a:srgbClr val="002060"/>
              </a:solidFill>
            </a:endParaRPr>
          </a:p>
        </p:txBody>
      </p:sp>
    </p:spTree>
    <p:extLst>
      <p:ext uri="{BB962C8B-B14F-4D97-AF65-F5344CB8AC3E}">
        <p14:creationId xmlns:p14="http://schemas.microsoft.com/office/powerpoint/2010/main" val="17905907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B7F07-D961-72FE-A802-48B2C47E6FEA}"/>
              </a:ext>
            </a:extLst>
          </p:cNvPr>
          <p:cNvSpPr>
            <a:spLocks noGrp="1"/>
          </p:cNvSpPr>
          <p:nvPr>
            <p:ph type="title"/>
          </p:nvPr>
        </p:nvSpPr>
        <p:spPr>
          <a:xfrm>
            <a:off x="685799" y="381000"/>
            <a:ext cx="7660341" cy="914400"/>
          </a:xfrm>
        </p:spPr>
        <p:txBody>
          <a:bodyPr/>
          <a:lstStyle/>
          <a:p>
            <a:r>
              <a:rPr lang="en-US" dirty="0"/>
              <a:t>How do the position and width of the motion artifact affect the output?</a:t>
            </a:r>
            <a:endParaRPr lang="en-CA" dirty="0"/>
          </a:p>
        </p:txBody>
      </p:sp>
      <p:sp>
        <p:nvSpPr>
          <p:cNvPr id="3" name="Content Placeholder 2">
            <a:extLst>
              <a:ext uri="{FF2B5EF4-FFF2-40B4-BE49-F238E27FC236}">
                <a16:creationId xmlns:a16="http://schemas.microsoft.com/office/drawing/2014/main" id="{B24DB500-34D7-2F7C-8762-187DFC1D822E}"/>
              </a:ext>
            </a:extLst>
          </p:cNvPr>
          <p:cNvSpPr>
            <a:spLocks noGrp="1"/>
          </p:cNvSpPr>
          <p:nvPr>
            <p:ph sz="half" idx="1"/>
          </p:nvPr>
        </p:nvSpPr>
        <p:spPr>
          <a:xfrm>
            <a:off x="656665" y="1485900"/>
            <a:ext cx="3810000" cy="3886200"/>
          </a:xfrm>
        </p:spPr>
        <p:txBody>
          <a:bodyPr/>
          <a:lstStyle/>
          <a:p>
            <a:r>
              <a:rPr lang="en-CA" sz="2000" dirty="0"/>
              <a:t>Wider pulses around 5 s</a:t>
            </a:r>
          </a:p>
        </p:txBody>
      </p:sp>
      <p:sp>
        <p:nvSpPr>
          <p:cNvPr id="4" name="Content Placeholder 3">
            <a:extLst>
              <a:ext uri="{FF2B5EF4-FFF2-40B4-BE49-F238E27FC236}">
                <a16:creationId xmlns:a16="http://schemas.microsoft.com/office/drawing/2014/main" id="{20929A2A-E431-26FB-9444-141F60E5CBB5}"/>
              </a:ext>
            </a:extLst>
          </p:cNvPr>
          <p:cNvSpPr>
            <a:spLocks noGrp="1"/>
          </p:cNvSpPr>
          <p:nvPr>
            <p:ph sz="half" idx="2"/>
          </p:nvPr>
        </p:nvSpPr>
        <p:spPr>
          <a:xfrm>
            <a:off x="4648200" y="1524000"/>
            <a:ext cx="4495800" cy="3886200"/>
          </a:xfrm>
        </p:spPr>
        <p:txBody>
          <a:bodyPr/>
          <a:lstStyle/>
          <a:p>
            <a:r>
              <a:rPr lang="en-CA" sz="2000" dirty="0"/>
              <a:t>Narrower pulses around 3 s</a:t>
            </a:r>
          </a:p>
          <a:p>
            <a:endParaRPr lang="en-CA" dirty="0"/>
          </a:p>
        </p:txBody>
      </p:sp>
      <p:pic>
        <p:nvPicPr>
          <p:cNvPr id="12" name="Picture 11">
            <a:extLst>
              <a:ext uri="{FF2B5EF4-FFF2-40B4-BE49-F238E27FC236}">
                <a16:creationId xmlns:a16="http://schemas.microsoft.com/office/drawing/2014/main" id="{7D159678-41C7-C338-B7E1-ED083354A367}"/>
              </a:ext>
            </a:extLst>
          </p:cNvPr>
          <p:cNvPicPr>
            <a:picLocks noChangeAspect="1"/>
          </p:cNvPicPr>
          <p:nvPr/>
        </p:nvPicPr>
        <p:blipFill>
          <a:blip r:embed="rId3"/>
          <a:stretch>
            <a:fillRect/>
          </a:stretch>
        </p:blipFill>
        <p:spPr>
          <a:xfrm>
            <a:off x="4826749" y="4183719"/>
            <a:ext cx="3069668" cy="2302251"/>
          </a:xfrm>
          <a:prstGeom prst="rect">
            <a:avLst/>
          </a:prstGeom>
        </p:spPr>
      </p:pic>
      <p:sp>
        <p:nvSpPr>
          <p:cNvPr id="7" name="TextBox 6">
            <a:extLst>
              <a:ext uri="{FF2B5EF4-FFF2-40B4-BE49-F238E27FC236}">
                <a16:creationId xmlns:a16="http://schemas.microsoft.com/office/drawing/2014/main" id="{3DA9740A-10CF-3BB1-5660-A41546784B7A}"/>
              </a:ext>
            </a:extLst>
          </p:cNvPr>
          <p:cNvSpPr txBox="1"/>
          <p:nvPr/>
        </p:nvSpPr>
        <p:spPr>
          <a:xfrm>
            <a:off x="1173234" y="6526537"/>
            <a:ext cx="6685470" cy="307777"/>
          </a:xfrm>
          <a:prstGeom prst="rect">
            <a:avLst/>
          </a:prstGeom>
          <a:noFill/>
        </p:spPr>
        <p:txBody>
          <a:bodyPr wrap="square">
            <a:spAutoFit/>
          </a:bodyPr>
          <a:lstStyle/>
          <a:p>
            <a:r>
              <a:rPr lang="en-US" sz="1400" dirty="0">
                <a:solidFill>
                  <a:srgbClr val="002060"/>
                </a:solidFill>
              </a:rPr>
              <a:t>To run the program, go to EMBC </a:t>
            </a:r>
            <a:r>
              <a:rPr lang="en-US" sz="1400" dirty="0" err="1">
                <a:solidFill>
                  <a:srgbClr val="002060"/>
                </a:solidFill>
              </a:rPr>
              <a:t>Matlab</a:t>
            </a:r>
            <a:r>
              <a:rPr lang="en-US" sz="1400" dirty="0">
                <a:solidFill>
                  <a:srgbClr val="002060"/>
                </a:solidFill>
              </a:rPr>
              <a:t>\Part 4\</a:t>
            </a:r>
            <a:r>
              <a:rPr lang="en-US" sz="1400" dirty="0" err="1">
                <a:solidFill>
                  <a:srgbClr val="002060"/>
                </a:solidFill>
              </a:rPr>
              <a:t>BloodPressureLiveEditor.mlx</a:t>
            </a:r>
            <a:endParaRPr lang="en-US" sz="1400" dirty="0">
              <a:solidFill>
                <a:srgbClr val="002060"/>
              </a:solidFill>
            </a:endParaRPr>
          </a:p>
        </p:txBody>
      </p:sp>
      <p:pic>
        <p:nvPicPr>
          <p:cNvPr id="11" name="Picture 10">
            <a:extLst>
              <a:ext uri="{FF2B5EF4-FFF2-40B4-BE49-F238E27FC236}">
                <a16:creationId xmlns:a16="http://schemas.microsoft.com/office/drawing/2014/main" id="{15D8BCAF-C4C1-153C-9748-2CD05A836DC7}"/>
              </a:ext>
            </a:extLst>
          </p:cNvPr>
          <p:cNvPicPr>
            <a:picLocks noChangeAspect="1"/>
          </p:cNvPicPr>
          <p:nvPr/>
        </p:nvPicPr>
        <p:blipFill>
          <a:blip r:embed="rId4"/>
          <a:stretch>
            <a:fillRect/>
          </a:stretch>
        </p:blipFill>
        <p:spPr>
          <a:xfrm>
            <a:off x="841562" y="1845331"/>
            <a:ext cx="2922204" cy="2266670"/>
          </a:xfrm>
          <a:prstGeom prst="rect">
            <a:avLst/>
          </a:prstGeom>
        </p:spPr>
      </p:pic>
      <p:pic>
        <p:nvPicPr>
          <p:cNvPr id="15" name="Picture 14">
            <a:extLst>
              <a:ext uri="{FF2B5EF4-FFF2-40B4-BE49-F238E27FC236}">
                <a16:creationId xmlns:a16="http://schemas.microsoft.com/office/drawing/2014/main" id="{98FEB904-BA00-6E6C-4B72-60935BB38471}"/>
              </a:ext>
            </a:extLst>
          </p:cNvPr>
          <p:cNvPicPr>
            <a:picLocks noChangeAspect="1"/>
          </p:cNvPicPr>
          <p:nvPr/>
        </p:nvPicPr>
        <p:blipFill>
          <a:blip r:embed="rId5"/>
          <a:stretch>
            <a:fillRect/>
          </a:stretch>
        </p:blipFill>
        <p:spPr>
          <a:xfrm>
            <a:off x="956639" y="4237185"/>
            <a:ext cx="2807127" cy="2195318"/>
          </a:xfrm>
          <a:prstGeom prst="rect">
            <a:avLst/>
          </a:prstGeom>
        </p:spPr>
      </p:pic>
      <p:pic>
        <p:nvPicPr>
          <p:cNvPr id="17" name="Picture 16">
            <a:extLst>
              <a:ext uri="{FF2B5EF4-FFF2-40B4-BE49-F238E27FC236}">
                <a16:creationId xmlns:a16="http://schemas.microsoft.com/office/drawing/2014/main" id="{0FADECC4-EBA8-D0FE-C2AF-BA4E5B3849CB}"/>
              </a:ext>
            </a:extLst>
          </p:cNvPr>
          <p:cNvPicPr>
            <a:picLocks noChangeAspect="1"/>
          </p:cNvPicPr>
          <p:nvPr/>
        </p:nvPicPr>
        <p:blipFill>
          <a:blip r:embed="rId6"/>
          <a:stretch>
            <a:fillRect/>
          </a:stretch>
        </p:blipFill>
        <p:spPr>
          <a:xfrm>
            <a:off x="4826749" y="1888536"/>
            <a:ext cx="2884000" cy="2274899"/>
          </a:xfrm>
          <a:prstGeom prst="rect">
            <a:avLst/>
          </a:prstGeom>
        </p:spPr>
      </p:pic>
    </p:spTree>
    <p:extLst>
      <p:ext uri="{BB962C8B-B14F-4D97-AF65-F5344CB8AC3E}">
        <p14:creationId xmlns:p14="http://schemas.microsoft.com/office/powerpoint/2010/main" val="30826418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B894-2DD2-500B-3A23-34CFAC5D5EA1}"/>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2479049F-6FDC-939F-164B-7EE65C090F28}"/>
              </a:ext>
            </a:extLst>
          </p:cNvPr>
          <p:cNvSpPr>
            <a:spLocks noGrp="1"/>
          </p:cNvSpPr>
          <p:nvPr>
            <p:ph idx="1"/>
          </p:nvPr>
        </p:nvSpPr>
        <p:spPr/>
        <p:txBody>
          <a:bodyPr/>
          <a:lstStyle/>
          <a:p>
            <a:r>
              <a:rPr lang="en-CA" sz="1600" dirty="0">
                <a:latin typeface="Vedrana"/>
              </a:rPr>
              <a:t>Introduction (10 min)</a:t>
            </a:r>
          </a:p>
          <a:p>
            <a:r>
              <a:rPr lang="en-CA" sz="1600" i="0" u="none" strike="noStrike" baseline="0" dirty="0">
                <a:latin typeface="Vedrana"/>
              </a:rPr>
              <a:t>Part 1: Errors and uncertainty quantification</a:t>
            </a:r>
          </a:p>
          <a:p>
            <a:pPr lvl="1"/>
            <a:r>
              <a:rPr lang="en-CA" sz="1600" b="0" i="0" u="none" strike="noStrike" baseline="0" dirty="0">
                <a:latin typeface="Vedrana"/>
              </a:rPr>
              <a:t>Definitions of errors and agreement</a:t>
            </a:r>
          </a:p>
          <a:p>
            <a:pPr lvl="1"/>
            <a:r>
              <a:rPr lang="en-CA" sz="1600" dirty="0">
                <a:latin typeface="Vedrana"/>
              </a:rPr>
              <a:t>Uncertainty quantification</a:t>
            </a:r>
            <a:endParaRPr lang="en-CA" sz="1600" b="1" i="0" u="none" strike="noStrike" baseline="0" dirty="0">
              <a:latin typeface="Vedrana"/>
            </a:endParaRPr>
          </a:p>
          <a:p>
            <a:r>
              <a:rPr lang="en-CA" sz="1600" dirty="0">
                <a:latin typeface="Vedrana"/>
              </a:rPr>
              <a:t>Part 2: U</a:t>
            </a:r>
            <a:r>
              <a:rPr lang="en-CA" sz="1600" i="0" u="none" strike="noStrike" baseline="0" dirty="0">
                <a:latin typeface="Vedrana"/>
              </a:rPr>
              <a:t>ncertainty propagation and sensitivity analysis </a:t>
            </a:r>
            <a:endParaRPr lang="en-CA" sz="1600" b="0" i="0" u="none" strike="noStrike" baseline="0" dirty="0">
              <a:latin typeface="Vedrana"/>
            </a:endParaRPr>
          </a:p>
          <a:p>
            <a:pPr lvl="1"/>
            <a:r>
              <a:rPr lang="en-CA" sz="1600" dirty="0">
                <a:latin typeface="Vedrana"/>
              </a:rPr>
              <a:t>Workflow that includes model, parameter estimation, uncertainty propagation and sensitivity analysis</a:t>
            </a:r>
            <a:endParaRPr lang="en-CA" sz="1600" b="0" i="0" u="none" strike="noStrike" baseline="0" dirty="0">
              <a:latin typeface="Vedrana"/>
            </a:endParaRPr>
          </a:p>
          <a:p>
            <a:pPr lvl="1"/>
            <a:r>
              <a:rPr lang="en-CA" sz="1600" b="0" i="0" u="none" strike="noStrike" baseline="0" dirty="0">
                <a:latin typeface="Vedrana"/>
              </a:rPr>
              <a:t>Uncertainty propagation based on perturbation and Monte Carlo sampling</a:t>
            </a:r>
          </a:p>
          <a:p>
            <a:r>
              <a:rPr lang="en-CA" sz="1600" dirty="0">
                <a:latin typeface="Vedrana"/>
              </a:rPr>
              <a:t>Part 3: Modeling biomedical systems</a:t>
            </a:r>
            <a:endParaRPr lang="en-CA" sz="1600" b="0" i="0" u="none" strike="noStrike" baseline="0" dirty="0">
              <a:latin typeface="Vedrana"/>
            </a:endParaRPr>
          </a:p>
          <a:p>
            <a:pPr lvl="1"/>
            <a:r>
              <a:rPr lang="en-CA" sz="1600" dirty="0">
                <a:latin typeface="Vedrana"/>
              </a:rPr>
              <a:t>Modeling signal generation, noise and assessing signal quality</a:t>
            </a:r>
          </a:p>
          <a:p>
            <a:r>
              <a:rPr lang="en-CA" sz="1600" b="0" i="0" u="none" strike="noStrike" baseline="0" dirty="0">
                <a:latin typeface="Vedrana"/>
              </a:rPr>
              <a:t>Part 4: Uncertainty propagation/sensitivity analysis through more complex models </a:t>
            </a:r>
          </a:p>
          <a:p>
            <a:pPr lvl="1"/>
            <a:r>
              <a:rPr lang="en-CA" sz="1600" b="0" i="0" u="none" strike="noStrike" baseline="0" dirty="0">
                <a:latin typeface="Vedrana"/>
              </a:rPr>
              <a:t>Modeling continuous blood pressure devices </a:t>
            </a:r>
          </a:p>
          <a:p>
            <a:pPr lvl="1"/>
            <a:r>
              <a:rPr lang="en-CA" sz="1600" dirty="0">
                <a:latin typeface="Vedrana"/>
              </a:rPr>
              <a:t>Modeling </a:t>
            </a:r>
            <a:r>
              <a:rPr lang="en-CA" sz="1600" b="0" i="0" u="none" strike="noStrike" baseline="0" dirty="0" err="1">
                <a:latin typeface="Vedrana"/>
              </a:rPr>
              <a:t>oscillometric</a:t>
            </a:r>
            <a:r>
              <a:rPr lang="en-CA" sz="1600" b="0" i="0" u="none" strike="noStrike" baseline="0" dirty="0">
                <a:latin typeface="Vedrana"/>
              </a:rPr>
              <a:t> algorithms</a:t>
            </a:r>
          </a:p>
          <a:p>
            <a:r>
              <a:rPr lang="en-CA" sz="1600" b="1" i="0" u="none" strike="noStrike" baseline="0" dirty="0">
                <a:latin typeface="Vedrana"/>
              </a:rPr>
              <a:t>Part 5: Conclusion</a:t>
            </a:r>
          </a:p>
        </p:txBody>
      </p:sp>
    </p:spTree>
    <p:extLst>
      <p:ext uri="{BB962C8B-B14F-4D97-AF65-F5344CB8AC3E}">
        <p14:creationId xmlns:p14="http://schemas.microsoft.com/office/powerpoint/2010/main" val="2265938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BDFC9-5280-7E4C-9AC7-F6537C46BB39}"/>
              </a:ext>
            </a:extLst>
          </p:cNvPr>
          <p:cNvSpPr>
            <a:spLocks noGrp="1"/>
          </p:cNvSpPr>
          <p:nvPr>
            <p:ph type="title"/>
          </p:nvPr>
        </p:nvSpPr>
        <p:spPr/>
        <p:txBody>
          <a:bodyPr/>
          <a:lstStyle/>
          <a:p>
            <a:r>
              <a:rPr lang="en-CA" dirty="0"/>
              <a:t>What was covered?</a:t>
            </a:r>
          </a:p>
        </p:txBody>
      </p:sp>
      <p:sp>
        <p:nvSpPr>
          <p:cNvPr id="3" name="Content Placeholder 2">
            <a:extLst>
              <a:ext uri="{FF2B5EF4-FFF2-40B4-BE49-F238E27FC236}">
                <a16:creationId xmlns:a16="http://schemas.microsoft.com/office/drawing/2014/main" id="{4A89B8C3-D4A3-38C9-BF34-BF38728E9339}"/>
              </a:ext>
            </a:extLst>
          </p:cNvPr>
          <p:cNvSpPr>
            <a:spLocks noGrp="1"/>
          </p:cNvSpPr>
          <p:nvPr>
            <p:ph idx="1"/>
          </p:nvPr>
        </p:nvSpPr>
        <p:spPr/>
        <p:txBody>
          <a:bodyPr/>
          <a:lstStyle/>
          <a:p>
            <a:r>
              <a:rPr lang="en-CA" dirty="0"/>
              <a:t>Confidence intervals</a:t>
            </a:r>
          </a:p>
          <a:p>
            <a:r>
              <a:rPr lang="en-CA" dirty="0"/>
              <a:t>Uncertainty propagation and sensitivity analysis</a:t>
            </a:r>
          </a:p>
          <a:p>
            <a:r>
              <a:rPr lang="en-CA" dirty="0"/>
              <a:t>Examples:</a:t>
            </a:r>
          </a:p>
          <a:p>
            <a:pPr lvl="1"/>
            <a:r>
              <a:rPr lang="en-CA" dirty="0"/>
              <a:t>Uncertainty propagation for ratio of SpO2 measurements</a:t>
            </a:r>
          </a:p>
          <a:p>
            <a:pPr lvl="1"/>
            <a:r>
              <a:rPr lang="en-CA" dirty="0" err="1"/>
              <a:t>Windkessel</a:t>
            </a:r>
            <a:r>
              <a:rPr lang="en-CA" dirty="0"/>
              <a:t> model</a:t>
            </a:r>
          </a:p>
          <a:p>
            <a:pPr lvl="1"/>
            <a:r>
              <a:rPr lang="en-CA" dirty="0"/>
              <a:t>Differential amplifier</a:t>
            </a:r>
          </a:p>
          <a:p>
            <a:pPr lvl="1"/>
            <a:r>
              <a:rPr lang="en-CA" dirty="0"/>
              <a:t>Continuous blood pressure measurement</a:t>
            </a:r>
          </a:p>
          <a:p>
            <a:pPr lvl="1"/>
            <a:r>
              <a:rPr lang="en-CA" dirty="0" err="1"/>
              <a:t>Oscillometric</a:t>
            </a:r>
            <a:r>
              <a:rPr lang="en-CA" dirty="0"/>
              <a:t> blood pressure measurement</a:t>
            </a:r>
          </a:p>
          <a:p>
            <a:pPr lvl="1"/>
            <a:endParaRPr lang="en-CA" dirty="0"/>
          </a:p>
        </p:txBody>
      </p:sp>
    </p:spTree>
    <p:extLst>
      <p:ext uri="{BB962C8B-B14F-4D97-AF65-F5344CB8AC3E}">
        <p14:creationId xmlns:p14="http://schemas.microsoft.com/office/powerpoint/2010/main" val="14029963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93D2E-3B85-B6FC-7FFF-D6CFA907A40C}"/>
              </a:ext>
            </a:extLst>
          </p:cNvPr>
          <p:cNvSpPr>
            <a:spLocks noGrp="1"/>
          </p:cNvSpPr>
          <p:nvPr>
            <p:ph type="title"/>
          </p:nvPr>
        </p:nvSpPr>
        <p:spPr/>
        <p:txBody>
          <a:bodyPr/>
          <a:lstStyle/>
          <a:p>
            <a:r>
              <a:rPr lang="en-CA" dirty="0"/>
              <a:t>What was not covered?</a:t>
            </a:r>
          </a:p>
        </p:txBody>
      </p:sp>
      <p:sp>
        <p:nvSpPr>
          <p:cNvPr id="3" name="Content Placeholder 2">
            <a:extLst>
              <a:ext uri="{FF2B5EF4-FFF2-40B4-BE49-F238E27FC236}">
                <a16:creationId xmlns:a16="http://schemas.microsoft.com/office/drawing/2014/main" id="{231A2229-7BE8-721A-4AFC-40CE386AB005}"/>
              </a:ext>
            </a:extLst>
          </p:cNvPr>
          <p:cNvSpPr>
            <a:spLocks noGrp="1"/>
          </p:cNvSpPr>
          <p:nvPr>
            <p:ph idx="1"/>
          </p:nvPr>
        </p:nvSpPr>
        <p:spPr/>
        <p:txBody>
          <a:bodyPr/>
          <a:lstStyle/>
          <a:p>
            <a:r>
              <a:rPr lang="en-CA" dirty="0"/>
              <a:t>Proper ways to do global sensitivity analysis through variance decomposition.</a:t>
            </a:r>
          </a:p>
          <a:p>
            <a:r>
              <a:rPr lang="en-CA" dirty="0"/>
              <a:t>Different types of Monte Carlo sampling suitable for larger models</a:t>
            </a:r>
          </a:p>
          <a:p>
            <a:r>
              <a:rPr lang="en-CA" dirty="0"/>
              <a:t>GUM methods</a:t>
            </a:r>
          </a:p>
          <a:p>
            <a:r>
              <a:rPr lang="en-CA" dirty="0"/>
              <a:t>Further analysis of machine learning based uncertainty quantification</a:t>
            </a:r>
          </a:p>
          <a:p>
            <a:pPr lvl="1"/>
            <a:endParaRPr lang="en-CA" dirty="0"/>
          </a:p>
          <a:p>
            <a:endParaRPr lang="en-CA" dirty="0"/>
          </a:p>
          <a:p>
            <a:endParaRPr lang="en-CA" dirty="0"/>
          </a:p>
        </p:txBody>
      </p:sp>
    </p:spTree>
    <p:extLst>
      <p:ext uri="{BB962C8B-B14F-4D97-AF65-F5344CB8AC3E}">
        <p14:creationId xmlns:p14="http://schemas.microsoft.com/office/powerpoint/2010/main" val="7777128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67FD6-E38D-AC51-8884-7F4207ACD181}"/>
              </a:ext>
            </a:extLst>
          </p:cNvPr>
          <p:cNvSpPr>
            <a:spLocks noGrp="1"/>
          </p:cNvSpPr>
          <p:nvPr>
            <p:ph type="title"/>
          </p:nvPr>
        </p:nvSpPr>
        <p:spPr/>
        <p:txBody>
          <a:bodyPr/>
          <a:lstStyle/>
          <a:p>
            <a:r>
              <a:rPr lang="en-CA" dirty="0"/>
              <a:t>Final message</a:t>
            </a:r>
          </a:p>
        </p:txBody>
      </p:sp>
      <p:sp>
        <p:nvSpPr>
          <p:cNvPr id="3" name="Content Placeholder 2">
            <a:extLst>
              <a:ext uri="{FF2B5EF4-FFF2-40B4-BE49-F238E27FC236}">
                <a16:creationId xmlns:a16="http://schemas.microsoft.com/office/drawing/2014/main" id="{B7E533D4-6183-66D4-0B04-3B548BFA2452}"/>
              </a:ext>
            </a:extLst>
          </p:cNvPr>
          <p:cNvSpPr>
            <a:spLocks noGrp="1"/>
          </p:cNvSpPr>
          <p:nvPr>
            <p:ph idx="1"/>
          </p:nvPr>
        </p:nvSpPr>
        <p:spPr>
          <a:xfrm>
            <a:off x="395535" y="1700808"/>
            <a:ext cx="8186559" cy="3753544"/>
          </a:xfrm>
        </p:spPr>
        <p:txBody>
          <a:bodyPr/>
          <a:lstStyle/>
          <a:p>
            <a:r>
              <a:rPr lang="en-CA" dirty="0"/>
              <a:t>It is very important to model/simulate the overall system</a:t>
            </a:r>
          </a:p>
        </p:txBody>
      </p:sp>
      <p:pic>
        <p:nvPicPr>
          <p:cNvPr id="4" name="Content Placeholder 5">
            <a:extLst>
              <a:ext uri="{FF2B5EF4-FFF2-40B4-BE49-F238E27FC236}">
                <a16:creationId xmlns:a16="http://schemas.microsoft.com/office/drawing/2014/main" id="{E8C88CB3-51BD-05B0-18B3-6AF7DA8C19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598001" y="2321002"/>
            <a:ext cx="6341206" cy="41266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3517585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C6742F-F138-64BD-9FED-2D95A16B4DED}"/>
              </a:ext>
            </a:extLst>
          </p:cNvPr>
          <p:cNvSpPr/>
          <p:nvPr/>
        </p:nvSpPr>
        <p:spPr>
          <a:xfrm>
            <a:off x="2758042" y="2967335"/>
            <a:ext cx="3627916"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Thank you!</a:t>
            </a:r>
          </a:p>
        </p:txBody>
      </p:sp>
    </p:spTree>
    <p:extLst>
      <p:ext uri="{BB962C8B-B14F-4D97-AF65-F5344CB8AC3E}">
        <p14:creationId xmlns:p14="http://schemas.microsoft.com/office/powerpoint/2010/main" val="3623528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F67E7-194B-3AF1-9746-F4AA00600A72}"/>
              </a:ext>
            </a:extLst>
          </p:cNvPr>
          <p:cNvSpPr>
            <a:spLocks noGrp="1"/>
          </p:cNvSpPr>
          <p:nvPr>
            <p:ph type="title"/>
          </p:nvPr>
        </p:nvSpPr>
        <p:spPr/>
        <p:txBody>
          <a:bodyPr>
            <a:normAutofit fontScale="90000"/>
          </a:bodyPr>
          <a:lstStyle/>
          <a:p>
            <a:r>
              <a:rPr lang="en-US" dirty="0"/>
              <a:t>What are challenges in running experiments in the biomedical field?</a:t>
            </a:r>
            <a:br>
              <a:rPr lang="en-US" dirty="0"/>
            </a:br>
            <a:endParaRPr lang="en-US" dirty="0"/>
          </a:p>
        </p:txBody>
      </p:sp>
      <p:sp>
        <p:nvSpPr>
          <p:cNvPr id="3" name="Content Placeholder 2">
            <a:extLst>
              <a:ext uri="{FF2B5EF4-FFF2-40B4-BE49-F238E27FC236}">
                <a16:creationId xmlns:a16="http://schemas.microsoft.com/office/drawing/2014/main" id="{9FC2D5C9-A18C-C123-9F48-060A8D5ED849}"/>
              </a:ext>
            </a:extLst>
          </p:cNvPr>
          <p:cNvSpPr>
            <a:spLocks noGrp="1"/>
          </p:cNvSpPr>
          <p:nvPr>
            <p:ph idx="1"/>
          </p:nvPr>
        </p:nvSpPr>
        <p:spPr>
          <a:xfrm>
            <a:off x="395536" y="1700808"/>
            <a:ext cx="7772400" cy="4464496"/>
          </a:xfrm>
        </p:spPr>
        <p:txBody>
          <a:bodyPr>
            <a:normAutofit fontScale="55000" lnSpcReduction="20000"/>
          </a:bodyPr>
          <a:lstStyle/>
          <a:p>
            <a:pPr>
              <a:lnSpc>
                <a:spcPct val="120000"/>
              </a:lnSpc>
              <a:spcBef>
                <a:spcPts val="600"/>
              </a:spcBef>
              <a:spcAft>
                <a:spcPts val="600"/>
              </a:spcAft>
            </a:pPr>
            <a:r>
              <a:rPr lang="en-US" sz="2900" dirty="0"/>
              <a:t>Running studies on human subjects takes long time and requires obtaining Ethics approval, agreement of the patients, collaboration and interest of the medical personnel taking care of the patients and so on. </a:t>
            </a:r>
          </a:p>
          <a:p>
            <a:pPr>
              <a:lnSpc>
                <a:spcPct val="120000"/>
              </a:lnSpc>
              <a:spcBef>
                <a:spcPts val="600"/>
              </a:spcBef>
              <a:spcAft>
                <a:spcPts val="600"/>
              </a:spcAft>
            </a:pPr>
            <a:r>
              <a:rPr lang="en-US" sz="2900" dirty="0"/>
              <a:t>The outcomes of the studies need to be evaluated and labeled by an expert, which is very expensive. </a:t>
            </a:r>
          </a:p>
          <a:p>
            <a:pPr>
              <a:lnSpc>
                <a:spcPct val="120000"/>
              </a:lnSpc>
              <a:spcBef>
                <a:spcPts val="600"/>
              </a:spcBef>
              <a:spcAft>
                <a:spcPts val="600"/>
              </a:spcAft>
            </a:pPr>
            <a:r>
              <a:rPr lang="en-US" sz="2900" dirty="0"/>
              <a:t>Some situations and conditions are very difficult to observe and happen rarely. An extreme example is syncope or losing consciousness.</a:t>
            </a:r>
          </a:p>
          <a:p>
            <a:pPr>
              <a:lnSpc>
                <a:spcPct val="120000"/>
              </a:lnSpc>
              <a:spcBef>
                <a:spcPts val="600"/>
              </a:spcBef>
              <a:spcAft>
                <a:spcPts val="600"/>
              </a:spcAft>
            </a:pPr>
            <a:r>
              <a:rPr lang="en-US" sz="2900" dirty="0"/>
              <a:t>Patients are different, and we often do not know why some patients react in different ways to the same stimulus.</a:t>
            </a:r>
          </a:p>
          <a:p>
            <a:pPr>
              <a:lnSpc>
                <a:spcPct val="120000"/>
              </a:lnSpc>
              <a:spcBef>
                <a:spcPts val="600"/>
              </a:spcBef>
              <a:spcAft>
                <a:spcPts val="600"/>
              </a:spcAft>
            </a:pPr>
            <a:r>
              <a:rPr lang="en-US" sz="2900" dirty="0"/>
              <a:t>True reference value might be unknown, and therefore, it is not easy to estimate the accuracy of a device. An example: blood pressure measurements.</a:t>
            </a:r>
          </a:p>
          <a:p>
            <a:endParaRPr lang="en-US" dirty="0"/>
          </a:p>
        </p:txBody>
      </p:sp>
    </p:spTree>
    <p:extLst>
      <p:ext uri="{BB962C8B-B14F-4D97-AF65-F5344CB8AC3E}">
        <p14:creationId xmlns:p14="http://schemas.microsoft.com/office/powerpoint/2010/main" val="15631057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50785-CBF0-0104-8F0A-EB7576E9DC2A}"/>
              </a:ext>
            </a:extLst>
          </p:cNvPr>
          <p:cNvSpPr>
            <a:spLocks noGrp="1"/>
          </p:cNvSpPr>
          <p:nvPr>
            <p:ph type="title"/>
          </p:nvPr>
        </p:nvSpPr>
        <p:spPr/>
        <p:txBody>
          <a:bodyPr/>
          <a:lstStyle/>
          <a:p>
            <a:r>
              <a:rPr lang="en-CA" dirty="0"/>
              <a:t>Backup</a:t>
            </a:r>
          </a:p>
        </p:txBody>
      </p:sp>
      <p:sp>
        <p:nvSpPr>
          <p:cNvPr id="3" name="Content Placeholder 2">
            <a:extLst>
              <a:ext uri="{FF2B5EF4-FFF2-40B4-BE49-F238E27FC236}">
                <a16:creationId xmlns:a16="http://schemas.microsoft.com/office/drawing/2014/main" id="{0AE4A688-A8F0-FCE4-1242-3AACD80F663A}"/>
              </a:ext>
            </a:extLst>
          </p:cNvPr>
          <p:cNvSpPr>
            <a:spLocks noGrp="1"/>
          </p:cNvSpPr>
          <p:nvPr>
            <p:ph sz="half" idx="1"/>
          </p:nvPr>
        </p:nvSpPr>
        <p:spPr/>
        <p:txBody>
          <a:bodyPr/>
          <a:lstStyle/>
          <a:p>
            <a:endParaRPr lang="en-CA"/>
          </a:p>
        </p:txBody>
      </p:sp>
      <p:sp>
        <p:nvSpPr>
          <p:cNvPr id="4" name="Content Placeholder 3">
            <a:extLst>
              <a:ext uri="{FF2B5EF4-FFF2-40B4-BE49-F238E27FC236}">
                <a16:creationId xmlns:a16="http://schemas.microsoft.com/office/drawing/2014/main" id="{E0CFC236-70A3-AB28-4C43-C34168CCD868}"/>
              </a:ext>
            </a:extLst>
          </p:cNvPr>
          <p:cNvSpPr>
            <a:spLocks noGrp="1"/>
          </p:cNvSpPr>
          <p:nvPr>
            <p:ph sz="half" idx="2"/>
          </p:nvPr>
        </p:nvSpPr>
        <p:spPr/>
        <p:txBody>
          <a:bodyPr/>
          <a:lstStyle/>
          <a:p>
            <a:endParaRPr lang="en-CA"/>
          </a:p>
        </p:txBody>
      </p:sp>
    </p:spTree>
    <p:extLst>
      <p:ext uri="{BB962C8B-B14F-4D97-AF65-F5344CB8AC3E}">
        <p14:creationId xmlns:p14="http://schemas.microsoft.com/office/powerpoint/2010/main" val="40857953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988" y="1193440"/>
            <a:ext cx="2218511" cy="994172"/>
          </a:xfrm>
        </p:spPr>
        <p:txBody>
          <a:bodyPr>
            <a:normAutofit fontScale="90000"/>
          </a:bodyPr>
          <a:lstStyle/>
          <a:p>
            <a:r>
              <a:rPr lang="en-US" dirty="0"/>
              <a:t>Topics covered in the book</a:t>
            </a:r>
            <a:endParaRPr lang="en-CA" dirty="0"/>
          </a:p>
        </p:txBody>
      </p:sp>
      <p:pic>
        <p:nvPicPr>
          <p:cNvPr id="10" name="Content Placeholder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24499" y="1072952"/>
            <a:ext cx="5640727" cy="4726196"/>
          </a:xfrm>
        </p:spPr>
      </p:pic>
    </p:spTree>
    <p:extLst>
      <p:ext uri="{BB962C8B-B14F-4D97-AF65-F5344CB8AC3E}">
        <p14:creationId xmlns:p14="http://schemas.microsoft.com/office/powerpoint/2010/main" val="42700524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4FD9C-EF1E-2029-D813-62316C130D77}"/>
              </a:ext>
            </a:extLst>
          </p:cNvPr>
          <p:cNvSpPr>
            <a:spLocks noGrp="1"/>
          </p:cNvSpPr>
          <p:nvPr>
            <p:ph type="title"/>
          </p:nvPr>
        </p:nvSpPr>
        <p:spPr/>
        <p:txBody>
          <a:bodyPr/>
          <a:lstStyle/>
          <a:p>
            <a:r>
              <a:rPr lang="en-US" dirty="0"/>
              <a:t>Issues in designing biomedical devices</a:t>
            </a:r>
          </a:p>
        </p:txBody>
      </p:sp>
      <p:graphicFrame>
        <p:nvGraphicFramePr>
          <p:cNvPr id="6" name="Table 5">
            <a:extLst>
              <a:ext uri="{FF2B5EF4-FFF2-40B4-BE49-F238E27FC236}">
                <a16:creationId xmlns:a16="http://schemas.microsoft.com/office/drawing/2014/main" id="{494D67B6-4D3D-ADC8-CAEB-87E197C0BC68}"/>
              </a:ext>
            </a:extLst>
          </p:cNvPr>
          <p:cNvGraphicFramePr>
            <a:graphicFrameLocks noGrp="1"/>
          </p:cNvGraphicFramePr>
          <p:nvPr/>
        </p:nvGraphicFramePr>
        <p:xfrm>
          <a:off x="546315" y="2286969"/>
          <a:ext cx="7969036" cy="3388501"/>
        </p:xfrm>
        <a:graphic>
          <a:graphicData uri="http://schemas.openxmlformats.org/drawingml/2006/table">
            <a:tbl>
              <a:tblPr firstRow="1" firstCol="1" bandRow="1">
                <a:tableStyleId>{5C22544A-7EE6-4342-B048-85BDC9FD1C3A}</a:tableStyleId>
              </a:tblPr>
              <a:tblGrid>
                <a:gridCol w="1804932">
                  <a:extLst>
                    <a:ext uri="{9D8B030D-6E8A-4147-A177-3AD203B41FA5}">
                      <a16:colId xmlns:a16="http://schemas.microsoft.com/office/drawing/2014/main" val="3177330965"/>
                    </a:ext>
                  </a:extLst>
                </a:gridCol>
                <a:gridCol w="3183755">
                  <a:extLst>
                    <a:ext uri="{9D8B030D-6E8A-4147-A177-3AD203B41FA5}">
                      <a16:colId xmlns:a16="http://schemas.microsoft.com/office/drawing/2014/main" val="2909737932"/>
                    </a:ext>
                  </a:extLst>
                </a:gridCol>
                <a:gridCol w="2980349">
                  <a:extLst>
                    <a:ext uri="{9D8B030D-6E8A-4147-A177-3AD203B41FA5}">
                      <a16:colId xmlns:a16="http://schemas.microsoft.com/office/drawing/2014/main" val="2375477898"/>
                    </a:ext>
                  </a:extLst>
                </a:gridCol>
              </a:tblGrid>
              <a:tr h="290021">
                <a:tc>
                  <a:txBody>
                    <a:bodyPr/>
                    <a:lstStyle/>
                    <a:p>
                      <a:pPr marL="0" marR="0">
                        <a:lnSpc>
                          <a:spcPct val="100000"/>
                        </a:lnSpc>
                        <a:spcBef>
                          <a:spcPts val="0"/>
                        </a:spcBef>
                        <a:spcAft>
                          <a:spcPts val="0"/>
                        </a:spcAft>
                      </a:pPr>
                      <a:r>
                        <a:rPr lang="en-GB" sz="1200">
                          <a:effectLst/>
                        </a:rPr>
                        <a:t>Issue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Description </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Example</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3661776497"/>
                  </a:ext>
                </a:extLst>
              </a:tr>
              <a:tr h="919076">
                <a:tc>
                  <a:txBody>
                    <a:bodyPr/>
                    <a:lstStyle/>
                    <a:p>
                      <a:pPr marL="0" marR="0">
                        <a:lnSpc>
                          <a:spcPct val="100000"/>
                        </a:lnSpc>
                        <a:spcBef>
                          <a:spcPts val="0"/>
                        </a:spcBef>
                        <a:spcAft>
                          <a:spcPts val="0"/>
                        </a:spcAft>
                      </a:pPr>
                      <a:r>
                        <a:rPr lang="en-GB" sz="1200">
                          <a:effectLst/>
                        </a:rPr>
                        <a:t>Very low amplitude of the signals</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The amplitude of the signal can be very low, and it depends on the measurement site and the type of sensors.</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The amplitude of the PPG signal can be very small, especially when the PPG probe is not placed on the finger</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2001225146"/>
                  </a:ext>
                </a:extLst>
              </a:tr>
              <a:tr h="604548">
                <a:tc>
                  <a:txBody>
                    <a:bodyPr/>
                    <a:lstStyle/>
                    <a:p>
                      <a:pPr marL="0" marR="0">
                        <a:lnSpc>
                          <a:spcPct val="100000"/>
                        </a:lnSpc>
                        <a:spcBef>
                          <a:spcPts val="0"/>
                        </a:spcBef>
                        <a:spcAft>
                          <a:spcPts val="0"/>
                        </a:spcAft>
                      </a:pPr>
                      <a:r>
                        <a:rPr lang="en-GB" sz="1200">
                          <a:effectLst/>
                        </a:rPr>
                        <a:t>Interference from other organs</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When measuring signals on the body, it is common for one physiological signal to affect the other</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The breathing signal modulates ECG or PPG and appears as a baseline drift</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332768879"/>
                  </a:ext>
                </a:extLst>
              </a:tr>
              <a:tr h="604548">
                <a:tc>
                  <a:txBody>
                    <a:bodyPr/>
                    <a:lstStyle/>
                    <a:p>
                      <a:pPr marL="0" marR="0">
                        <a:lnSpc>
                          <a:spcPct val="100000"/>
                        </a:lnSpc>
                        <a:spcBef>
                          <a:spcPts val="0"/>
                        </a:spcBef>
                        <a:spcAft>
                          <a:spcPts val="0"/>
                        </a:spcAft>
                      </a:pPr>
                      <a:r>
                        <a:rPr lang="en-GB" sz="1200">
                          <a:effectLst/>
                        </a:rPr>
                        <a:t>External interference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Electromagnetic interference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Can induce interference at the power-line frequency (50 Hz or 60 Hz)</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607458276"/>
                  </a:ext>
                </a:extLst>
              </a:tr>
              <a:tr h="604548">
                <a:tc>
                  <a:txBody>
                    <a:bodyPr/>
                    <a:lstStyle/>
                    <a:p>
                      <a:pPr marL="0" marR="0">
                        <a:lnSpc>
                          <a:spcPct val="100000"/>
                        </a:lnSpc>
                        <a:spcBef>
                          <a:spcPts val="0"/>
                        </a:spcBef>
                        <a:spcAft>
                          <a:spcPts val="0"/>
                        </a:spcAft>
                      </a:pPr>
                      <a:r>
                        <a:rPr lang="en-GB" sz="1200">
                          <a:effectLst/>
                        </a:rPr>
                        <a:t>Physiological variability</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Signals vary in time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Blood pressure can vary significantly from minute to minute</a:t>
                      </a:r>
                      <a:endParaRPr lang="en-US" sz="120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197820939"/>
                  </a:ext>
                </a:extLst>
              </a:tr>
              <a:tr h="365760">
                <a:tc>
                  <a:txBody>
                    <a:bodyPr/>
                    <a:lstStyle/>
                    <a:p>
                      <a:pPr marL="0" marR="0">
                        <a:lnSpc>
                          <a:spcPct val="100000"/>
                        </a:lnSpc>
                        <a:spcBef>
                          <a:spcPts val="0"/>
                        </a:spcBef>
                        <a:spcAft>
                          <a:spcPts val="0"/>
                        </a:spcAft>
                      </a:pPr>
                      <a:r>
                        <a:rPr lang="en-GB" sz="1200">
                          <a:effectLst/>
                        </a:rPr>
                        <a:t>Motion artifacts</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a:effectLst/>
                        </a:rPr>
                        <a:t>Motion causes baseline changes and/or bursts of noise</a:t>
                      </a:r>
                      <a:endParaRPr lang="en-US" sz="1200">
                        <a:effectLst/>
                        <a:latin typeface="Times New Roman" panose="02020603050405020304" pitchFamily="18" charset="0"/>
                        <a:ea typeface="SimSun" panose="02010600030101010101" pitchFamily="2" charset="-122"/>
                      </a:endParaRPr>
                    </a:p>
                  </a:txBody>
                  <a:tcPr marL="51435" marR="51435" marT="0" marB="0"/>
                </a:tc>
                <a:tc>
                  <a:txBody>
                    <a:bodyPr/>
                    <a:lstStyle/>
                    <a:p>
                      <a:pPr marL="0" marR="0">
                        <a:lnSpc>
                          <a:spcPct val="100000"/>
                        </a:lnSpc>
                        <a:spcBef>
                          <a:spcPts val="0"/>
                        </a:spcBef>
                        <a:spcAft>
                          <a:spcPts val="0"/>
                        </a:spcAft>
                      </a:pPr>
                      <a:r>
                        <a:rPr lang="en-GB" sz="1200" dirty="0">
                          <a:effectLst/>
                        </a:rPr>
                        <a:t>Movement of a finger with PPG probe attached</a:t>
                      </a:r>
                      <a:endParaRPr lang="en-US" sz="1200" dirty="0">
                        <a:effectLst/>
                        <a:latin typeface="Times New Roman" panose="02020603050405020304" pitchFamily="18" charset="0"/>
                        <a:ea typeface="SimSun" panose="02010600030101010101" pitchFamily="2" charset="-122"/>
                      </a:endParaRPr>
                    </a:p>
                  </a:txBody>
                  <a:tcPr marL="51435" marR="51435" marT="0" marB="0"/>
                </a:tc>
                <a:extLst>
                  <a:ext uri="{0D108BD9-81ED-4DB2-BD59-A6C34878D82A}">
                    <a16:rowId xmlns:a16="http://schemas.microsoft.com/office/drawing/2014/main" val="1876194398"/>
                  </a:ext>
                </a:extLst>
              </a:tr>
            </a:tbl>
          </a:graphicData>
        </a:graphic>
      </p:graphicFrame>
    </p:spTree>
    <p:extLst>
      <p:ext uri="{BB962C8B-B14F-4D97-AF65-F5344CB8AC3E}">
        <p14:creationId xmlns:p14="http://schemas.microsoft.com/office/powerpoint/2010/main" val="17328722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4A64-C54B-061A-E0E4-8EE301F709ED}"/>
              </a:ext>
            </a:extLst>
          </p:cNvPr>
          <p:cNvSpPr>
            <a:spLocks noGrp="1"/>
          </p:cNvSpPr>
          <p:nvPr>
            <p:ph type="title"/>
          </p:nvPr>
        </p:nvSpPr>
        <p:spPr/>
        <p:txBody>
          <a:bodyPr/>
          <a:lstStyle/>
          <a:p>
            <a:r>
              <a:rPr lang="sv-SE" dirty="0"/>
              <a:t>How can we visualize the agreement: Scatter plot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93CC0A-634A-D065-BEE4-04BA7C3D3AED}"/>
                  </a:ext>
                </a:extLst>
              </p:cNvPr>
              <p:cNvSpPr>
                <a:spLocks noGrp="1"/>
              </p:cNvSpPr>
              <p:nvPr>
                <p:ph sz="half" idx="1"/>
              </p:nvPr>
            </p:nvSpPr>
            <p:spPr>
              <a:xfrm>
                <a:off x="685800" y="1523999"/>
                <a:ext cx="3810000" cy="3669103"/>
              </a:xfrm>
            </p:spPr>
            <p:txBody>
              <a:bodyPr/>
              <a:lstStyle/>
              <a:p>
                <a:pPr>
                  <a:lnSpc>
                    <a:spcPct val="100000"/>
                  </a:lnSpc>
                </a:pPr>
                <a:r>
                  <a:rPr lang="en-GB" sz="1600" dirty="0">
                    <a:ea typeface="SimSun" panose="02010600030101010101" pitchFamily="2" charset="-122"/>
                  </a:rPr>
                  <a:t>A </a:t>
                </a:r>
                <a:r>
                  <a:rPr lang="en-GB" sz="1600" b="1" dirty="0">
                    <a:ea typeface="SimSun" panose="02010600030101010101" pitchFamily="2" charset="-122"/>
                  </a:rPr>
                  <a:t>scatter plot</a:t>
                </a:r>
                <a:r>
                  <a:rPr lang="en-GB" sz="1600" dirty="0">
                    <a:ea typeface="SimSun" panose="02010600030101010101" pitchFamily="2" charset="-122"/>
                  </a:rPr>
                  <a:t> visualizes paired observations </a:t>
                </a:r>
                <a14:m>
                  <m:oMath xmlns:m="http://schemas.openxmlformats.org/officeDocument/2006/math">
                    <m:sSub>
                      <m:sSubPr>
                        <m:ctrlPr>
                          <a:rPr lang="en-US" i="1">
                            <a:latin typeface="Cambria Math" panose="02040503050406030204" pitchFamily="18" charset="0"/>
                          </a:rPr>
                        </m:ctrlPr>
                      </m:sSubPr>
                      <m:e>
                        <m:r>
                          <m:rPr>
                            <m:sty m:val="p"/>
                          </m:rPr>
                          <a:rPr lang="en-GB" sz="1600">
                            <a:latin typeface="Cambria Math" panose="02040503050406030204" pitchFamily="18" charset="0"/>
                            <a:ea typeface="SimSun" panose="02010600030101010101" pitchFamily="2" charset="-122"/>
                            <a:cs typeface="Times New Roman" panose="02020603050405020304" pitchFamily="18" charset="0"/>
                          </a:rPr>
                          <m:t>y</m:t>
                        </m:r>
                      </m:e>
                      <m:sub>
                        <m:r>
                          <a:rPr lang="en-GB" sz="1600">
                            <a:latin typeface="Cambria Math" panose="02040503050406030204" pitchFamily="18" charset="0"/>
                            <a:ea typeface="SimSun" panose="02010600030101010101" pitchFamily="2" charset="-122"/>
                            <a:cs typeface="Times New Roman" panose="02020603050405020304" pitchFamily="18" charset="0"/>
                          </a:rPr>
                          <m:t>1</m:t>
                        </m:r>
                      </m:sub>
                    </m:sSub>
                  </m:oMath>
                </a14:m>
                <a:r>
                  <a:rPr lang="en-GB" sz="1600" dirty="0">
                    <a:ea typeface="SimSun" panose="02010600030101010101" pitchFamily="2" charset="-122"/>
                  </a:rPr>
                  <a:t> in the abscissa and </a:t>
                </a:r>
                <a14:m>
                  <m:oMath xmlns:m="http://schemas.openxmlformats.org/officeDocument/2006/math">
                    <m:sSub>
                      <m:sSubPr>
                        <m:ctrlPr>
                          <a:rPr lang="en-US" i="1">
                            <a:latin typeface="Cambria Math" panose="02040503050406030204" pitchFamily="18" charset="0"/>
                          </a:rPr>
                        </m:ctrlPr>
                      </m:sSubPr>
                      <m:e>
                        <m:r>
                          <m:rPr>
                            <m:sty m:val="p"/>
                          </m:rPr>
                          <a:rPr lang="en-GB" sz="1600">
                            <a:latin typeface="Cambria Math" panose="02040503050406030204" pitchFamily="18" charset="0"/>
                            <a:ea typeface="SimSun" panose="02010600030101010101" pitchFamily="2" charset="-122"/>
                            <a:cs typeface="Times New Roman" panose="02020603050405020304" pitchFamily="18" charset="0"/>
                          </a:rPr>
                          <m:t>y</m:t>
                        </m:r>
                      </m:e>
                      <m:sub>
                        <m:r>
                          <a:rPr lang="en-GB" sz="1600">
                            <a:latin typeface="Cambria Math" panose="02040503050406030204" pitchFamily="18" charset="0"/>
                            <a:ea typeface="SimSun" panose="02010600030101010101" pitchFamily="2" charset="-122"/>
                            <a:cs typeface="Times New Roman" panose="02020603050405020304" pitchFamily="18" charset="0"/>
                          </a:rPr>
                          <m:t>2</m:t>
                        </m:r>
                      </m:sub>
                    </m:sSub>
                  </m:oMath>
                </a14:m>
                <a:r>
                  <a:rPr lang="en-GB" sz="1600" dirty="0">
                    <a:ea typeface="SimSun" panose="02010600030101010101" pitchFamily="2" charset="-122"/>
                  </a:rPr>
                  <a:t> in the ordinate. </a:t>
                </a:r>
              </a:p>
              <a:p>
                <a:pPr>
                  <a:lnSpc>
                    <a:spcPct val="100000"/>
                  </a:lnSpc>
                </a:pPr>
                <a:r>
                  <a:rPr lang="en-GB" sz="1600" dirty="0">
                    <a:ea typeface="SimSun" panose="02010600030101010101" pitchFamily="2" charset="-122"/>
                  </a:rPr>
                  <a:t>We expect data to be scattered symmetrically around the identity line in case of good agreement. </a:t>
                </a:r>
              </a:p>
              <a:p>
                <a:pPr>
                  <a:lnSpc>
                    <a:spcPct val="100000"/>
                  </a:lnSpc>
                </a:pPr>
                <a:r>
                  <a:rPr lang="en-GB" sz="1600" dirty="0">
                    <a:ea typeface="SimSun" panose="02010600030101010101" pitchFamily="2" charset="-122"/>
                  </a:rPr>
                  <a:t>The </a:t>
                </a:r>
                <a:r>
                  <a:rPr lang="en-GB" sz="1600" b="1" dirty="0">
                    <a:ea typeface="SimSun" panose="02010600030101010101" pitchFamily="2" charset="-122"/>
                  </a:rPr>
                  <a:t>identity</a:t>
                </a:r>
                <a:r>
                  <a:rPr lang="en-GB" sz="1600" dirty="0">
                    <a:ea typeface="SimSun" panose="02010600030101010101" pitchFamily="2" charset="-122"/>
                  </a:rPr>
                  <a:t> or </a:t>
                </a:r>
                <a:r>
                  <a:rPr lang="en-GB" sz="1600" b="1" dirty="0">
                    <a:ea typeface="SimSun" panose="02010600030101010101" pitchFamily="2" charset="-122"/>
                  </a:rPr>
                  <a:t>equity line</a:t>
                </a:r>
                <a:r>
                  <a:rPr lang="en-GB" sz="1600" dirty="0">
                    <a:ea typeface="SimSun" panose="02010600030101010101" pitchFamily="2" charset="-122"/>
                  </a:rPr>
                  <a:t> is the line that forms a </a:t>
                </a:r>
                <a14:m>
                  <m:oMath xmlns:m="http://schemas.openxmlformats.org/officeDocument/2006/math">
                    <m:sSup>
                      <m:sSupPr>
                        <m:ctrlPr>
                          <a:rPr lang="en-US" i="1">
                            <a:latin typeface="Cambria Math" panose="02040503050406030204" pitchFamily="18" charset="0"/>
                          </a:rPr>
                        </m:ctrlPr>
                      </m:sSupPr>
                      <m:e>
                        <m:r>
                          <a:rPr lang="en-GB" sz="1600" i="1">
                            <a:latin typeface="Cambria Math" panose="02040503050406030204" pitchFamily="18" charset="0"/>
                            <a:ea typeface="SimSun" panose="02010600030101010101" pitchFamily="2" charset="-122"/>
                            <a:cs typeface="Times New Roman" panose="02020603050405020304" pitchFamily="18" charset="0"/>
                          </a:rPr>
                          <m:t>45</m:t>
                        </m:r>
                      </m:e>
                      <m:sup>
                        <m:r>
                          <a:rPr lang="en-GB" sz="1600" i="1">
                            <a:latin typeface="Cambria Math" panose="02040503050406030204" pitchFamily="18" charset="0"/>
                            <a:ea typeface="SimSun" panose="02010600030101010101" pitchFamily="2" charset="-122"/>
                            <a:cs typeface="Times New Roman" panose="02020603050405020304" pitchFamily="18" charset="0"/>
                          </a:rPr>
                          <m:t>𝑜</m:t>
                        </m:r>
                      </m:sup>
                    </m:sSup>
                  </m:oMath>
                </a14:m>
                <a:r>
                  <a:rPr lang="en-GB" sz="1600" dirty="0">
                    <a:ea typeface="SimSun" panose="02010600030101010101" pitchFamily="2" charset="-122"/>
                  </a:rPr>
                  <a:t> angle with the abscissa.</a:t>
                </a:r>
              </a:p>
              <a:p>
                <a:endParaRPr lang="en-GB" sz="1350" dirty="0">
                  <a:latin typeface="Times New Roman" panose="02020603050405020304" pitchFamily="18" charset="0"/>
                  <a:ea typeface="SimSun" panose="02010600030101010101" pitchFamily="2" charset="-122"/>
                </a:endParaRPr>
              </a:p>
              <a:p>
                <a:endParaRPr lang="en-US" dirty="0"/>
              </a:p>
            </p:txBody>
          </p:sp>
        </mc:Choice>
        <mc:Fallback xmlns="">
          <p:sp>
            <p:nvSpPr>
              <p:cNvPr id="3" name="Content Placeholder 2">
                <a:extLst>
                  <a:ext uri="{FF2B5EF4-FFF2-40B4-BE49-F238E27FC236}">
                    <a16:creationId xmlns:a16="http://schemas.microsoft.com/office/drawing/2014/main" id="{7593CC0A-634A-D065-BEE4-04BA7C3D3AED}"/>
                  </a:ext>
                </a:extLst>
              </p:cNvPr>
              <p:cNvSpPr>
                <a:spLocks noGrp="1" noRot="1" noChangeAspect="1" noMove="1" noResize="1" noEditPoints="1" noAdjustHandles="1" noChangeArrowheads="1" noChangeShapeType="1" noTextEdit="1"/>
              </p:cNvSpPr>
              <p:nvPr>
                <p:ph sz="half" idx="1"/>
              </p:nvPr>
            </p:nvSpPr>
            <p:spPr>
              <a:xfrm>
                <a:off x="685800" y="1523999"/>
                <a:ext cx="3810000" cy="3669103"/>
              </a:xfrm>
              <a:blipFill>
                <a:blip r:embed="rId2"/>
                <a:stretch>
                  <a:fillRect l="-960" t="-498" r="-256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F4D9CC6-DBB8-0975-3A39-700F152ECDD4}"/>
                  </a:ext>
                </a:extLst>
              </p:cNvPr>
              <p:cNvSpPr txBox="1"/>
              <p:nvPr/>
            </p:nvSpPr>
            <p:spPr>
              <a:xfrm>
                <a:off x="4867852" y="4588009"/>
                <a:ext cx="3666550" cy="461665"/>
              </a:xfrm>
              <a:prstGeom prst="rect">
                <a:avLst/>
              </a:prstGeom>
              <a:noFill/>
            </p:spPr>
            <p:txBody>
              <a:bodyPr wrap="square" rtlCol="0">
                <a:spAutoFit/>
              </a:bodyPr>
              <a:lstStyle/>
              <a:p>
                <a:r>
                  <a:rPr lang="en-CA" sz="1200" dirty="0"/>
                  <a:t>Plot obtained for </a:t>
                </a:r>
                <a14:m>
                  <m:oMath xmlns:m="http://schemas.openxmlformats.org/officeDocument/2006/math">
                    <m:sSub>
                      <m:sSubPr>
                        <m:ctrlPr>
                          <a:rPr lang="en-US" sz="1200" i="1">
                            <a:latin typeface="Cambria Math" panose="020405030504060302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𝛽</m:t>
                        </m:r>
                      </m:e>
                      <m:sub>
                        <m:r>
                          <a:rPr lang="en-GB" sz="1200" i="1">
                            <a:latin typeface="Cambria Math" panose="02040503050406030204" pitchFamily="18" charset="0"/>
                            <a:ea typeface="SimSun" panose="02010600030101010101" pitchFamily="2" charset="-122"/>
                            <a:cs typeface="Times New Roman" panose="02020603050405020304" pitchFamily="18" charset="0"/>
                          </a:rPr>
                          <m:t>1</m:t>
                        </m:r>
                      </m:sub>
                    </m:sSub>
                    <m:r>
                      <a:rPr lang="en-GB" sz="1200" i="1">
                        <a:latin typeface="Cambria Math" panose="02040503050406030204" pitchFamily="18" charset="0"/>
                        <a:ea typeface="SimSun" panose="02010600030101010101" pitchFamily="2" charset="-122"/>
                        <a:cs typeface="Times New Roman" panose="02020603050405020304" pitchFamily="18" charset="0"/>
                      </a:rPr>
                      <m:t>=1</m:t>
                    </m:r>
                    <m:r>
                      <a:rPr lang="en-CA" sz="1200" i="1">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200" i="1">
                            <a:latin typeface="Cambria Math" panose="020405030504060302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𝛽</m:t>
                        </m:r>
                      </m:e>
                      <m:sub>
                        <m:r>
                          <a:rPr lang="en-GB" sz="1200" i="1">
                            <a:latin typeface="Cambria Math" panose="02040503050406030204" pitchFamily="18" charset="0"/>
                            <a:ea typeface="SimSun" panose="02010600030101010101" pitchFamily="2" charset="-122"/>
                            <a:cs typeface="Times New Roman" panose="02020603050405020304" pitchFamily="18" charset="0"/>
                          </a:rPr>
                          <m:t>0</m:t>
                        </m:r>
                      </m:sub>
                    </m:sSub>
                    <m:r>
                      <a:rPr lang="en-GB" sz="1200" i="1">
                        <a:latin typeface="Cambria Math" panose="02040503050406030204" pitchFamily="18" charset="0"/>
                        <a:ea typeface="SimSun" panose="02010600030101010101" pitchFamily="2" charset="-122"/>
                        <a:cs typeface="Times New Roman" panose="02020603050405020304" pitchFamily="18" charset="0"/>
                      </a:rPr>
                      <m:t>=0</m:t>
                    </m:r>
                  </m:oMath>
                </a14:m>
                <a:r>
                  <a:rPr lang="en-GB" sz="1200" dirty="0">
                    <a:latin typeface="Times New Roman" panose="02020603050405020304" pitchFamily="18" charset="0"/>
                    <a:ea typeface="SimSun" panose="02010600030101010101" pitchFamily="2" charset="-122"/>
                  </a:rPr>
                  <a:t>, </a:t>
                </a:r>
                <a14:m>
                  <m:oMath xmlns:m="http://schemas.openxmlformats.org/officeDocument/2006/math">
                    <m:sSub>
                      <m:sSubPr>
                        <m:ctrlPr>
                          <a:rPr lang="en-CA" sz="1200" i="1">
                            <a:latin typeface="Cambria Math" panose="02040503050406030204" pitchFamily="18" charset="0"/>
                            <a:ea typeface="SimSun" panose="02010600030101010101" pitchFamily="2" charset="-122"/>
                            <a:cs typeface="Times New Roman" panose="020206030504050203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𝜎</m:t>
                        </m:r>
                      </m:e>
                      <m:sub>
                        <m:r>
                          <a:rPr lang="en-CA" sz="1200" i="1">
                            <a:latin typeface="Cambria Math" panose="02040503050406030204" pitchFamily="18" charset="0"/>
                            <a:ea typeface="SimSun" panose="02010600030101010101" pitchFamily="2" charset="-122"/>
                            <a:cs typeface="Times New Roman" panose="02020603050405020304" pitchFamily="18" charset="0"/>
                          </a:rPr>
                          <m:t>𝑒</m:t>
                        </m:r>
                        <m:r>
                          <a:rPr lang="en-CA" sz="1200" i="1">
                            <a:latin typeface="Cambria Math" panose="02040503050406030204" pitchFamily="18" charset="0"/>
                            <a:ea typeface="SimSun" panose="02010600030101010101" pitchFamily="2" charset="-122"/>
                            <a:cs typeface="Times New Roman" panose="02020603050405020304" pitchFamily="18" charset="0"/>
                          </a:rPr>
                          <m:t>1</m:t>
                        </m:r>
                      </m:sub>
                    </m:sSub>
                    <m:r>
                      <a:rPr lang="en-CA" sz="1200" i="1">
                        <a:latin typeface="Cambria Math" panose="02040503050406030204" pitchFamily="18" charset="0"/>
                        <a:ea typeface="SimSun" panose="02010600030101010101" pitchFamily="2" charset="-122"/>
                        <a:cs typeface="Times New Roman" panose="02020603050405020304" pitchFamily="18" charset="0"/>
                      </a:rPr>
                      <m:t>=0.01, </m:t>
                    </m:r>
                    <m:sSub>
                      <m:sSubPr>
                        <m:ctrlPr>
                          <a:rPr lang="en-CA" sz="1200" i="1">
                            <a:latin typeface="Cambria Math" panose="02040503050406030204" pitchFamily="18" charset="0"/>
                            <a:ea typeface="SimSun" panose="02010600030101010101" pitchFamily="2" charset="-122"/>
                            <a:cs typeface="Times New Roman" panose="020206030504050203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𝜎</m:t>
                        </m:r>
                      </m:e>
                      <m:sub>
                        <m:r>
                          <a:rPr lang="en-CA" sz="1200" i="1">
                            <a:latin typeface="Cambria Math" panose="02040503050406030204" pitchFamily="18" charset="0"/>
                            <a:ea typeface="SimSun" panose="02010600030101010101" pitchFamily="2" charset="-122"/>
                            <a:cs typeface="Times New Roman" panose="02020603050405020304" pitchFamily="18" charset="0"/>
                          </a:rPr>
                          <m:t>𝑒</m:t>
                        </m:r>
                        <m:r>
                          <a:rPr lang="en-CA" sz="1200" i="1">
                            <a:latin typeface="Cambria Math" panose="02040503050406030204" pitchFamily="18" charset="0"/>
                            <a:ea typeface="SimSun" panose="02010600030101010101" pitchFamily="2" charset="-122"/>
                            <a:cs typeface="Times New Roman" panose="02020603050405020304" pitchFamily="18" charset="0"/>
                          </a:rPr>
                          <m:t>2</m:t>
                        </m:r>
                      </m:sub>
                    </m:sSub>
                    <m:r>
                      <a:rPr lang="en-CA" sz="1200" i="1">
                        <a:latin typeface="Cambria Math" panose="02040503050406030204" pitchFamily="18" charset="0"/>
                        <a:ea typeface="SimSun" panose="02010600030101010101" pitchFamily="2" charset="-122"/>
                        <a:cs typeface="Times New Roman" panose="02020603050405020304" pitchFamily="18" charset="0"/>
                      </a:rPr>
                      <m:t>=0.03, </m:t>
                    </m:r>
                    <m:sSub>
                      <m:sSubPr>
                        <m:ctrlPr>
                          <a:rPr lang="en-CA" sz="1200" i="1">
                            <a:latin typeface="Cambria Math" panose="02040503050406030204" pitchFamily="18" charset="0"/>
                            <a:ea typeface="SimSun" panose="02010600030101010101" pitchFamily="2" charset="-122"/>
                            <a:cs typeface="Times New Roman" panose="020206030504050203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𝜎</m:t>
                        </m:r>
                      </m:e>
                      <m:sub>
                        <m:r>
                          <a:rPr lang="en-CA" sz="1200" i="1">
                            <a:latin typeface="Cambria Math" panose="02040503050406030204" pitchFamily="18" charset="0"/>
                            <a:ea typeface="SimSun" panose="02010600030101010101" pitchFamily="2" charset="-122"/>
                            <a:cs typeface="Times New Roman" panose="02020603050405020304" pitchFamily="18" charset="0"/>
                          </a:rPr>
                          <m:t>𝑥</m:t>
                        </m:r>
                      </m:sub>
                    </m:sSub>
                    <m:r>
                      <a:rPr lang="en-CA" sz="1200" i="1">
                        <a:latin typeface="Cambria Math" panose="02040503050406030204" pitchFamily="18" charset="0"/>
                        <a:ea typeface="SimSun" panose="02010600030101010101" pitchFamily="2" charset="-122"/>
                        <a:cs typeface="Times New Roman" panose="02020603050405020304" pitchFamily="18" charset="0"/>
                      </a:rPr>
                      <m:t>=0.2</m:t>
                    </m:r>
                  </m:oMath>
                </a14:m>
                <a:r>
                  <a:rPr lang="en-GB" sz="1200" dirty="0">
                    <a:latin typeface="Times New Roman" panose="02020603050405020304" pitchFamily="18" charset="0"/>
                    <a:ea typeface="SimSun" panose="02010600030101010101" pitchFamily="2" charset="-122"/>
                  </a:rPr>
                  <a:t> </a:t>
                </a:r>
                <a:endParaRPr lang="en-US" sz="1200" dirty="0"/>
              </a:p>
            </p:txBody>
          </p:sp>
        </mc:Choice>
        <mc:Fallback xmlns="">
          <p:sp>
            <p:nvSpPr>
              <p:cNvPr id="12" name="TextBox 11">
                <a:extLst>
                  <a:ext uri="{FF2B5EF4-FFF2-40B4-BE49-F238E27FC236}">
                    <a16:creationId xmlns:a16="http://schemas.microsoft.com/office/drawing/2014/main" id="{1F4D9CC6-DBB8-0975-3A39-700F152ECDD4}"/>
                  </a:ext>
                </a:extLst>
              </p:cNvPr>
              <p:cNvSpPr txBox="1">
                <a:spLocks noRot="1" noChangeAspect="1" noMove="1" noResize="1" noEditPoints="1" noAdjustHandles="1" noChangeArrowheads="1" noChangeShapeType="1" noTextEdit="1"/>
              </p:cNvSpPr>
              <p:nvPr/>
            </p:nvSpPr>
            <p:spPr>
              <a:xfrm>
                <a:off x="4867852" y="4588009"/>
                <a:ext cx="3666550" cy="461665"/>
              </a:xfrm>
              <a:prstGeom prst="rect">
                <a:avLst/>
              </a:prstGeom>
              <a:blipFill>
                <a:blip r:embed="rId3"/>
                <a:stretch>
                  <a:fillRect l="-166" t="-1333"/>
                </a:stretch>
              </a:blipFill>
            </p:spPr>
            <p:txBody>
              <a:bodyPr/>
              <a:lstStyle/>
              <a:p>
                <a:r>
                  <a:rPr lang="en-CA">
                    <a:noFill/>
                  </a:rPr>
                  <a:t> </a:t>
                </a:r>
              </a:p>
            </p:txBody>
          </p:sp>
        </mc:Fallback>
      </mc:AlternateContent>
      <p:pic>
        <p:nvPicPr>
          <p:cNvPr id="16" name="Content Placeholder 15" descr="Chart, scatter chart&#10;&#10;Description automatically generated">
            <a:extLst>
              <a:ext uri="{FF2B5EF4-FFF2-40B4-BE49-F238E27FC236}">
                <a16:creationId xmlns:a16="http://schemas.microsoft.com/office/drawing/2014/main" id="{DBB73908-2B61-C86E-A458-16BE24EC67D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48202" y="1356603"/>
            <a:ext cx="3886200" cy="3170202"/>
          </a:xfrm>
        </p:spPr>
      </p:pic>
      <p:sp>
        <p:nvSpPr>
          <p:cNvPr id="18" name="TextBox 17">
            <a:extLst>
              <a:ext uri="{FF2B5EF4-FFF2-40B4-BE49-F238E27FC236}">
                <a16:creationId xmlns:a16="http://schemas.microsoft.com/office/drawing/2014/main" id="{BF020D03-AD19-B81D-6F97-FF343613E367}"/>
              </a:ext>
            </a:extLst>
          </p:cNvPr>
          <p:cNvSpPr txBox="1"/>
          <p:nvPr/>
        </p:nvSpPr>
        <p:spPr>
          <a:xfrm>
            <a:off x="262350" y="5591176"/>
            <a:ext cx="4309650" cy="461665"/>
          </a:xfrm>
          <a:prstGeom prst="rect">
            <a:avLst/>
          </a:prstGeom>
          <a:noFill/>
        </p:spPr>
        <p:txBody>
          <a:bodyPr wrap="square">
            <a:spAutoFit/>
          </a:bodyPr>
          <a:lstStyle/>
          <a:p>
            <a:r>
              <a:rPr lang="en-US" sz="1200" dirty="0">
                <a:solidFill>
                  <a:srgbClr val="002060"/>
                </a:solidFill>
              </a:rPr>
              <a:t>To run the program, go to “Linear model in </a:t>
            </a:r>
            <a:r>
              <a:rPr lang="en-US" sz="1200" dirty="0" err="1">
                <a:solidFill>
                  <a:srgbClr val="002060"/>
                </a:solidFill>
              </a:rPr>
              <a:t>Matlab</a:t>
            </a:r>
            <a:r>
              <a:rPr lang="en-US" sz="1200" dirty="0">
                <a:solidFill>
                  <a:srgbClr val="002060"/>
                </a:solidFill>
              </a:rPr>
              <a:t>” in </a:t>
            </a:r>
            <a:r>
              <a:rPr lang="en-US" sz="1200" dirty="0" err="1">
                <a:latin typeface="-apple-system"/>
                <a:hlinkClick r:id="rId5" tooltip="accuracy.mlx"/>
              </a:rPr>
              <a:t>accuracy.mlx</a:t>
            </a:r>
            <a:endParaRPr lang="en-US" sz="1200" dirty="0">
              <a:solidFill>
                <a:srgbClr val="002060"/>
              </a:solidFill>
            </a:endParaRPr>
          </a:p>
        </p:txBody>
      </p:sp>
    </p:spTree>
    <p:extLst>
      <p:ext uri="{BB962C8B-B14F-4D97-AF65-F5344CB8AC3E}">
        <p14:creationId xmlns:p14="http://schemas.microsoft.com/office/powerpoint/2010/main" val="35829591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53807-2CB2-84E2-4012-FEB823B5E515}"/>
              </a:ext>
            </a:extLst>
          </p:cNvPr>
          <p:cNvSpPr>
            <a:spLocks noGrp="1"/>
          </p:cNvSpPr>
          <p:nvPr>
            <p:ph type="title"/>
          </p:nvPr>
        </p:nvSpPr>
        <p:spPr>
          <a:xfrm>
            <a:off x="685800" y="381000"/>
            <a:ext cx="8052758" cy="914400"/>
          </a:xfrm>
        </p:spPr>
        <p:txBody>
          <a:bodyPr/>
          <a:lstStyle/>
          <a:p>
            <a:r>
              <a:rPr lang="sv-SE" sz="3600" dirty="0"/>
              <a:t>How can we visualize the agreement: </a:t>
            </a:r>
            <a:r>
              <a:rPr lang="en-US" sz="3300" dirty="0"/>
              <a:t>Bland-Altman plot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F49885-CFDB-DBF2-905F-ED2E8D4833C0}"/>
                  </a:ext>
                </a:extLst>
              </p:cNvPr>
              <p:cNvSpPr>
                <a:spLocks noGrp="1"/>
              </p:cNvSpPr>
              <p:nvPr>
                <p:ph sz="half" idx="1"/>
              </p:nvPr>
            </p:nvSpPr>
            <p:spPr>
              <a:xfrm>
                <a:off x="685800" y="1862554"/>
                <a:ext cx="3810000" cy="3886200"/>
              </a:xfrm>
            </p:spPr>
            <p:txBody>
              <a:bodyPr>
                <a:normAutofit/>
              </a:bodyPr>
              <a:lstStyle/>
              <a:p>
                <a:pPr>
                  <a:lnSpc>
                    <a:spcPct val="100000"/>
                  </a:lnSpc>
                </a:pPr>
                <a:r>
                  <a:rPr lang="en-US" sz="1500" dirty="0"/>
                  <a:t>Bland-Altman plot shows the average,</a:t>
                </a:r>
                <a:br>
                  <a:rPr lang="en-US" sz="1500" dirty="0"/>
                </a:br>
                <a14:m>
                  <m:oMath xmlns:m="http://schemas.openxmlformats.org/officeDocument/2006/math">
                    <m:bar>
                      <m:barPr>
                        <m:pos m:val="top"/>
                        <m:ctrlPr>
                          <a:rPr lang="en-US" sz="1500" i="1">
                            <a:latin typeface="Cambria Math" panose="02040503050406030204" pitchFamily="18" charset="0"/>
                          </a:rPr>
                        </m:ctrlPr>
                      </m:barPr>
                      <m:e>
                        <m:sSub>
                          <m:sSubPr>
                            <m:ctrlPr>
                              <a:rPr lang="en-US" sz="1500" i="1">
                                <a:latin typeface="Cambria Math" panose="02040503050406030204" pitchFamily="18" charset="0"/>
                              </a:rPr>
                            </m:ctrlPr>
                          </m:sSubPr>
                          <m:e>
                            <m:r>
                              <a:rPr lang="en-US" sz="1500">
                                <a:latin typeface="Cambria Math" panose="02040503050406030204" pitchFamily="18" charset="0"/>
                              </a:rPr>
                              <m:t>𝑦</m:t>
                            </m:r>
                          </m:e>
                          <m:sub>
                            <m:r>
                              <a:rPr lang="en-US" sz="1500">
                                <a:latin typeface="Cambria Math" panose="02040503050406030204" pitchFamily="18" charset="0"/>
                              </a:rPr>
                              <m:t>𝑖</m:t>
                            </m:r>
                          </m:sub>
                        </m:sSub>
                      </m:e>
                    </m:bar>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𝑦</m:t>
                        </m:r>
                      </m:e>
                      <m:sub>
                        <m:r>
                          <a:rPr lang="en-US" sz="1500">
                            <a:latin typeface="Cambria Math" panose="02040503050406030204" pitchFamily="18" charset="0"/>
                          </a:rPr>
                          <m:t>𝑖</m:t>
                        </m:r>
                        <m:r>
                          <a:rPr lang="en-US" sz="1500">
                            <a:latin typeface="Cambria Math" panose="02040503050406030204" pitchFamily="18" charset="0"/>
                          </a:rPr>
                          <m:t>1</m:t>
                        </m:r>
                      </m:sub>
                    </m:sSub>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𝑦</m:t>
                        </m:r>
                      </m:e>
                      <m:sub>
                        <m:r>
                          <a:rPr lang="en-US" sz="1500">
                            <a:latin typeface="Cambria Math" panose="02040503050406030204" pitchFamily="18" charset="0"/>
                          </a:rPr>
                          <m:t>𝑖</m:t>
                        </m:r>
                        <m:r>
                          <a:rPr lang="en-US" sz="1500">
                            <a:latin typeface="Cambria Math" panose="02040503050406030204" pitchFamily="18" charset="0"/>
                          </a:rPr>
                          <m:t>2</m:t>
                        </m:r>
                      </m:sub>
                    </m:sSub>
                    <m:r>
                      <a:rPr lang="en-US" sz="1500">
                        <a:latin typeface="Cambria Math" panose="02040503050406030204" pitchFamily="18" charset="0"/>
                      </a:rPr>
                      <m:t>)/2</m:t>
                    </m:r>
                  </m:oMath>
                </a14:m>
                <a:r>
                  <a:rPr lang="en-US" sz="1500" dirty="0"/>
                  <a:t>, versus the difference </a:t>
                </a:r>
                <a14:m>
                  <m:oMath xmlns:m="http://schemas.openxmlformats.org/officeDocument/2006/math">
                    <m:sSub>
                      <m:sSubPr>
                        <m:ctrlPr>
                          <a:rPr lang="en-US" sz="1500" i="1">
                            <a:latin typeface="Cambria Math" panose="02040503050406030204" pitchFamily="18" charset="0"/>
                          </a:rPr>
                        </m:ctrlPr>
                      </m:sSubPr>
                      <m:e>
                        <m:r>
                          <a:rPr lang="en-US" sz="1500">
                            <a:latin typeface="Cambria Math" panose="02040503050406030204" pitchFamily="18" charset="0"/>
                          </a:rPr>
                          <m:t>𝐷</m:t>
                        </m:r>
                      </m:e>
                      <m:sub>
                        <m:r>
                          <a:rPr lang="en-US" sz="1500">
                            <a:latin typeface="Cambria Math" panose="02040503050406030204" pitchFamily="18" charset="0"/>
                          </a:rPr>
                          <m:t>𝑖</m:t>
                        </m:r>
                      </m:sub>
                    </m:sSub>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𝑦</m:t>
                        </m:r>
                      </m:e>
                      <m:sub>
                        <m:r>
                          <a:rPr lang="en-US" sz="1500">
                            <a:latin typeface="Cambria Math" panose="02040503050406030204" pitchFamily="18" charset="0"/>
                          </a:rPr>
                          <m:t>𝑖</m:t>
                        </m:r>
                        <m:r>
                          <a:rPr lang="en-US" sz="1500">
                            <a:latin typeface="Cambria Math" panose="02040503050406030204" pitchFamily="18" charset="0"/>
                          </a:rPr>
                          <m:t>2</m:t>
                        </m:r>
                      </m:sub>
                    </m:sSub>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𝑦</m:t>
                        </m:r>
                      </m:e>
                      <m:sub>
                        <m:r>
                          <a:rPr lang="en-US" sz="1500">
                            <a:latin typeface="Cambria Math" panose="02040503050406030204" pitchFamily="18" charset="0"/>
                          </a:rPr>
                          <m:t>𝑖</m:t>
                        </m:r>
                        <m:r>
                          <a:rPr lang="en-US" sz="1500">
                            <a:latin typeface="Cambria Math" panose="02040503050406030204" pitchFamily="18" charset="0"/>
                          </a:rPr>
                          <m:t>1</m:t>
                        </m:r>
                      </m:sub>
                    </m:sSub>
                  </m:oMath>
                </a14:m>
                <a:r>
                  <a:rPr lang="en-US" sz="1500" dirty="0"/>
                  <a:t>, for </a:t>
                </a:r>
                <a14:m>
                  <m:oMath xmlns:m="http://schemas.openxmlformats.org/officeDocument/2006/math">
                    <m:r>
                      <a:rPr lang="en-US" sz="1500">
                        <a:latin typeface="Cambria Math" panose="02040503050406030204" pitchFamily="18" charset="0"/>
                      </a:rPr>
                      <m:t>𝑖</m:t>
                    </m:r>
                    <m:r>
                      <a:rPr lang="en-US" sz="1500">
                        <a:latin typeface="Cambria Math" panose="02040503050406030204" pitchFamily="18" charset="0"/>
                      </a:rPr>
                      <m:t>=1,</m:t>
                    </m:r>
                    <m:r>
                      <a:rPr lang="en-US" sz="1500" i="1">
                        <a:latin typeface="Cambria Math" panose="02040503050406030204" pitchFamily="18" charset="0"/>
                      </a:rPr>
                      <m:t> </m:t>
                    </m:r>
                    <m:r>
                      <a:rPr lang="en-US" sz="1500">
                        <a:latin typeface="Cambria Math" panose="02040503050406030204" pitchFamily="18" charset="0"/>
                      </a:rPr>
                      <m:t>2,</m:t>
                    </m:r>
                    <m:r>
                      <a:rPr lang="en-US" sz="1500" i="1">
                        <a:latin typeface="Cambria Math" panose="02040503050406030204" pitchFamily="18" charset="0"/>
                      </a:rPr>
                      <m:t> </m:t>
                    </m:r>
                    <m:r>
                      <a:rPr lang="en-US" sz="1500">
                        <a:latin typeface="Cambria Math" panose="02040503050406030204" pitchFamily="18" charset="0"/>
                      </a:rPr>
                      <m:t>…,</m:t>
                    </m:r>
                    <m:r>
                      <a:rPr lang="en-US" sz="1500">
                        <a:latin typeface="Cambria Math" panose="02040503050406030204" pitchFamily="18" charset="0"/>
                      </a:rPr>
                      <m:t>𝑛</m:t>
                    </m:r>
                  </m:oMath>
                </a14:m>
                <a:r>
                  <a:rPr lang="en-US" sz="1500" dirty="0"/>
                  <a:t>. </a:t>
                </a:r>
              </a:p>
              <a:p>
                <a:pPr>
                  <a:lnSpc>
                    <a:spcPct val="100000"/>
                  </a:lnSpc>
                </a:pPr>
                <a:r>
                  <a:rPr lang="en-US" sz="1500" dirty="0"/>
                  <a:t>It visualizes the mean </a:t>
                </a:r>
                <a14:m>
                  <m:oMath xmlns:m="http://schemas.openxmlformats.org/officeDocument/2006/math">
                    <m:r>
                      <a:rPr lang="en-US" sz="1500">
                        <a:latin typeface="Cambria Math" panose="02040503050406030204" pitchFamily="18" charset="0"/>
                      </a:rPr>
                      <m:t>𝜇</m:t>
                    </m:r>
                    <m:r>
                      <a:rPr lang="en-US" sz="1500" i="1">
                        <a:latin typeface="Cambria Math" panose="02040503050406030204" pitchFamily="18" charset="0"/>
                      </a:rPr>
                      <m:t> </m:t>
                    </m:r>
                    <m:r>
                      <a:rPr lang="en-US" sz="1500">
                        <a:latin typeface="Cambria Math" panose="02040503050406030204" pitchFamily="18" charset="0"/>
                      </a:rPr>
                      <m:t>=</m:t>
                    </m:r>
                    <m:r>
                      <a:rPr lang="en-US" sz="1500">
                        <a:latin typeface="Cambria Math" panose="02040503050406030204" pitchFamily="18" charset="0"/>
                      </a:rPr>
                      <m:t>𝐸</m:t>
                    </m:r>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𝐷</m:t>
                        </m:r>
                      </m:e>
                      <m:sub>
                        <m:r>
                          <a:rPr lang="en-US" sz="1500">
                            <a:latin typeface="Cambria Math" panose="02040503050406030204" pitchFamily="18" charset="0"/>
                          </a:rPr>
                          <m:t>𝑖</m:t>
                        </m:r>
                      </m:sub>
                    </m:sSub>
                    <m:r>
                      <a:rPr lang="en-US" sz="1500">
                        <a:latin typeface="Cambria Math" panose="02040503050406030204" pitchFamily="18" charset="0"/>
                      </a:rPr>
                      <m:t>)</m:t>
                    </m:r>
                  </m:oMath>
                </a14:m>
                <a:r>
                  <a:rPr lang="en-US" sz="1500" dirty="0"/>
                  <a:t> and the standard deviation of the difference between the measurements </a:t>
                </a:r>
                <a14:m>
                  <m:oMath xmlns:m="http://schemas.openxmlformats.org/officeDocument/2006/math">
                    <m:r>
                      <a:rPr lang="en-US" sz="1500">
                        <a:latin typeface="Cambria Math" panose="02040503050406030204" pitchFamily="18" charset="0"/>
                      </a:rPr>
                      <m:t>𝜎</m:t>
                    </m:r>
                    <m:r>
                      <a:rPr lang="en-US" sz="1500">
                        <a:latin typeface="Cambria Math" panose="02040503050406030204" pitchFamily="18" charset="0"/>
                      </a:rPr>
                      <m:t>=</m:t>
                    </m:r>
                    <m:r>
                      <a:rPr lang="en-US" sz="1500">
                        <a:latin typeface="Cambria Math" panose="02040503050406030204" pitchFamily="18" charset="0"/>
                      </a:rPr>
                      <m:t>𝑠𝑡𝑑</m:t>
                    </m:r>
                    <m:r>
                      <a:rPr lang="en-US" sz="1500">
                        <a:latin typeface="Cambria Math" panose="02040503050406030204" pitchFamily="18" charset="0"/>
                      </a:rPr>
                      <m:t>(</m:t>
                    </m:r>
                    <m:sSub>
                      <m:sSubPr>
                        <m:ctrlPr>
                          <a:rPr lang="en-US" sz="1500" i="1">
                            <a:latin typeface="Cambria Math" panose="02040503050406030204" pitchFamily="18" charset="0"/>
                          </a:rPr>
                        </m:ctrlPr>
                      </m:sSubPr>
                      <m:e>
                        <m:r>
                          <a:rPr lang="en-US" sz="1500">
                            <a:latin typeface="Cambria Math" panose="02040503050406030204" pitchFamily="18" charset="0"/>
                          </a:rPr>
                          <m:t>𝐷</m:t>
                        </m:r>
                      </m:e>
                      <m:sub>
                        <m:r>
                          <a:rPr lang="en-US" sz="1500">
                            <a:latin typeface="Cambria Math" panose="02040503050406030204" pitchFamily="18" charset="0"/>
                          </a:rPr>
                          <m:t>𝑖</m:t>
                        </m:r>
                      </m:sub>
                    </m:sSub>
                    <m:r>
                      <a:rPr lang="en-US" sz="1500">
                        <a:latin typeface="Cambria Math" panose="02040503050406030204" pitchFamily="18" charset="0"/>
                      </a:rPr>
                      <m:t>)</m:t>
                    </m:r>
                  </m:oMath>
                </a14:m>
                <a:r>
                  <a:rPr lang="en-US" sz="1500" dirty="0"/>
                  <a:t> </a:t>
                </a:r>
              </a:p>
              <a:p>
                <a:pPr>
                  <a:lnSpc>
                    <a:spcPct val="100000"/>
                  </a:lnSpc>
                </a:pPr>
                <a:r>
                  <a:rPr lang="en-US" sz="1500" b="1" dirty="0"/>
                  <a:t>Limits of agreement</a:t>
                </a:r>
                <a:r>
                  <a:rPr lang="en-US" sz="1500" dirty="0"/>
                  <a:t> at 95 % confidence are [</a:t>
                </a:r>
                <a14:m>
                  <m:oMath xmlns:m="http://schemas.openxmlformats.org/officeDocument/2006/math">
                    <m:r>
                      <a:rPr lang="en-US" sz="1500">
                        <a:latin typeface="Cambria Math" panose="02040503050406030204" pitchFamily="18" charset="0"/>
                      </a:rPr>
                      <m:t>𝜇</m:t>
                    </m:r>
                    <m:r>
                      <a:rPr lang="en-US" sz="1500" i="1">
                        <a:latin typeface="Cambria Math" panose="02040503050406030204" pitchFamily="18" charset="0"/>
                      </a:rPr>
                      <m:t> </m:t>
                    </m:r>
                    <m:r>
                      <a:rPr lang="en-US" sz="1500">
                        <a:latin typeface="Cambria Math" panose="02040503050406030204" pitchFamily="18" charset="0"/>
                      </a:rPr>
                      <m:t>–</m:t>
                    </m:r>
                    <m:r>
                      <a:rPr lang="en-US" sz="1500" i="1">
                        <a:latin typeface="Cambria Math" panose="02040503050406030204" pitchFamily="18" charset="0"/>
                      </a:rPr>
                      <m:t> </m:t>
                    </m:r>
                    <m:r>
                      <a:rPr lang="en-US" sz="1500">
                        <a:latin typeface="Cambria Math" panose="02040503050406030204" pitchFamily="18" charset="0"/>
                      </a:rPr>
                      <m:t>2</m:t>
                    </m:r>
                    <m:r>
                      <a:rPr lang="en-US" sz="1500">
                        <a:latin typeface="Cambria Math" panose="02040503050406030204" pitchFamily="18" charset="0"/>
                      </a:rPr>
                      <m:t>𝜎</m:t>
                    </m:r>
                  </m:oMath>
                </a14:m>
                <a:r>
                  <a:rPr lang="en-US" sz="1500" dirty="0"/>
                  <a:t>, </a:t>
                </a:r>
                <a14:m>
                  <m:oMath xmlns:m="http://schemas.openxmlformats.org/officeDocument/2006/math">
                    <m:r>
                      <a:rPr lang="en-US" sz="1500">
                        <a:latin typeface="Cambria Math" panose="02040503050406030204" pitchFamily="18" charset="0"/>
                      </a:rPr>
                      <m:t>𝜇</m:t>
                    </m:r>
                    <m:r>
                      <a:rPr lang="en-US" sz="1500">
                        <a:latin typeface="Cambria Math" panose="02040503050406030204" pitchFamily="18" charset="0"/>
                      </a:rPr>
                      <m:t>+</m:t>
                    </m:r>
                    <m:r>
                      <a:rPr lang="en-US" sz="1500" i="1">
                        <a:latin typeface="Cambria Math" panose="02040503050406030204" pitchFamily="18" charset="0"/>
                      </a:rPr>
                      <m:t> </m:t>
                    </m:r>
                    <m:r>
                      <a:rPr lang="en-US" sz="1500">
                        <a:latin typeface="Cambria Math" panose="02040503050406030204" pitchFamily="18" charset="0"/>
                      </a:rPr>
                      <m:t>2</m:t>
                    </m:r>
                    <m:r>
                      <a:rPr lang="en-US" sz="1500">
                        <a:latin typeface="Cambria Math" panose="02040503050406030204" pitchFamily="18" charset="0"/>
                      </a:rPr>
                      <m:t>𝜎</m:t>
                    </m:r>
                  </m:oMath>
                </a14:m>
                <a:r>
                  <a:rPr lang="en-US" sz="1500" dirty="0"/>
                  <a:t>]. </a:t>
                </a:r>
              </a:p>
              <a:p>
                <a:pPr>
                  <a:lnSpc>
                    <a:spcPct val="100000"/>
                  </a:lnSpc>
                </a:pPr>
                <a:r>
                  <a:rPr lang="en-US" sz="1500" b="1" dirty="0"/>
                  <a:t>Outliers</a:t>
                </a:r>
                <a:r>
                  <a:rPr lang="en-US" sz="1500" dirty="0"/>
                  <a:t> are the points outside of the range </a:t>
                </a:r>
                <a:br>
                  <a:rPr lang="en-US" sz="1500" dirty="0"/>
                </a:br>
                <a:r>
                  <a:rPr lang="en-US" sz="1500" dirty="0"/>
                  <a:t>[μ – 2σ, μ+ 2σ].</a:t>
                </a:r>
              </a:p>
              <a:p>
                <a:endParaRPr lang="en-US" dirty="0"/>
              </a:p>
            </p:txBody>
          </p:sp>
        </mc:Choice>
        <mc:Fallback xmlns="">
          <p:sp>
            <p:nvSpPr>
              <p:cNvPr id="3" name="Content Placeholder 2">
                <a:extLst>
                  <a:ext uri="{FF2B5EF4-FFF2-40B4-BE49-F238E27FC236}">
                    <a16:creationId xmlns:a16="http://schemas.microsoft.com/office/drawing/2014/main" id="{4AF49885-CFDB-DBF2-905F-ED2E8D4833C0}"/>
                  </a:ext>
                </a:extLst>
              </p:cNvPr>
              <p:cNvSpPr>
                <a:spLocks noGrp="1" noRot="1" noChangeAspect="1" noMove="1" noResize="1" noEditPoints="1" noAdjustHandles="1" noChangeArrowheads="1" noChangeShapeType="1" noTextEdit="1"/>
              </p:cNvSpPr>
              <p:nvPr>
                <p:ph sz="half" idx="1"/>
              </p:nvPr>
            </p:nvSpPr>
            <p:spPr>
              <a:xfrm>
                <a:off x="685800" y="1862554"/>
                <a:ext cx="3810000" cy="3886200"/>
              </a:xfrm>
              <a:blipFill>
                <a:blip r:embed="rId2"/>
                <a:stretch>
                  <a:fillRect l="-800" t="-471" r="-16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005B86-B98E-1B77-7C38-397533593A8D}"/>
                  </a:ext>
                </a:extLst>
              </p:cNvPr>
              <p:cNvSpPr txBox="1"/>
              <p:nvPr/>
            </p:nvSpPr>
            <p:spPr>
              <a:xfrm>
                <a:off x="4910429" y="5071646"/>
                <a:ext cx="3666550" cy="677108"/>
              </a:xfrm>
              <a:prstGeom prst="rect">
                <a:avLst/>
              </a:prstGeom>
              <a:noFill/>
            </p:spPr>
            <p:txBody>
              <a:bodyPr wrap="square" rtlCol="0">
                <a:spAutoFit/>
              </a:bodyPr>
              <a:lstStyle/>
              <a:p>
                <a:r>
                  <a:rPr lang="en-CA" sz="1800" dirty="0"/>
                  <a:t>Plot </a:t>
                </a:r>
                <a:r>
                  <a:rPr lang="en-CA" sz="2000" dirty="0"/>
                  <a:t>obtained</a:t>
                </a:r>
                <a:r>
                  <a:rPr lang="en-CA" sz="1800" dirty="0"/>
                  <a:t> for </a:t>
                </a:r>
                <a14:m>
                  <m:oMath xmlns:m="http://schemas.openxmlformats.org/officeDocument/2006/math">
                    <m:sSub>
                      <m:sSubPr>
                        <m:ctrlPr>
                          <a:rPr lang="en-US" sz="1800" i="1">
                            <a:latin typeface="Cambria Math" panose="020405030504060302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𝛽</m:t>
                        </m:r>
                      </m:e>
                      <m:sub>
                        <m:r>
                          <a:rPr lang="en-GB" sz="1800" i="1">
                            <a:latin typeface="Cambria Math" panose="02040503050406030204" pitchFamily="18" charset="0"/>
                            <a:ea typeface="SimSun" panose="02010600030101010101" pitchFamily="2" charset="-122"/>
                            <a:cs typeface="Times New Roman" panose="02020603050405020304" pitchFamily="18" charset="0"/>
                          </a:rPr>
                          <m:t>1</m:t>
                        </m:r>
                      </m:sub>
                    </m:sSub>
                    <m:r>
                      <a:rPr lang="en-GB" sz="1800" i="1">
                        <a:latin typeface="Cambria Math" panose="02040503050406030204" pitchFamily="18" charset="0"/>
                        <a:ea typeface="SimSun" panose="02010600030101010101" pitchFamily="2" charset="-122"/>
                        <a:cs typeface="Times New Roman" panose="02020603050405020304" pitchFamily="18" charset="0"/>
                      </a:rPr>
                      <m:t>=1</m:t>
                    </m:r>
                    <m:r>
                      <a:rPr lang="en-CA" sz="1800" i="1">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a:latin typeface="Cambria Math" panose="020405030504060302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𝛽</m:t>
                        </m:r>
                      </m:e>
                      <m:sub>
                        <m:r>
                          <a:rPr lang="en-GB" sz="1800" i="1">
                            <a:latin typeface="Cambria Math" panose="02040503050406030204" pitchFamily="18" charset="0"/>
                            <a:ea typeface="SimSun" panose="02010600030101010101" pitchFamily="2" charset="-122"/>
                            <a:cs typeface="Times New Roman" panose="02020603050405020304" pitchFamily="18" charset="0"/>
                          </a:rPr>
                          <m:t>0</m:t>
                        </m:r>
                      </m:sub>
                    </m:sSub>
                    <m:r>
                      <a:rPr lang="en-GB" sz="1800" i="1">
                        <a:latin typeface="Cambria Math" panose="02040503050406030204" pitchFamily="18" charset="0"/>
                        <a:ea typeface="SimSun" panose="02010600030101010101" pitchFamily="2" charset="-122"/>
                        <a:cs typeface="Times New Roman" panose="02020603050405020304" pitchFamily="18" charset="0"/>
                      </a:rPr>
                      <m:t>=0</m:t>
                    </m:r>
                  </m:oMath>
                </a14:m>
                <a:r>
                  <a:rPr lang="en-GB" sz="1800" dirty="0">
                    <a:latin typeface="Times New Roman" panose="02020603050405020304" pitchFamily="18" charset="0"/>
                    <a:ea typeface="SimSun" panose="02010600030101010101" pitchFamily="2" charset="-122"/>
                  </a:rPr>
                  <a:t>, </a:t>
                </a:r>
                <a14:m>
                  <m:oMath xmlns:m="http://schemas.openxmlformats.org/officeDocument/2006/math">
                    <m:sSub>
                      <m:sSubPr>
                        <m:ctrlPr>
                          <a:rPr lang="en-CA" sz="1800" i="1">
                            <a:latin typeface="Cambria Math" panose="02040503050406030204" pitchFamily="18" charset="0"/>
                            <a:ea typeface="SimSun" panose="02010600030101010101" pitchFamily="2" charset="-122"/>
                            <a:cs typeface="Times New Roman" panose="020206030504050203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𝜎</m:t>
                        </m:r>
                      </m:e>
                      <m:sub>
                        <m:r>
                          <a:rPr lang="en-CA" sz="1800" i="1">
                            <a:latin typeface="Cambria Math" panose="02040503050406030204" pitchFamily="18" charset="0"/>
                            <a:ea typeface="SimSun" panose="02010600030101010101" pitchFamily="2" charset="-122"/>
                            <a:cs typeface="Times New Roman" panose="02020603050405020304" pitchFamily="18" charset="0"/>
                          </a:rPr>
                          <m:t>𝑒</m:t>
                        </m:r>
                        <m:r>
                          <a:rPr lang="en-CA" sz="1800" i="1">
                            <a:latin typeface="Cambria Math" panose="02040503050406030204" pitchFamily="18" charset="0"/>
                            <a:ea typeface="SimSun" panose="02010600030101010101" pitchFamily="2" charset="-122"/>
                            <a:cs typeface="Times New Roman" panose="02020603050405020304" pitchFamily="18" charset="0"/>
                          </a:rPr>
                          <m:t>1</m:t>
                        </m:r>
                      </m:sub>
                    </m:sSub>
                    <m:r>
                      <a:rPr lang="en-CA" sz="1800" i="1">
                        <a:latin typeface="Cambria Math" panose="02040503050406030204" pitchFamily="18" charset="0"/>
                        <a:ea typeface="SimSun" panose="02010600030101010101" pitchFamily="2" charset="-122"/>
                        <a:cs typeface="Times New Roman" panose="02020603050405020304" pitchFamily="18" charset="0"/>
                      </a:rPr>
                      <m:t>=0.01, </m:t>
                    </m:r>
                    <m:sSub>
                      <m:sSubPr>
                        <m:ctrlPr>
                          <a:rPr lang="en-CA" sz="1800" i="1">
                            <a:latin typeface="Cambria Math" panose="02040503050406030204" pitchFamily="18" charset="0"/>
                            <a:ea typeface="SimSun" panose="02010600030101010101" pitchFamily="2" charset="-122"/>
                            <a:cs typeface="Times New Roman" panose="020206030504050203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𝜎</m:t>
                        </m:r>
                      </m:e>
                      <m:sub>
                        <m:r>
                          <a:rPr lang="en-CA" sz="1800" i="1">
                            <a:latin typeface="Cambria Math" panose="02040503050406030204" pitchFamily="18" charset="0"/>
                            <a:ea typeface="SimSun" panose="02010600030101010101" pitchFamily="2" charset="-122"/>
                            <a:cs typeface="Times New Roman" panose="02020603050405020304" pitchFamily="18" charset="0"/>
                          </a:rPr>
                          <m:t>𝑒</m:t>
                        </m:r>
                        <m:r>
                          <a:rPr lang="en-CA" sz="1800" i="1">
                            <a:latin typeface="Cambria Math" panose="02040503050406030204" pitchFamily="18" charset="0"/>
                            <a:ea typeface="SimSun" panose="02010600030101010101" pitchFamily="2" charset="-122"/>
                            <a:cs typeface="Times New Roman" panose="02020603050405020304" pitchFamily="18" charset="0"/>
                          </a:rPr>
                          <m:t>2</m:t>
                        </m:r>
                      </m:sub>
                    </m:sSub>
                    <m:r>
                      <a:rPr lang="en-CA" sz="1800" i="1">
                        <a:latin typeface="Cambria Math" panose="02040503050406030204" pitchFamily="18" charset="0"/>
                        <a:ea typeface="SimSun" panose="02010600030101010101" pitchFamily="2" charset="-122"/>
                        <a:cs typeface="Times New Roman" panose="02020603050405020304" pitchFamily="18" charset="0"/>
                      </a:rPr>
                      <m:t>=0.03, </m:t>
                    </m:r>
                    <m:sSub>
                      <m:sSubPr>
                        <m:ctrlPr>
                          <a:rPr lang="en-CA" sz="1800" i="1">
                            <a:latin typeface="Cambria Math" panose="02040503050406030204" pitchFamily="18" charset="0"/>
                            <a:ea typeface="SimSun" panose="02010600030101010101" pitchFamily="2" charset="-122"/>
                            <a:cs typeface="Times New Roman" panose="020206030504050203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𝜎</m:t>
                        </m:r>
                      </m:e>
                      <m:sub>
                        <m:r>
                          <a:rPr lang="en-CA" sz="1800" i="1">
                            <a:latin typeface="Cambria Math" panose="02040503050406030204" pitchFamily="18" charset="0"/>
                            <a:ea typeface="SimSun" panose="02010600030101010101" pitchFamily="2" charset="-122"/>
                            <a:cs typeface="Times New Roman" panose="02020603050405020304" pitchFamily="18" charset="0"/>
                          </a:rPr>
                          <m:t>𝑥</m:t>
                        </m:r>
                      </m:sub>
                    </m:sSub>
                    <m:r>
                      <a:rPr lang="en-CA" sz="1800" i="1">
                        <a:latin typeface="Cambria Math" panose="02040503050406030204" pitchFamily="18" charset="0"/>
                        <a:ea typeface="SimSun" panose="02010600030101010101" pitchFamily="2" charset="-122"/>
                        <a:cs typeface="Times New Roman" panose="02020603050405020304" pitchFamily="18" charset="0"/>
                      </a:rPr>
                      <m:t>=0.2</m:t>
                    </m:r>
                  </m:oMath>
                </a14:m>
                <a:r>
                  <a:rPr lang="en-GB" sz="1800" dirty="0">
                    <a:latin typeface="Times New Roman" panose="02020603050405020304" pitchFamily="18" charset="0"/>
                    <a:ea typeface="SimSun" panose="02010600030101010101" pitchFamily="2" charset="-122"/>
                  </a:rPr>
                  <a:t> </a:t>
                </a:r>
                <a:endParaRPr lang="en-US" sz="1800" dirty="0"/>
              </a:p>
            </p:txBody>
          </p:sp>
        </mc:Choice>
        <mc:Fallback xmlns="">
          <p:sp>
            <p:nvSpPr>
              <p:cNvPr id="8" name="TextBox 7">
                <a:extLst>
                  <a:ext uri="{FF2B5EF4-FFF2-40B4-BE49-F238E27FC236}">
                    <a16:creationId xmlns:a16="http://schemas.microsoft.com/office/drawing/2014/main" id="{A6005B86-B98E-1B77-7C38-397533593A8D}"/>
                  </a:ext>
                </a:extLst>
              </p:cNvPr>
              <p:cNvSpPr txBox="1">
                <a:spLocks noRot="1" noChangeAspect="1" noMove="1" noResize="1" noEditPoints="1" noAdjustHandles="1" noChangeArrowheads="1" noChangeShapeType="1" noTextEdit="1"/>
              </p:cNvSpPr>
              <p:nvPr/>
            </p:nvSpPr>
            <p:spPr>
              <a:xfrm>
                <a:off x="4910429" y="5071646"/>
                <a:ext cx="3666550" cy="677108"/>
              </a:xfrm>
              <a:prstGeom prst="rect">
                <a:avLst/>
              </a:prstGeom>
              <a:blipFill>
                <a:blip r:embed="rId3"/>
                <a:stretch>
                  <a:fillRect l="-1498" t="-5405"/>
                </a:stretch>
              </a:blipFill>
            </p:spPr>
            <p:txBody>
              <a:bodyPr/>
              <a:lstStyle/>
              <a:p>
                <a:r>
                  <a:rPr lang="en-CA">
                    <a:noFill/>
                  </a:rPr>
                  <a:t> </a:t>
                </a:r>
              </a:p>
            </p:txBody>
          </p:sp>
        </mc:Fallback>
      </mc:AlternateContent>
      <p:pic>
        <p:nvPicPr>
          <p:cNvPr id="12" name="Content Placeholder 11" descr="Chart, scatter chart&#10;&#10;Description automatically generated">
            <a:extLst>
              <a:ext uri="{FF2B5EF4-FFF2-40B4-BE49-F238E27FC236}">
                <a16:creationId xmlns:a16="http://schemas.microsoft.com/office/drawing/2014/main" id="{6DB4D8EE-BE2F-8484-ADA0-D2894284AA8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572000" y="1786354"/>
            <a:ext cx="3886200" cy="3113207"/>
          </a:xfrm>
        </p:spPr>
      </p:pic>
      <p:sp>
        <p:nvSpPr>
          <p:cNvPr id="14" name="TextBox 13">
            <a:extLst>
              <a:ext uri="{FF2B5EF4-FFF2-40B4-BE49-F238E27FC236}">
                <a16:creationId xmlns:a16="http://schemas.microsoft.com/office/drawing/2014/main" id="{12510B79-94FE-4D09-2D5D-0247387EF1F8}"/>
              </a:ext>
            </a:extLst>
          </p:cNvPr>
          <p:cNvSpPr txBox="1"/>
          <p:nvPr/>
        </p:nvSpPr>
        <p:spPr>
          <a:xfrm>
            <a:off x="71550" y="5591176"/>
            <a:ext cx="4309650" cy="461665"/>
          </a:xfrm>
          <a:prstGeom prst="rect">
            <a:avLst/>
          </a:prstGeom>
          <a:noFill/>
        </p:spPr>
        <p:txBody>
          <a:bodyPr wrap="square">
            <a:spAutoFit/>
          </a:bodyPr>
          <a:lstStyle/>
          <a:p>
            <a:r>
              <a:rPr lang="en-US" sz="1200" dirty="0">
                <a:solidFill>
                  <a:srgbClr val="002060"/>
                </a:solidFill>
              </a:rPr>
              <a:t>To run the program, go to “Linear model in </a:t>
            </a:r>
            <a:r>
              <a:rPr lang="en-US" sz="1200" dirty="0" err="1">
                <a:solidFill>
                  <a:srgbClr val="002060"/>
                </a:solidFill>
              </a:rPr>
              <a:t>Matlab</a:t>
            </a:r>
            <a:r>
              <a:rPr lang="en-US" sz="1200" dirty="0">
                <a:solidFill>
                  <a:srgbClr val="002060"/>
                </a:solidFill>
              </a:rPr>
              <a:t>” in </a:t>
            </a:r>
            <a:r>
              <a:rPr lang="en-US" sz="1200" dirty="0" err="1">
                <a:latin typeface="-apple-system"/>
                <a:hlinkClick r:id="rId5" tooltip="accuracy.mlx"/>
              </a:rPr>
              <a:t>accuracy.mlx</a:t>
            </a:r>
            <a:endParaRPr lang="en-US" sz="1200" dirty="0">
              <a:solidFill>
                <a:srgbClr val="002060"/>
              </a:solidFill>
            </a:endParaRPr>
          </a:p>
        </p:txBody>
      </p:sp>
    </p:spTree>
    <p:extLst>
      <p:ext uri="{BB962C8B-B14F-4D97-AF65-F5344CB8AC3E}">
        <p14:creationId xmlns:p14="http://schemas.microsoft.com/office/powerpoint/2010/main" val="31391394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82E67-6BB0-B1A8-746B-0E4A46714809}"/>
              </a:ext>
            </a:extLst>
          </p:cNvPr>
          <p:cNvSpPr>
            <a:spLocks noGrp="1"/>
          </p:cNvSpPr>
          <p:nvPr>
            <p:ph type="title"/>
          </p:nvPr>
        </p:nvSpPr>
        <p:spPr/>
        <p:txBody>
          <a:bodyPr/>
          <a:lstStyle/>
          <a:p>
            <a:r>
              <a:rPr lang="en-US" sz="3300" dirty="0"/>
              <a:t>How do we interpret Bland-Altman plot?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815633-1C14-F228-81AB-1730AE3EBAB0}"/>
                  </a:ext>
                </a:extLst>
              </p:cNvPr>
              <p:cNvSpPr>
                <a:spLocks noGrp="1"/>
              </p:cNvSpPr>
              <p:nvPr>
                <p:ph sz="half" idx="1"/>
              </p:nvPr>
            </p:nvSpPr>
            <p:spPr>
              <a:xfrm>
                <a:off x="628650" y="1466850"/>
                <a:ext cx="3886200" cy="4260057"/>
              </a:xfrm>
            </p:spPr>
            <p:txBody>
              <a:bodyPr>
                <a:normAutofit fontScale="40000" lnSpcReduction="20000"/>
              </a:bodyPr>
              <a:lstStyle/>
              <a:p>
                <a:pPr marL="0" indent="0">
                  <a:lnSpc>
                    <a:spcPct val="120000"/>
                  </a:lnSpc>
                  <a:buNone/>
                </a:pPr>
                <a:r>
                  <a:rPr lang="en-US" sz="3000" dirty="0"/>
                  <a:t>In a Bland-Altman plot, we can observe the following:</a:t>
                </a:r>
              </a:p>
              <a:p>
                <a:pPr fontAlgn="ctr">
                  <a:lnSpc>
                    <a:spcPct val="120000"/>
                  </a:lnSpc>
                  <a:spcBef>
                    <a:spcPts val="450"/>
                  </a:spcBef>
                  <a:spcAft>
                    <a:spcPts val="450"/>
                  </a:spcAft>
                  <a:buFont typeface="Arial" panose="020B0604020202020204" pitchFamily="34" charset="0"/>
                  <a:buChar char="•"/>
                </a:pPr>
                <a:r>
                  <a:rPr lang="en-US" sz="3000" dirty="0"/>
                  <a:t>If the points are close to the zero line, the methods agree well.</a:t>
                </a:r>
              </a:p>
              <a:p>
                <a:pPr fontAlgn="ctr">
                  <a:lnSpc>
                    <a:spcPct val="120000"/>
                  </a:lnSpc>
                  <a:spcBef>
                    <a:spcPts val="450"/>
                  </a:spcBef>
                  <a:spcAft>
                    <a:spcPts val="450"/>
                  </a:spcAft>
                  <a:buFont typeface="Arial" panose="020B0604020202020204" pitchFamily="34" charset="0"/>
                  <a:buChar char="•"/>
                </a:pPr>
                <a:r>
                  <a:rPr lang="en-US" sz="3000" dirty="0"/>
                  <a:t>The large limits of agreements indicate low agreements between the two methods and possibly large random errors. </a:t>
                </a:r>
              </a:p>
              <a:p>
                <a:pPr fontAlgn="ctr">
                  <a:lnSpc>
                    <a:spcPct val="120000"/>
                  </a:lnSpc>
                  <a:spcBef>
                    <a:spcPts val="450"/>
                  </a:spcBef>
                  <a:spcAft>
                    <a:spcPts val="450"/>
                  </a:spcAft>
                  <a:buFont typeface="Arial" panose="020B0604020202020204" pitchFamily="34" charset="0"/>
                  <a:buChar char="•"/>
                </a:pPr>
                <a:r>
                  <a:rPr lang="en-US" sz="3000" dirty="0"/>
                  <a:t>The mean of differences </a:t>
                </a:r>
                <a14:m>
                  <m:oMath xmlns:m="http://schemas.openxmlformats.org/officeDocument/2006/math">
                    <m:r>
                      <a:rPr lang="en-US" sz="3000">
                        <a:latin typeface="Cambria Math" panose="02040503050406030204" pitchFamily="18" charset="0"/>
                      </a:rPr>
                      <m:t>𝜇</m:t>
                    </m:r>
                    <m:r>
                      <a:rPr lang="en-US" sz="3000">
                        <a:latin typeface="Cambria Math" panose="02040503050406030204" pitchFamily="18" charset="0"/>
                      </a:rPr>
                      <m:t>≠</m:t>
                    </m:r>
                    <m:r>
                      <a:rPr lang="en-US" sz="3000">
                        <a:latin typeface="Cambria Math" panose="02040503050406030204" pitchFamily="18" charset="0"/>
                      </a:rPr>
                      <m:t>0</m:t>
                    </m:r>
                  </m:oMath>
                </a14:m>
                <a:r>
                  <a:rPr lang="en-US" sz="3000" dirty="0"/>
                  <a:t> indicates a systematic error between the measurements.</a:t>
                </a:r>
              </a:p>
              <a:p>
                <a:pPr fontAlgn="ctr">
                  <a:lnSpc>
                    <a:spcPct val="120000"/>
                  </a:lnSpc>
                  <a:spcBef>
                    <a:spcPts val="450"/>
                  </a:spcBef>
                  <a:spcAft>
                    <a:spcPts val="450"/>
                  </a:spcAft>
                  <a:buFont typeface="Arial" panose="020B0604020202020204" pitchFamily="34" charset="0"/>
                  <a:buChar char="•"/>
                </a:pPr>
                <a:r>
                  <a:rPr lang="en-US" sz="3000" dirty="0"/>
                  <a:t>The linear trend along the average horizontal line could be caused by (</a:t>
                </a:r>
                <a:r>
                  <a:rPr lang="en-US" sz="3000" dirty="0" err="1"/>
                  <a:t>i</a:t>
                </a:r>
                <a:r>
                  <a:rPr lang="en-US" sz="3000" dirty="0"/>
                  <a:t>) unequal scale factors or (ii) unequal precision between the two measurement methods.</a:t>
                </a:r>
              </a:p>
              <a:p>
                <a:pPr fontAlgn="ctr">
                  <a:lnSpc>
                    <a:spcPct val="120000"/>
                  </a:lnSpc>
                  <a:spcBef>
                    <a:spcPts val="450"/>
                  </a:spcBef>
                  <a:spcAft>
                    <a:spcPts val="450"/>
                  </a:spcAft>
                </a:pPr>
                <a:r>
                  <a:rPr lang="en-US" sz="3000" dirty="0"/>
                  <a:t>Heteroscedasticity refers to the change of variance of the difference in measurements </a:t>
                </a:r>
                <a14:m>
                  <m:oMath xmlns:m="http://schemas.openxmlformats.org/officeDocument/2006/math">
                    <m:sSub>
                      <m:sSubPr>
                        <m:ctrlPr>
                          <a:rPr lang="en-US" sz="3000" i="1">
                            <a:latin typeface="Cambria Math" panose="02040503050406030204" pitchFamily="18" charset="0"/>
                          </a:rPr>
                        </m:ctrlPr>
                      </m:sSubPr>
                      <m:e>
                        <m:r>
                          <a:rPr lang="en-US" sz="3000">
                            <a:latin typeface="Cambria Math" panose="02040503050406030204" pitchFamily="18" charset="0"/>
                          </a:rPr>
                          <m:t>𝐷</m:t>
                        </m:r>
                      </m:e>
                      <m:sub>
                        <m:r>
                          <a:rPr lang="en-US" sz="3000">
                            <a:latin typeface="Cambria Math" panose="02040503050406030204" pitchFamily="18" charset="0"/>
                          </a:rPr>
                          <m:t>𝑖</m:t>
                        </m:r>
                      </m:sub>
                    </m:sSub>
                  </m:oMath>
                </a14:m>
                <a:r>
                  <a:rPr lang="en-US" sz="3000" dirty="0"/>
                  <a:t> as the average </a:t>
                </a:r>
                <a14:m>
                  <m:oMath xmlns:m="http://schemas.openxmlformats.org/officeDocument/2006/math">
                    <m:bar>
                      <m:barPr>
                        <m:pos m:val="top"/>
                        <m:ctrlPr>
                          <a:rPr lang="en-US" sz="3000" i="1">
                            <a:latin typeface="Cambria Math" panose="02040503050406030204" pitchFamily="18" charset="0"/>
                          </a:rPr>
                        </m:ctrlPr>
                      </m:barPr>
                      <m:e>
                        <m:sSub>
                          <m:sSubPr>
                            <m:ctrlPr>
                              <a:rPr lang="en-US" sz="3000" i="1">
                                <a:latin typeface="Cambria Math" panose="02040503050406030204" pitchFamily="18" charset="0"/>
                              </a:rPr>
                            </m:ctrlPr>
                          </m:sSubPr>
                          <m:e>
                            <m:r>
                              <a:rPr lang="en-US" sz="3000">
                                <a:latin typeface="Cambria Math" panose="02040503050406030204" pitchFamily="18" charset="0"/>
                              </a:rPr>
                              <m:t>𝑦</m:t>
                            </m:r>
                          </m:e>
                          <m:sub>
                            <m:r>
                              <a:rPr lang="en-US" sz="3000">
                                <a:latin typeface="Cambria Math" panose="02040503050406030204" pitchFamily="18" charset="0"/>
                              </a:rPr>
                              <m:t>𝑖</m:t>
                            </m:r>
                          </m:sub>
                        </m:sSub>
                      </m:e>
                    </m:bar>
                  </m:oMath>
                </a14:m>
                <a:r>
                  <a:rPr lang="en-US" sz="3000" dirty="0"/>
                  <a:t>  increases. </a:t>
                </a:r>
              </a:p>
              <a:p>
                <a:endParaRPr lang="en-US" dirty="0"/>
              </a:p>
            </p:txBody>
          </p:sp>
        </mc:Choice>
        <mc:Fallback xmlns="">
          <p:sp>
            <p:nvSpPr>
              <p:cNvPr id="3" name="Content Placeholder 2">
                <a:extLst>
                  <a:ext uri="{FF2B5EF4-FFF2-40B4-BE49-F238E27FC236}">
                    <a16:creationId xmlns:a16="http://schemas.microsoft.com/office/drawing/2014/main" id="{51815633-1C14-F228-81AB-1730AE3EBAB0}"/>
                  </a:ext>
                </a:extLst>
              </p:cNvPr>
              <p:cNvSpPr>
                <a:spLocks noGrp="1" noRot="1" noChangeAspect="1" noMove="1" noResize="1" noEditPoints="1" noAdjustHandles="1" noChangeArrowheads="1" noChangeShapeType="1" noTextEdit="1"/>
              </p:cNvSpPr>
              <p:nvPr>
                <p:ph sz="half" idx="1"/>
              </p:nvPr>
            </p:nvSpPr>
            <p:spPr>
              <a:xfrm>
                <a:off x="628650" y="1466850"/>
                <a:ext cx="3886200" cy="4260057"/>
              </a:xfrm>
              <a:blipFill>
                <a:blip r:embed="rId2"/>
                <a:stretch>
                  <a:fillRect t="-143" r="-94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0975A1-143D-A348-C88F-F3E5BDF2D0AF}"/>
                  </a:ext>
                </a:extLst>
              </p:cNvPr>
              <p:cNvSpPr txBox="1"/>
              <p:nvPr/>
            </p:nvSpPr>
            <p:spPr>
              <a:xfrm>
                <a:off x="4562477" y="4613007"/>
                <a:ext cx="4789453" cy="276999"/>
              </a:xfrm>
              <a:prstGeom prst="rect">
                <a:avLst/>
              </a:prstGeom>
              <a:noFill/>
            </p:spPr>
            <p:txBody>
              <a:bodyPr wrap="none" rtlCol="0">
                <a:spAutoFit/>
              </a:bodyPr>
              <a:lstStyle/>
              <a:p>
                <a:r>
                  <a:rPr lang="en-CA" sz="1200" dirty="0"/>
                  <a:t>Plot obtained for </a:t>
                </a:r>
                <a14:m>
                  <m:oMath xmlns:m="http://schemas.openxmlformats.org/officeDocument/2006/math">
                    <m:sSub>
                      <m:sSubPr>
                        <m:ctrlPr>
                          <a:rPr lang="en-US" sz="1200" i="1">
                            <a:latin typeface="Cambria Math" panose="020405030504060302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𝛽</m:t>
                        </m:r>
                      </m:e>
                      <m:sub>
                        <m:r>
                          <a:rPr lang="en-GB" sz="1200" i="1">
                            <a:latin typeface="Cambria Math" panose="02040503050406030204" pitchFamily="18" charset="0"/>
                            <a:ea typeface="SimSun" panose="02010600030101010101" pitchFamily="2" charset="-122"/>
                            <a:cs typeface="Times New Roman" panose="02020603050405020304" pitchFamily="18" charset="0"/>
                          </a:rPr>
                          <m:t>1</m:t>
                        </m:r>
                      </m:sub>
                    </m:sSub>
                    <m:r>
                      <a:rPr lang="en-GB" sz="1200" i="1">
                        <a:latin typeface="Cambria Math" panose="02040503050406030204" pitchFamily="18" charset="0"/>
                        <a:ea typeface="SimSun" panose="02010600030101010101" pitchFamily="2" charset="-122"/>
                        <a:cs typeface="Times New Roman" panose="02020603050405020304" pitchFamily="18" charset="0"/>
                      </a:rPr>
                      <m:t>=</m:t>
                    </m:r>
                    <m:r>
                      <a:rPr lang="en-GB" sz="1200" i="1">
                        <a:latin typeface="Cambria Math" panose="02040503050406030204" pitchFamily="18" charset="0"/>
                        <a:ea typeface="SimSun" panose="02010600030101010101" pitchFamily="2" charset="-122"/>
                        <a:cs typeface="Times New Roman" panose="02020603050405020304" pitchFamily="18" charset="0"/>
                      </a:rPr>
                      <m:t>1</m:t>
                    </m:r>
                    <m:r>
                      <a:rPr lang="en-CA" sz="1200" i="1">
                        <a:latin typeface="Cambria Math" panose="02040503050406030204" pitchFamily="18" charset="0"/>
                        <a:ea typeface="SimSun" panose="02010600030101010101" pitchFamily="2" charset="-122"/>
                        <a:cs typeface="Times New Roman" panose="02020603050405020304" pitchFamily="18" charset="0"/>
                      </a:rPr>
                      <m:t>.</m:t>
                    </m:r>
                    <m:r>
                      <a:rPr lang="en-CA" sz="1200" i="1">
                        <a:latin typeface="Cambria Math" panose="02040503050406030204" pitchFamily="18" charset="0"/>
                        <a:ea typeface="SimSun" panose="02010600030101010101" pitchFamily="2" charset="-122"/>
                        <a:cs typeface="Times New Roman" panose="02020603050405020304" pitchFamily="18" charset="0"/>
                      </a:rPr>
                      <m:t>01</m:t>
                    </m:r>
                    <m:r>
                      <a:rPr lang="en-CA" sz="1200" i="1">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200" i="1">
                            <a:latin typeface="Cambria Math" panose="020405030504060302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𝛽</m:t>
                        </m:r>
                      </m:e>
                      <m:sub>
                        <m:r>
                          <a:rPr lang="en-GB" sz="1200" i="1">
                            <a:latin typeface="Cambria Math" panose="02040503050406030204" pitchFamily="18" charset="0"/>
                            <a:ea typeface="SimSun" panose="02010600030101010101" pitchFamily="2" charset="-122"/>
                            <a:cs typeface="Times New Roman" panose="02020603050405020304" pitchFamily="18" charset="0"/>
                          </a:rPr>
                          <m:t>0</m:t>
                        </m:r>
                      </m:sub>
                    </m:sSub>
                    <m:r>
                      <a:rPr lang="en-GB" sz="1200" i="1">
                        <a:latin typeface="Cambria Math" panose="02040503050406030204" pitchFamily="18" charset="0"/>
                        <a:ea typeface="SimSun" panose="02010600030101010101" pitchFamily="2" charset="-122"/>
                        <a:cs typeface="Times New Roman" panose="02020603050405020304" pitchFamily="18" charset="0"/>
                      </a:rPr>
                      <m:t>=</m:t>
                    </m:r>
                    <m:r>
                      <a:rPr lang="en-GB" sz="1200" i="1">
                        <a:latin typeface="Cambria Math" panose="02040503050406030204" pitchFamily="18" charset="0"/>
                        <a:ea typeface="SimSun" panose="02010600030101010101" pitchFamily="2" charset="-122"/>
                        <a:cs typeface="Times New Roman" panose="02020603050405020304" pitchFamily="18" charset="0"/>
                      </a:rPr>
                      <m:t>0</m:t>
                    </m:r>
                    <m:r>
                      <a:rPr lang="en-CA" sz="1200" i="1">
                        <a:latin typeface="Cambria Math" panose="02040503050406030204" pitchFamily="18" charset="0"/>
                        <a:ea typeface="SimSun" panose="02010600030101010101" pitchFamily="2" charset="-122"/>
                        <a:cs typeface="Times New Roman" panose="02020603050405020304" pitchFamily="18" charset="0"/>
                      </a:rPr>
                      <m:t>.</m:t>
                    </m:r>
                    <m:r>
                      <a:rPr lang="en-CA" sz="1200" i="1">
                        <a:latin typeface="Cambria Math" panose="02040503050406030204" pitchFamily="18" charset="0"/>
                        <a:ea typeface="SimSun" panose="02010600030101010101" pitchFamily="2" charset="-122"/>
                        <a:cs typeface="Times New Roman" panose="02020603050405020304" pitchFamily="18" charset="0"/>
                      </a:rPr>
                      <m:t>02</m:t>
                    </m:r>
                  </m:oMath>
                </a14:m>
                <a:r>
                  <a:rPr lang="en-GB" sz="1200" dirty="0">
                    <a:latin typeface="Times New Roman" panose="02020603050405020304" pitchFamily="18" charset="0"/>
                    <a:ea typeface="SimSun" panose="02010600030101010101" pitchFamily="2" charset="-122"/>
                  </a:rPr>
                  <a:t>, </a:t>
                </a:r>
                <a14:m>
                  <m:oMath xmlns:m="http://schemas.openxmlformats.org/officeDocument/2006/math">
                    <m:sSub>
                      <m:sSubPr>
                        <m:ctrlPr>
                          <a:rPr lang="en-CA" sz="1200" i="1">
                            <a:latin typeface="Cambria Math" panose="02040503050406030204" pitchFamily="18" charset="0"/>
                            <a:ea typeface="SimSun" panose="02010600030101010101" pitchFamily="2" charset="-122"/>
                            <a:cs typeface="Times New Roman" panose="020206030504050203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𝜎</m:t>
                        </m:r>
                      </m:e>
                      <m:sub>
                        <m:r>
                          <a:rPr lang="en-CA" sz="1200" i="1">
                            <a:latin typeface="Cambria Math" panose="02040503050406030204" pitchFamily="18" charset="0"/>
                            <a:ea typeface="SimSun" panose="02010600030101010101" pitchFamily="2" charset="-122"/>
                            <a:cs typeface="Times New Roman" panose="02020603050405020304" pitchFamily="18" charset="0"/>
                          </a:rPr>
                          <m:t>𝑒</m:t>
                        </m:r>
                        <m:r>
                          <a:rPr lang="en-CA" sz="1200" i="1">
                            <a:latin typeface="Cambria Math" panose="02040503050406030204" pitchFamily="18" charset="0"/>
                            <a:ea typeface="SimSun" panose="02010600030101010101" pitchFamily="2" charset="-122"/>
                            <a:cs typeface="Times New Roman" panose="02020603050405020304" pitchFamily="18" charset="0"/>
                          </a:rPr>
                          <m:t>1</m:t>
                        </m:r>
                      </m:sub>
                    </m:sSub>
                    <m:r>
                      <a:rPr lang="en-CA" sz="1200" i="1">
                        <a:latin typeface="Cambria Math" panose="02040503050406030204" pitchFamily="18" charset="0"/>
                        <a:ea typeface="SimSun" panose="02010600030101010101" pitchFamily="2" charset="-122"/>
                        <a:cs typeface="Times New Roman" panose="02020603050405020304" pitchFamily="18" charset="0"/>
                      </a:rPr>
                      <m:t>=</m:t>
                    </m:r>
                    <m:r>
                      <a:rPr lang="en-CA" sz="1200" i="1">
                        <a:latin typeface="Cambria Math" panose="02040503050406030204" pitchFamily="18" charset="0"/>
                        <a:ea typeface="SimSun" panose="02010600030101010101" pitchFamily="2" charset="-122"/>
                        <a:cs typeface="Times New Roman" panose="02020603050405020304" pitchFamily="18" charset="0"/>
                      </a:rPr>
                      <m:t>0</m:t>
                    </m:r>
                    <m:r>
                      <a:rPr lang="en-CA" sz="1200" i="1">
                        <a:latin typeface="Cambria Math" panose="02040503050406030204" pitchFamily="18" charset="0"/>
                        <a:ea typeface="SimSun" panose="02010600030101010101" pitchFamily="2" charset="-122"/>
                        <a:cs typeface="Times New Roman" panose="02020603050405020304" pitchFamily="18" charset="0"/>
                      </a:rPr>
                      <m:t>.</m:t>
                    </m:r>
                    <m:r>
                      <a:rPr lang="en-CA" sz="1200" i="1">
                        <a:latin typeface="Cambria Math" panose="02040503050406030204" pitchFamily="18" charset="0"/>
                        <a:ea typeface="SimSun" panose="02010600030101010101" pitchFamily="2" charset="-122"/>
                        <a:cs typeface="Times New Roman" panose="02020603050405020304" pitchFamily="18" charset="0"/>
                      </a:rPr>
                      <m:t>01</m:t>
                    </m:r>
                    <m:r>
                      <a:rPr lang="en-CA" sz="1200" i="1">
                        <a:latin typeface="Cambria Math" panose="02040503050406030204" pitchFamily="18" charset="0"/>
                        <a:ea typeface="SimSun" panose="02010600030101010101" pitchFamily="2" charset="-122"/>
                        <a:cs typeface="Times New Roman" panose="02020603050405020304" pitchFamily="18" charset="0"/>
                      </a:rPr>
                      <m:t>, </m:t>
                    </m:r>
                    <m:sSub>
                      <m:sSubPr>
                        <m:ctrlPr>
                          <a:rPr lang="en-CA" sz="1200" i="1">
                            <a:latin typeface="Cambria Math" panose="02040503050406030204" pitchFamily="18" charset="0"/>
                            <a:ea typeface="SimSun" panose="02010600030101010101" pitchFamily="2" charset="-122"/>
                            <a:cs typeface="Times New Roman" panose="020206030504050203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𝜎</m:t>
                        </m:r>
                      </m:e>
                      <m:sub>
                        <m:r>
                          <a:rPr lang="en-CA" sz="1200" i="1">
                            <a:latin typeface="Cambria Math" panose="02040503050406030204" pitchFamily="18" charset="0"/>
                            <a:ea typeface="SimSun" panose="02010600030101010101" pitchFamily="2" charset="-122"/>
                            <a:cs typeface="Times New Roman" panose="02020603050405020304" pitchFamily="18" charset="0"/>
                          </a:rPr>
                          <m:t>𝑒</m:t>
                        </m:r>
                        <m:r>
                          <a:rPr lang="en-CA" sz="1200" i="1">
                            <a:latin typeface="Cambria Math" panose="02040503050406030204" pitchFamily="18" charset="0"/>
                            <a:ea typeface="SimSun" panose="02010600030101010101" pitchFamily="2" charset="-122"/>
                            <a:cs typeface="Times New Roman" panose="02020603050405020304" pitchFamily="18" charset="0"/>
                          </a:rPr>
                          <m:t>2</m:t>
                        </m:r>
                      </m:sub>
                    </m:sSub>
                    <m:r>
                      <a:rPr lang="en-CA" sz="1200" i="1">
                        <a:latin typeface="Cambria Math" panose="02040503050406030204" pitchFamily="18" charset="0"/>
                        <a:ea typeface="SimSun" panose="02010600030101010101" pitchFamily="2" charset="-122"/>
                        <a:cs typeface="Times New Roman" panose="02020603050405020304" pitchFamily="18" charset="0"/>
                      </a:rPr>
                      <m:t>=</m:t>
                    </m:r>
                    <m:r>
                      <a:rPr lang="en-CA" sz="1200" i="1">
                        <a:latin typeface="Cambria Math" panose="02040503050406030204" pitchFamily="18" charset="0"/>
                        <a:ea typeface="SimSun" panose="02010600030101010101" pitchFamily="2" charset="-122"/>
                        <a:cs typeface="Times New Roman" panose="02020603050405020304" pitchFamily="18" charset="0"/>
                      </a:rPr>
                      <m:t>0</m:t>
                    </m:r>
                    <m:r>
                      <a:rPr lang="en-CA" sz="1200" i="1">
                        <a:latin typeface="Cambria Math" panose="02040503050406030204" pitchFamily="18" charset="0"/>
                        <a:ea typeface="SimSun" panose="02010600030101010101" pitchFamily="2" charset="-122"/>
                        <a:cs typeface="Times New Roman" panose="02020603050405020304" pitchFamily="18" charset="0"/>
                      </a:rPr>
                      <m:t>.</m:t>
                    </m:r>
                    <m:r>
                      <a:rPr lang="en-CA" sz="1200" i="1">
                        <a:latin typeface="Cambria Math" panose="02040503050406030204" pitchFamily="18" charset="0"/>
                        <a:ea typeface="SimSun" panose="02010600030101010101" pitchFamily="2" charset="-122"/>
                        <a:cs typeface="Times New Roman" panose="02020603050405020304" pitchFamily="18" charset="0"/>
                      </a:rPr>
                      <m:t>03</m:t>
                    </m:r>
                    <m:r>
                      <a:rPr lang="en-CA" sz="1200" i="1">
                        <a:latin typeface="Cambria Math" panose="02040503050406030204" pitchFamily="18" charset="0"/>
                        <a:ea typeface="SimSun" panose="02010600030101010101" pitchFamily="2" charset="-122"/>
                        <a:cs typeface="Times New Roman" panose="02020603050405020304" pitchFamily="18" charset="0"/>
                      </a:rPr>
                      <m:t>, </m:t>
                    </m:r>
                    <m:sSub>
                      <m:sSubPr>
                        <m:ctrlPr>
                          <a:rPr lang="en-CA" sz="1200" i="1">
                            <a:latin typeface="Cambria Math" panose="02040503050406030204" pitchFamily="18" charset="0"/>
                            <a:ea typeface="SimSun" panose="02010600030101010101" pitchFamily="2" charset="-122"/>
                            <a:cs typeface="Times New Roman" panose="02020603050405020304" pitchFamily="18" charset="0"/>
                          </a:rPr>
                        </m:ctrlPr>
                      </m:sSubPr>
                      <m:e>
                        <m:r>
                          <a:rPr lang="en-GB" sz="1200" i="1">
                            <a:latin typeface="Cambria Math" panose="02040503050406030204" pitchFamily="18" charset="0"/>
                            <a:ea typeface="SimSun" panose="02010600030101010101" pitchFamily="2" charset="-122"/>
                            <a:cs typeface="Times New Roman" panose="02020603050405020304" pitchFamily="18" charset="0"/>
                          </a:rPr>
                          <m:t>𝜎</m:t>
                        </m:r>
                      </m:e>
                      <m:sub>
                        <m:r>
                          <a:rPr lang="en-CA" sz="1200" i="1">
                            <a:latin typeface="Cambria Math" panose="02040503050406030204" pitchFamily="18" charset="0"/>
                            <a:ea typeface="SimSun" panose="02010600030101010101" pitchFamily="2" charset="-122"/>
                            <a:cs typeface="Times New Roman" panose="02020603050405020304" pitchFamily="18" charset="0"/>
                          </a:rPr>
                          <m:t>𝑥</m:t>
                        </m:r>
                      </m:sub>
                    </m:sSub>
                    <m:r>
                      <a:rPr lang="en-CA" sz="1200" i="1">
                        <a:latin typeface="Cambria Math" panose="02040503050406030204" pitchFamily="18" charset="0"/>
                        <a:ea typeface="SimSun" panose="02010600030101010101" pitchFamily="2" charset="-122"/>
                        <a:cs typeface="Times New Roman" panose="02020603050405020304" pitchFamily="18" charset="0"/>
                      </a:rPr>
                      <m:t>=</m:t>
                    </m:r>
                    <m:r>
                      <a:rPr lang="en-CA" sz="1200" i="1">
                        <a:latin typeface="Cambria Math" panose="02040503050406030204" pitchFamily="18" charset="0"/>
                        <a:ea typeface="SimSun" panose="02010600030101010101" pitchFamily="2" charset="-122"/>
                        <a:cs typeface="Times New Roman" panose="02020603050405020304" pitchFamily="18" charset="0"/>
                      </a:rPr>
                      <m:t>0</m:t>
                    </m:r>
                    <m:r>
                      <a:rPr lang="en-CA" sz="1200" i="1">
                        <a:latin typeface="Cambria Math" panose="02040503050406030204" pitchFamily="18" charset="0"/>
                        <a:ea typeface="SimSun" panose="02010600030101010101" pitchFamily="2" charset="-122"/>
                        <a:cs typeface="Times New Roman" panose="02020603050405020304" pitchFamily="18" charset="0"/>
                      </a:rPr>
                      <m:t>.</m:t>
                    </m:r>
                    <m:r>
                      <a:rPr lang="en-CA" sz="1200" i="1">
                        <a:latin typeface="Cambria Math" panose="02040503050406030204" pitchFamily="18" charset="0"/>
                        <a:ea typeface="SimSun" panose="02010600030101010101" pitchFamily="2" charset="-122"/>
                        <a:cs typeface="Times New Roman" panose="02020603050405020304" pitchFamily="18" charset="0"/>
                      </a:rPr>
                      <m:t>2</m:t>
                    </m:r>
                  </m:oMath>
                </a14:m>
                <a:r>
                  <a:rPr lang="en-GB" sz="1200" dirty="0">
                    <a:latin typeface="Times New Roman" panose="02020603050405020304" pitchFamily="18" charset="0"/>
                    <a:ea typeface="SimSun" panose="02010600030101010101" pitchFamily="2" charset="-122"/>
                  </a:rPr>
                  <a:t> </a:t>
                </a:r>
                <a:endParaRPr lang="en-US" sz="1200" dirty="0"/>
              </a:p>
            </p:txBody>
          </p:sp>
        </mc:Choice>
        <mc:Fallback xmlns="">
          <p:sp>
            <p:nvSpPr>
              <p:cNvPr id="6" name="TextBox 5">
                <a:extLst>
                  <a:ext uri="{FF2B5EF4-FFF2-40B4-BE49-F238E27FC236}">
                    <a16:creationId xmlns:a16="http://schemas.microsoft.com/office/drawing/2014/main" id="{C30975A1-143D-A348-C88F-F3E5BDF2D0AF}"/>
                  </a:ext>
                </a:extLst>
              </p:cNvPr>
              <p:cNvSpPr txBox="1">
                <a:spLocks noRot="1" noChangeAspect="1" noMove="1" noResize="1" noEditPoints="1" noAdjustHandles="1" noChangeArrowheads="1" noChangeShapeType="1" noTextEdit="1"/>
              </p:cNvSpPr>
              <p:nvPr/>
            </p:nvSpPr>
            <p:spPr>
              <a:xfrm>
                <a:off x="4562477" y="4613007"/>
                <a:ext cx="4789453" cy="276999"/>
              </a:xfrm>
              <a:prstGeom prst="rect">
                <a:avLst/>
              </a:prstGeom>
              <a:blipFill>
                <a:blip r:embed="rId3"/>
                <a:stretch>
                  <a:fillRect t="-2222" b="-17778"/>
                </a:stretch>
              </a:blipFill>
            </p:spPr>
            <p:txBody>
              <a:bodyPr/>
              <a:lstStyle/>
              <a:p>
                <a:r>
                  <a:rPr lang="en-CA">
                    <a:noFill/>
                  </a:rPr>
                  <a:t> </a:t>
                </a:r>
              </a:p>
            </p:txBody>
          </p:sp>
        </mc:Fallback>
      </mc:AlternateContent>
      <p:pic>
        <p:nvPicPr>
          <p:cNvPr id="12" name="Content Placeholder 11" descr="Calendar, scatter chart&#10;&#10;Description automatically generated">
            <a:extLst>
              <a:ext uri="{FF2B5EF4-FFF2-40B4-BE49-F238E27FC236}">
                <a16:creationId xmlns:a16="http://schemas.microsoft.com/office/drawing/2014/main" id="{12281021-7755-C72C-0AB8-307FEB32024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29152" y="1466850"/>
            <a:ext cx="3886200" cy="3113207"/>
          </a:xfrm>
        </p:spPr>
      </p:pic>
      <p:sp>
        <p:nvSpPr>
          <p:cNvPr id="14" name="TextBox 13">
            <a:extLst>
              <a:ext uri="{FF2B5EF4-FFF2-40B4-BE49-F238E27FC236}">
                <a16:creationId xmlns:a16="http://schemas.microsoft.com/office/drawing/2014/main" id="{7AFD8BD0-81D7-6282-7BDF-225BC29A901C}"/>
              </a:ext>
            </a:extLst>
          </p:cNvPr>
          <p:cNvSpPr txBox="1"/>
          <p:nvPr/>
        </p:nvSpPr>
        <p:spPr>
          <a:xfrm>
            <a:off x="0" y="5701152"/>
            <a:ext cx="4309650" cy="461665"/>
          </a:xfrm>
          <a:prstGeom prst="rect">
            <a:avLst/>
          </a:prstGeom>
          <a:noFill/>
        </p:spPr>
        <p:txBody>
          <a:bodyPr wrap="square">
            <a:spAutoFit/>
          </a:bodyPr>
          <a:lstStyle/>
          <a:p>
            <a:r>
              <a:rPr lang="en-US" sz="1200" dirty="0">
                <a:solidFill>
                  <a:srgbClr val="002060"/>
                </a:solidFill>
              </a:rPr>
              <a:t>To run the program, go to “Linear model in </a:t>
            </a:r>
            <a:r>
              <a:rPr lang="en-US" sz="1200" dirty="0" err="1">
                <a:solidFill>
                  <a:srgbClr val="002060"/>
                </a:solidFill>
              </a:rPr>
              <a:t>Matlab</a:t>
            </a:r>
            <a:r>
              <a:rPr lang="en-US" sz="1200" dirty="0">
                <a:solidFill>
                  <a:srgbClr val="002060"/>
                </a:solidFill>
              </a:rPr>
              <a:t>” in </a:t>
            </a:r>
            <a:r>
              <a:rPr lang="en-US" sz="1200" dirty="0" err="1">
                <a:latin typeface="-apple-system"/>
                <a:hlinkClick r:id="rId5" tooltip="accuracy.mlx"/>
              </a:rPr>
              <a:t>accuracy.mlx</a:t>
            </a:r>
            <a:endParaRPr lang="en-US" sz="1200" dirty="0">
              <a:solidFill>
                <a:srgbClr val="002060"/>
              </a:solidFill>
            </a:endParaRPr>
          </a:p>
        </p:txBody>
      </p:sp>
    </p:spTree>
    <p:extLst>
      <p:ext uri="{BB962C8B-B14F-4D97-AF65-F5344CB8AC3E}">
        <p14:creationId xmlns:p14="http://schemas.microsoft.com/office/powerpoint/2010/main" val="32651356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57D2-0C1B-05A8-F138-DAD0667ACB9A}"/>
              </a:ext>
            </a:extLst>
          </p:cNvPr>
          <p:cNvSpPr>
            <a:spLocks noGrp="1"/>
          </p:cNvSpPr>
          <p:nvPr>
            <p:ph type="title"/>
          </p:nvPr>
        </p:nvSpPr>
        <p:spPr/>
        <p:txBody>
          <a:bodyPr/>
          <a:lstStyle/>
          <a:p>
            <a:r>
              <a:rPr lang="en-CA" dirty="0"/>
              <a:t>Scatter and Bland-Altman plots</a:t>
            </a:r>
            <a:br>
              <a:rPr lang="en-CA" dirty="0"/>
            </a:br>
            <a:r>
              <a:rPr lang="en-CA" dirty="0"/>
              <a:t>Blood pressure measurement example</a:t>
            </a:r>
            <a:endParaRPr lang="en-US" dirty="0"/>
          </a:p>
        </p:txBody>
      </p:sp>
      <p:pic>
        <p:nvPicPr>
          <p:cNvPr id="5" name="Content Placeholder 4" descr="Chart, scatter chart&#10;&#10;Description automatically generated">
            <a:extLst>
              <a:ext uri="{FF2B5EF4-FFF2-40B4-BE49-F238E27FC236}">
                <a16:creationId xmlns:a16="http://schemas.microsoft.com/office/drawing/2014/main" id="{560547AA-805D-FA85-5F0E-7D0835F2D0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264" y="2238715"/>
            <a:ext cx="4165736" cy="3263504"/>
          </a:xfrm>
        </p:spPr>
      </p:pic>
      <p:pic>
        <p:nvPicPr>
          <p:cNvPr id="7" name="Picture 6" descr="Chart, scatter chart&#10;&#10;Description automatically generated">
            <a:extLst>
              <a:ext uri="{FF2B5EF4-FFF2-40B4-BE49-F238E27FC236}">
                <a16:creationId xmlns:a16="http://schemas.microsoft.com/office/drawing/2014/main" id="{85559B06-3E84-E07D-210F-04EE03D94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0793" y="2238715"/>
            <a:ext cx="4165736" cy="3263504"/>
          </a:xfrm>
          <a:prstGeom prst="rect">
            <a:avLst/>
          </a:prstGeom>
        </p:spPr>
      </p:pic>
      <p:sp>
        <p:nvSpPr>
          <p:cNvPr id="4" name="TextBox 3">
            <a:extLst>
              <a:ext uri="{FF2B5EF4-FFF2-40B4-BE49-F238E27FC236}">
                <a16:creationId xmlns:a16="http://schemas.microsoft.com/office/drawing/2014/main" id="{7E8B2B10-43E2-393A-DCD2-DDC450E9F919}"/>
              </a:ext>
            </a:extLst>
          </p:cNvPr>
          <p:cNvSpPr txBox="1"/>
          <p:nvPr/>
        </p:nvSpPr>
        <p:spPr>
          <a:xfrm>
            <a:off x="145800" y="5546487"/>
            <a:ext cx="5664601" cy="461665"/>
          </a:xfrm>
          <a:prstGeom prst="rect">
            <a:avLst/>
          </a:prstGeom>
          <a:noFill/>
        </p:spPr>
        <p:txBody>
          <a:bodyPr wrap="square" rtlCol="0">
            <a:spAutoFit/>
          </a:bodyPr>
          <a:lstStyle/>
          <a:p>
            <a:r>
              <a:rPr lang="en-GB" sz="1200" dirty="0"/>
              <a:t>Plots of agreement of the systolic blood pressure measurements made simultaneously by an observer and an automatic blood pressure measurement device.</a:t>
            </a:r>
            <a:endParaRPr lang="en-US" sz="1050" dirty="0"/>
          </a:p>
        </p:txBody>
      </p:sp>
      <p:sp>
        <p:nvSpPr>
          <p:cNvPr id="10" name="TextBox 9">
            <a:extLst>
              <a:ext uri="{FF2B5EF4-FFF2-40B4-BE49-F238E27FC236}">
                <a16:creationId xmlns:a16="http://schemas.microsoft.com/office/drawing/2014/main" id="{F2F81BF8-1CD1-31D4-D893-B69C01238527}"/>
              </a:ext>
            </a:extLst>
          </p:cNvPr>
          <p:cNvSpPr txBox="1"/>
          <p:nvPr/>
        </p:nvSpPr>
        <p:spPr>
          <a:xfrm>
            <a:off x="6237001" y="5726907"/>
            <a:ext cx="2704949" cy="276999"/>
          </a:xfrm>
          <a:prstGeom prst="rect">
            <a:avLst/>
          </a:prstGeom>
          <a:noFill/>
        </p:spPr>
        <p:txBody>
          <a:bodyPr wrap="square">
            <a:spAutoFit/>
          </a:bodyPr>
          <a:lstStyle/>
          <a:p>
            <a:r>
              <a:rPr lang="en-US" sz="1200" dirty="0">
                <a:solidFill>
                  <a:srgbClr val="002060"/>
                </a:solidFill>
              </a:rPr>
              <a:t>Run </a:t>
            </a:r>
            <a:r>
              <a:rPr lang="en-US" sz="1200" dirty="0" err="1">
                <a:latin typeface="-apple-system"/>
                <a:hlinkClick r:id="rId4" tooltip="CreatingABlandAltmanPlot.mlx"/>
              </a:rPr>
              <a:t>CreatingABlandAltmanPlot.mlx</a:t>
            </a:r>
            <a:endParaRPr lang="en-US" sz="1200" dirty="0">
              <a:solidFill>
                <a:srgbClr val="002060"/>
              </a:solidFill>
            </a:endParaRPr>
          </a:p>
        </p:txBody>
      </p:sp>
    </p:spTree>
    <p:extLst>
      <p:ext uri="{BB962C8B-B14F-4D97-AF65-F5344CB8AC3E}">
        <p14:creationId xmlns:p14="http://schemas.microsoft.com/office/powerpoint/2010/main" val="5846259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Confidence interval for the mean of Normal distribution with </a:t>
            </a:r>
            <a:r>
              <a:rPr lang="el-GR" dirty="0">
                <a:latin typeface="Calibri" panose="020F0502020204030204" pitchFamily="34" charset="0"/>
                <a:cs typeface="Calibri" panose="020F0502020204030204" pitchFamily="34" charset="0"/>
              </a:rPr>
              <a:t>σ</a:t>
            </a:r>
            <a:r>
              <a:rPr lang="en-US" dirty="0">
                <a:latin typeface="Calibri" panose="020F0502020204030204" pitchFamily="34" charset="0"/>
                <a:cs typeface="Calibri" panose="020F0502020204030204" pitchFamily="34" charset="0"/>
              </a:rPr>
              <a:t> </a:t>
            </a:r>
            <a:r>
              <a:rPr lang="en-US" dirty="0"/>
              <a:t>unknown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50000"/>
                  </a:lnSpc>
                </a:pPr>
                <a:r>
                  <a:rPr lang="en-US" sz="1800" dirty="0"/>
                  <a:t>Empirical mean  </a:t>
                </a:r>
                <a14:m>
                  <m:oMath xmlns:m="http://schemas.openxmlformats.org/officeDocument/2006/math">
                    <m:acc>
                      <m:accPr>
                        <m:chr m:val="̅"/>
                        <m:ctrlPr>
                          <a:rPr lang="en-US" sz="1800" i="1">
                            <a:latin typeface="Cambria Math" panose="02040503050406030204" pitchFamily="18" charset="0"/>
                            <a:ea typeface="SimSun" panose="02010600030101010101" pitchFamily="2" charset="-122"/>
                          </a:rPr>
                        </m:ctrlPr>
                      </m:accPr>
                      <m:e>
                        <m:r>
                          <a:rPr lang="en-US" sz="1800" i="1">
                            <a:latin typeface="Cambria Math" panose="02040503050406030204" pitchFamily="18" charset="0"/>
                            <a:ea typeface="SimSun" panose="02010600030101010101" pitchFamily="2" charset="-122"/>
                          </a:rPr>
                          <m:t>𝑥</m:t>
                        </m:r>
                      </m:e>
                    </m:acc>
                    <m:r>
                      <a:rPr lang="en-US" sz="1800" i="1">
                        <a:latin typeface="Cambria Math" panose="02040503050406030204" pitchFamily="18" charset="0"/>
                        <a:ea typeface="SimSun" panose="02010600030101010101" pitchFamily="2" charset="-122"/>
                      </a:rPr>
                      <m:t>=</m:t>
                    </m:r>
                    <m:nary>
                      <m:naryPr>
                        <m:chr m:val="∑"/>
                        <m:ctrlPr>
                          <a:rPr lang="en-US" sz="1800" i="1">
                            <a:latin typeface="Cambria Math" panose="02040503050406030204" pitchFamily="18" charset="0"/>
                            <a:ea typeface="SimSun" panose="02010600030101010101" pitchFamily="2" charset="-122"/>
                          </a:rPr>
                        </m:ctrlPr>
                      </m:naryPr>
                      <m:sub>
                        <m:r>
                          <a:rPr lang="en-US" sz="1800" i="1">
                            <a:latin typeface="Cambria Math" panose="02040503050406030204" pitchFamily="18" charset="0"/>
                            <a:ea typeface="SimSun" panose="02010600030101010101" pitchFamily="2" charset="-122"/>
                          </a:rPr>
                          <m:t>𝑖</m:t>
                        </m:r>
                        <m:r>
                          <a:rPr lang="en-US" sz="1800" i="1">
                            <a:latin typeface="Cambria Math" panose="02040503050406030204" pitchFamily="18" charset="0"/>
                            <a:ea typeface="SimSun" panose="02010600030101010101" pitchFamily="2" charset="-122"/>
                          </a:rPr>
                          <m:t>=1</m:t>
                        </m:r>
                      </m:sub>
                      <m:sup>
                        <m:r>
                          <a:rPr lang="en-US" sz="1800" i="1">
                            <a:latin typeface="Cambria Math" panose="02040503050406030204" pitchFamily="18" charset="0"/>
                            <a:ea typeface="SimSun" panose="02010600030101010101" pitchFamily="2" charset="-122"/>
                          </a:rPr>
                          <m:t>𝑛</m:t>
                        </m:r>
                      </m:sup>
                      <m:e>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𝑥</m:t>
                            </m:r>
                          </m:e>
                          <m:sub>
                            <m:r>
                              <a:rPr lang="en-US" sz="1800" i="1">
                                <a:latin typeface="Cambria Math" panose="02040503050406030204" pitchFamily="18" charset="0"/>
                                <a:ea typeface="SimSun" panose="02010600030101010101" pitchFamily="2" charset="-122"/>
                              </a:rPr>
                              <m:t>𝑖</m:t>
                            </m:r>
                          </m:sub>
                        </m:sSub>
                        <m:r>
                          <a:rPr lang="en-CA" sz="1800" i="1">
                            <a:latin typeface="Cambria Math" panose="02040503050406030204" pitchFamily="18" charset="0"/>
                            <a:ea typeface="SimSun" panose="02010600030101010101" pitchFamily="2" charset="-122"/>
                          </a:rPr>
                          <m:t>/</m:t>
                        </m:r>
                        <m:r>
                          <a:rPr lang="en-CA" sz="1800" i="1">
                            <a:latin typeface="Cambria Math" panose="02040503050406030204" pitchFamily="18" charset="0"/>
                            <a:ea typeface="SimSun" panose="02010600030101010101" pitchFamily="2" charset="-122"/>
                          </a:rPr>
                          <m:t>𝑛</m:t>
                        </m:r>
                      </m:e>
                    </m:nary>
                  </m:oMath>
                </a14:m>
                <a:r>
                  <a:rPr lang="en-US" sz="1800" dirty="0">
                    <a:ea typeface="SimSun" panose="02010600030101010101" pitchFamily="2" charset="-122"/>
                  </a:rPr>
                  <a:t> </a:t>
                </a:r>
                <a:r>
                  <a:rPr lang="en-US" sz="1800" dirty="0"/>
                  <a:t> and</a:t>
                </a:r>
              </a:p>
              <a:p>
                <a:pPr>
                  <a:lnSpc>
                    <a:spcPct val="150000"/>
                  </a:lnSpc>
                </a:pPr>
                <a:r>
                  <a:rPr lang="en-US" sz="1800" dirty="0"/>
                  <a:t>Empirical standard deviation  </a:t>
                </a:r>
                <a14:m>
                  <m:oMath xmlns:m="http://schemas.openxmlformats.org/officeDocument/2006/math">
                    <m:sSup>
                      <m:sSupPr>
                        <m:ctrlPr>
                          <a:rPr lang="en-US" sz="1500" i="1">
                            <a:latin typeface="Cambria Math" panose="02040503050406030204" pitchFamily="18" charset="0"/>
                          </a:rPr>
                        </m:ctrlPr>
                      </m:sSupPr>
                      <m:e>
                        <m:r>
                          <a:rPr lang="en-GB" sz="1800" i="1">
                            <a:latin typeface="Cambria Math" panose="02040503050406030204" pitchFamily="18" charset="0"/>
                            <a:ea typeface="SimSun" panose="02010600030101010101" pitchFamily="2" charset="-122"/>
                            <a:cs typeface="Times New Roman" panose="02020603050405020304" pitchFamily="18" charset="0"/>
                          </a:rPr>
                          <m:t>𝑠</m:t>
                        </m:r>
                      </m:e>
                      <m:sup>
                        <m:r>
                          <a:rPr lang="en-GB" sz="1800" i="1">
                            <a:latin typeface="Cambria Math" panose="02040503050406030204" pitchFamily="18" charset="0"/>
                            <a:ea typeface="SimSun" panose="02010600030101010101" pitchFamily="2" charset="-122"/>
                            <a:cs typeface="Times New Roman" panose="02020603050405020304" pitchFamily="18" charset="0"/>
                          </a:rPr>
                          <m:t>2</m:t>
                        </m:r>
                      </m:sup>
                    </m:sSup>
                    <m:r>
                      <a:rPr lang="en-GB" sz="1800" i="1">
                        <a:latin typeface="Cambria Math" panose="02040503050406030204" pitchFamily="18" charset="0"/>
                        <a:ea typeface="SimSun" panose="02010600030101010101" pitchFamily="2" charset="-122"/>
                        <a:cs typeface="Times New Roman" panose="02020603050405020304" pitchFamily="18" charset="0"/>
                      </a:rPr>
                      <m:t>=</m:t>
                    </m:r>
                    <m:f>
                      <m:fPr>
                        <m:ctrlPr>
                          <a:rPr lang="en-US" sz="1500" i="1">
                            <a:latin typeface="Cambria Math" panose="02040503050406030204" pitchFamily="18" charset="0"/>
                          </a:rPr>
                        </m:ctrlPr>
                      </m:fPr>
                      <m:num>
                        <m:r>
                          <a:rPr lang="en-GB" sz="1800" i="1">
                            <a:latin typeface="Cambria Math" panose="02040503050406030204" pitchFamily="18" charset="0"/>
                            <a:ea typeface="SimSun" panose="02010600030101010101" pitchFamily="2" charset="-122"/>
                            <a:cs typeface="Times New Roman" panose="02020603050405020304" pitchFamily="18" charset="0"/>
                          </a:rPr>
                          <m:t>1</m:t>
                        </m:r>
                      </m:num>
                      <m:den>
                        <m:r>
                          <a:rPr lang="en-GB" sz="1800" i="1">
                            <a:latin typeface="Cambria Math" panose="02040503050406030204" pitchFamily="18" charset="0"/>
                            <a:ea typeface="SimSun" panose="02010600030101010101" pitchFamily="2" charset="-122"/>
                            <a:cs typeface="Times New Roman" panose="02020603050405020304" pitchFamily="18" charset="0"/>
                          </a:rPr>
                          <m:t>𝑛</m:t>
                        </m:r>
                        <m:r>
                          <a:rPr lang="en-GB" sz="1800" i="1">
                            <a:latin typeface="Cambria Math" panose="02040503050406030204" pitchFamily="18" charset="0"/>
                            <a:ea typeface="SimSun" panose="02010600030101010101" pitchFamily="2" charset="-122"/>
                            <a:cs typeface="Times New Roman" panose="02020603050405020304" pitchFamily="18" charset="0"/>
                          </a:rPr>
                          <m:t>−1</m:t>
                        </m:r>
                      </m:den>
                    </m:f>
                    <m:nary>
                      <m:naryPr>
                        <m:chr m:val="∑"/>
                        <m:ctrlPr>
                          <a:rPr lang="en-US" sz="1500" i="1">
                            <a:latin typeface="Cambria Math" panose="02040503050406030204" pitchFamily="18" charset="0"/>
                          </a:rPr>
                        </m:ctrlPr>
                      </m:naryPr>
                      <m:sub>
                        <m:r>
                          <a:rPr lang="en-GB" sz="1800" i="1">
                            <a:latin typeface="Cambria Math" panose="02040503050406030204" pitchFamily="18" charset="0"/>
                            <a:ea typeface="SimSun" panose="02010600030101010101" pitchFamily="2" charset="-122"/>
                            <a:cs typeface="Times New Roman" panose="02020603050405020304" pitchFamily="18" charset="0"/>
                          </a:rPr>
                          <m:t>𝑖</m:t>
                        </m:r>
                        <m:r>
                          <a:rPr lang="en-GB" sz="1800" i="1">
                            <a:latin typeface="Cambria Math" panose="02040503050406030204" pitchFamily="18" charset="0"/>
                            <a:ea typeface="SimSun" panose="02010600030101010101" pitchFamily="2" charset="-122"/>
                            <a:cs typeface="Times New Roman" panose="02020603050405020304" pitchFamily="18" charset="0"/>
                          </a:rPr>
                          <m:t>=0</m:t>
                        </m:r>
                      </m:sub>
                      <m:sup>
                        <m:r>
                          <a:rPr lang="en-GB" sz="1800" i="1">
                            <a:latin typeface="Cambria Math" panose="02040503050406030204" pitchFamily="18" charset="0"/>
                            <a:ea typeface="SimSun" panose="02010600030101010101" pitchFamily="2" charset="-122"/>
                            <a:cs typeface="Times New Roman" panose="02020603050405020304" pitchFamily="18" charset="0"/>
                          </a:rPr>
                          <m:t>𝑛</m:t>
                        </m:r>
                      </m:sup>
                      <m:e>
                        <m:sSup>
                          <m:sSupPr>
                            <m:ctrlPr>
                              <a:rPr lang="en-US" sz="1500" i="1">
                                <a:latin typeface="Cambria Math" panose="02040503050406030204" pitchFamily="18" charset="0"/>
                              </a:rPr>
                            </m:ctrlPr>
                          </m:sSupPr>
                          <m:e>
                            <m:d>
                              <m:dPr>
                                <m:ctrlPr>
                                  <a:rPr lang="en-US" sz="1500" i="1">
                                    <a:latin typeface="Cambria Math" panose="02040503050406030204" pitchFamily="18" charset="0"/>
                                  </a:rPr>
                                </m:ctrlPr>
                              </m:dPr>
                              <m:e>
                                <m:sSub>
                                  <m:sSubPr>
                                    <m:ctrlPr>
                                      <a:rPr lang="en-US" sz="1500" i="1">
                                        <a:latin typeface="Cambria Math" panose="020405030504060302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𝑥</m:t>
                                    </m:r>
                                  </m:e>
                                  <m:sub>
                                    <m:r>
                                      <a:rPr lang="en-GB" sz="1800" i="1">
                                        <a:latin typeface="Cambria Math" panose="02040503050406030204" pitchFamily="18" charset="0"/>
                                        <a:ea typeface="SimSun" panose="02010600030101010101" pitchFamily="2" charset="-122"/>
                                        <a:cs typeface="Times New Roman" panose="02020603050405020304" pitchFamily="18" charset="0"/>
                                      </a:rPr>
                                      <m:t>𝑖</m:t>
                                    </m:r>
                                  </m:sub>
                                </m:sSub>
                                <m:r>
                                  <a:rPr lang="en-GB" sz="1800" i="1">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1500" i="1">
                                        <a:latin typeface="Cambria Math" panose="02040503050406030204" pitchFamily="18" charset="0"/>
                                      </a:rPr>
                                    </m:ctrlPr>
                                  </m:accPr>
                                  <m:e>
                                    <m:r>
                                      <a:rPr lang="en-GB" sz="1800" i="1">
                                        <a:latin typeface="Cambria Math" panose="02040503050406030204" pitchFamily="18" charset="0"/>
                                        <a:ea typeface="SimSun" panose="02010600030101010101" pitchFamily="2" charset="-122"/>
                                        <a:cs typeface="Times New Roman" panose="02020603050405020304" pitchFamily="18" charset="0"/>
                                      </a:rPr>
                                      <m:t>𝑥</m:t>
                                    </m:r>
                                  </m:e>
                                </m:acc>
                              </m:e>
                            </m:d>
                          </m:e>
                          <m:sup>
                            <m:r>
                              <a:rPr lang="en-GB" sz="1800" i="1">
                                <a:latin typeface="Cambria Math" panose="02040503050406030204" pitchFamily="18" charset="0"/>
                                <a:ea typeface="SimSun" panose="02010600030101010101" pitchFamily="2" charset="-122"/>
                                <a:cs typeface="Times New Roman" panose="02020603050405020304" pitchFamily="18" charset="0"/>
                              </a:rPr>
                              <m:t>2</m:t>
                            </m:r>
                          </m:sup>
                        </m:sSup>
                      </m:e>
                    </m:nary>
                  </m:oMath>
                </a14:m>
                <a:r>
                  <a:rPr lang="en-US" sz="2400" dirty="0"/>
                  <a:t> </a:t>
                </a:r>
              </a:p>
              <a:p>
                <a:endParaRPr lang="en-US" sz="1800" dirty="0"/>
              </a:p>
              <a:p>
                <a:r>
                  <a:rPr lang="en-US" sz="1800" dirty="0"/>
                  <a:t>Variable  </a:t>
                </a:r>
                <a14:m>
                  <m:oMath xmlns:m="http://schemas.openxmlformats.org/officeDocument/2006/math">
                    <m:r>
                      <a:rPr lang="en-GB" sz="1800" i="1">
                        <a:latin typeface="Cambria Math" panose="02040503050406030204" pitchFamily="18" charset="0"/>
                        <a:ea typeface="SimSun" panose="02010600030101010101" pitchFamily="2" charset="-122"/>
                        <a:cs typeface="Times New Roman" panose="02020603050405020304" pitchFamily="18" charset="0"/>
                      </a:rPr>
                      <m:t>(</m:t>
                    </m:r>
                    <m:limUpp>
                      <m:limUppPr>
                        <m:ctrlPr>
                          <a:rPr lang="en-US" sz="1500" i="1">
                            <a:latin typeface="Cambria Math" panose="02040503050406030204" pitchFamily="18" charset="0"/>
                          </a:rPr>
                        </m:ctrlPr>
                      </m:limUppPr>
                      <m:e>
                        <m:r>
                          <a:rPr lang="en-GB" sz="1800" i="1">
                            <a:latin typeface="Cambria Math" panose="02040503050406030204" pitchFamily="18" charset="0"/>
                            <a:ea typeface="SimSun" panose="02010600030101010101" pitchFamily="2" charset="-122"/>
                            <a:cs typeface="Times New Roman" panose="02020603050405020304" pitchFamily="18" charset="0"/>
                          </a:rPr>
                          <m:t>𝑥</m:t>
                        </m:r>
                      </m:e>
                      <m:lim>
                        <m:r>
                          <a:rPr lang="en-GB" sz="1800" i="1">
                            <a:latin typeface="Cambria Math" panose="02040503050406030204" pitchFamily="18" charset="0"/>
                            <a:ea typeface="SimSun" panose="02010600030101010101" pitchFamily="2" charset="-122"/>
                            <a:cs typeface="Times New Roman" panose="02020603050405020304" pitchFamily="18" charset="0"/>
                          </a:rPr>
                          <m:t>_</m:t>
                        </m:r>
                      </m:lim>
                    </m:limUpp>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𝜇</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𝑠</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𝑛</m:t>
                    </m:r>
                    <m:r>
                      <a:rPr lang="en-GB" sz="1800" i="1">
                        <a:latin typeface="Cambria Math" panose="02040503050406030204" pitchFamily="18" charset="0"/>
                        <a:ea typeface="SimSun" panose="02010600030101010101" pitchFamily="2" charset="-122"/>
                        <a:cs typeface="Times New Roman" panose="02020603050405020304" pitchFamily="18" charset="0"/>
                      </a:rPr>
                      <m:t>)</m:t>
                    </m:r>
                  </m:oMath>
                </a14:m>
                <a:r>
                  <a:rPr lang="en-US" sz="1800" dirty="0"/>
                  <a:t> </a:t>
                </a:r>
                <a:r>
                  <a:rPr lang="en-CA" sz="1800" dirty="0"/>
                  <a:t>has a Student's </a:t>
                </a:r>
                <a:r>
                  <a:rPr lang="en-CA" sz="1800" i="1" dirty="0"/>
                  <a:t>t</a:t>
                </a:r>
                <a:r>
                  <a:rPr lang="en-CA" sz="1800" dirty="0"/>
                  <a:t>-distribution with </a:t>
                </a:r>
                <a:r>
                  <a:rPr lang="en-CA" sz="1800" i="1" dirty="0"/>
                  <a:t>n</a:t>
                </a:r>
                <a:r>
                  <a:rPr lang="en-CA" sz="1800" dirty="0"/>
                  <a:t> − 1  degrees of freedom</a:t>
                </a:r>
                <a:endParaRPr lang="en-US" sz="1800" dirty="0"/>
              </a:p>
              <a:p>
                <a:endParaRPr lang="en-US" sz="1800" dirty="0"/>
              </a:p>
              <a:p>
                <a:r>
                  <a:rPr lang="en-US" sz="1800" dirty="0"/>
                  <a:t>We denote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𝑛</m:t>
                        </m:r>
                        <m:r>
                          <a:rPr lang="en-US" sz="1800" i="1">
                            <a:latin typeface="Cambria Math" panose="02040503050406030204" pitchFamily="18" charset="0"/>
                          </a:rPr>
                          <m:t>−1,1−</m:t>
                        </m:r>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/2</m:t>
                        </m:r>
                      </m:sub>
                    </m:sSub>
                  </m:oMath>
                </a14:m>
                <a:r>
                  <a:rPr lang="en-US" sz="1800" dirty="0"/>
                  <a:t> to reflect the n-1 degrees of freedom and probability 1-</a:t>
                </a:r>
                <a14:m>
                  <m:oMath xmlns:m="http://schemas.openxmlformats.org/officeDocument/2006/math">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/2</m:t>
                    </m:r>
                  </m:oMath>
                </a14:m>
                <a:r>
                  <a:rPr lang="en-US" sz="1800" dirty="0"/>
                  <a:t>. </a:t>
                </a:r>
              </a:p>
              <a:p>
                <a:pPr>
                  <a:lnSpc>
                    <a:spcPct val="150000"/>
                  </a:lnSpc>
                </a:pPr>
                <a:r>
                  <a:rPr lang="en-US" sz="1800" dirty="0"/>
                  <a:t> (1-</a:t>
                </a:r>
                <a14:m>
                  <m:oMath xmlns:m="http://schemas.openxmlformats.org/officeDocument/2006/math">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m:t>
                    </m:r>
                  </m:oMath>
                </a14:m>
                <a:r>
                  <a:rPr lang="en-US" sz="1800" dirty="0"/>
                  <a:t> x 100% is the confidence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06" t="-9253"/>
                </a:stretch>
              </a:blipFill>
            </p:spPr>
            <p:txBody>
              <a:bodyPr/>
              <a:lstStyle/>
              <a:p>
                <a:r>
                  <a:rPr lang="en-CA">
                    <a:noFill/>
                  </a:rPr>
                  <a:t> </a:t>
                </a:r>
              </a:p>
            </p:txBody>
          </p:sp>
        </mc:Fallback>
      </mc:AlternateContent>
    </p:spTree>
    <p:extLst>
      <p:ext uri="{BB962C8B-B14F-4D97-AF65-F5344CB8AC3E}">
        <p14:creationId xmlns:p14="http://schemas.microsoft.com/office/powerpoint/2010/main" val="2362383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Confidence interval for the mean of Normal distribution with </a:t>
            </a:r>
            <a:r>
              <a:rPr lang="el-GR" dirty="0">
                <a:latin typeface="Calibri" panose="020F0502020204030204" pitchFamily="34" charset="0"/>
                <a:cs typeface="Calibri" panose="020F0502020204030204" pitchFamily="34" charset="0"/>
              </a:rPr>
              <a:t>σ</a:t>
            </a:r>
            <a:r>
              <a:rPr lang="en-US" dirty="0">
                <a:latin typeface="Calibri" panose="020F0502020204030204" pitchFamily="34" charset="0"/>
                <a:cs typeface="Calibri" panose="020F0502020204030204" pitchFamily="34" charset="0"/>
              </a:rPr>
              <a:t> </a:t>
            </a:r>
            <a:r>
              <a:rPr lang="en-US" dirty="0"/>
              <a:t>unknown, cont.</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DBB1EE-1193-6D73-D74A-5B0B7ADCF13A}"/>
                  </a:ext>
                </a:extLst>
              </p:cNvPr>
              <p:cNvSpPr>
                <a:spLocks noGrp="1"/>
              </p:cNvSpPr>
              <p:nvPr>
                <p:ph idx="1"/>
              </p:nvPr>
            </p:nvSpPr>
            <p:spPr>
              <a:xfrm>
                <a:off x="628650" y="2226469"/>
                <a:ext cx="7886700" cy="3026511"/>
              </a:xfrm>
            </p:spPr>
            <p:txBody>
              <a:bodyPr>
                <a:normAutofit/>
              </a:bodyPr>
              <a:lstStyle/>
              <a:p>
                <a:pPr>
                  <a:spcBef>
                    <a:spcPts val="900"/>
                  </a:spcBef>
                  <a:spcAft>
                    <a:spcPts val="900"/>
                  </a:spcAft>
                </a:pPr>
                <a:r>
                  <a:rPr lang="en-GB" sz="1800" dirty="0">
                    <a:ea typeface="SimSun" panose="02010600030101010101" pitchFamily="2" charset="-122"/>
                  </a:rPr>
                  <a:t>Estimating the mean with 95 % confidence</a:t>
                </a:r>
                <a:endParaRPr lang="en-US" sz="1800" i="1" dirty="0">
                  <a:ea typeface="SimSun" panose="02010600030101010101" pitchFamily="2" charset="-122"/>
                </a:endParaRPr>
              </a:p>
              <a:p>
                <a:pPr marL="0" indent="0" algn="ctr">
                  <a:spcBef>
                    <a:spcPts val="900"/>
                  </a:spcBef>
                  <a:spcAft>
                    <a:spcPts val="900"/>
                  </a:spcAft>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SimSun" panose="02010600030101010101" pitchFamily="2" charset="-122"/>
                        </a:rPr>
                        <m:t>𝑃</m:t>
                      </m:r>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m:t>
                          </m:r>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𝑡</m:t>
                              </m:r>
                            </m:e>
                            <m:sub>
                              <m:r>
                                <a:rPr lang="en-US" sz="1800" i="1">
                                  <a:latin typeface="Cambria Math" panose="02040503050406030204" pitchFamily="18" charset="0"/>
                                  <a:ea typeface="SimSun" panose="02010600030101010101" pitchFamily="2" charset="-122"/>
                                </a:rPr>
                                <m:t>𝑛</m:t>
                              </m:r>
                              <m:r>
                                <a:rPr lang="en-US" sz="1800" i="1">
                                  <a:latin typeface="Cambria Math" panose="02040503050406030204" pitchFamily="18" charset="0"/>
                                  <a:ea typeface="SimSun" panose="02010600030101010101" pitchFamily="2" charset="-122"/>
                                </a:rPr>
                                <m:t>−1,0.025</m:t>
                              </m:r>
                            </m:sub>
                          </m:sSub>
                          <m:r>
                            <a:rPr lang="en-US" sz="1800" i="1">
                              <a:latin typeface="Cambria Math" panose="02040503050406030204" pitchFamily="18" charset="0"/>
                              <a:ea typeface="SimSun" panose="02010600030101010101" pitchFamily="2" charset="-122"/>
                            </a:rPr>
                            <m:t>&lt;</m:t>
                          </m:r>
                          <m:f>
                            <m:fPr>
                              <m:ctrlPr>
                                <a:rPr lang="en-US" sz="1800" i="1">
                                  <a:latin typeface="Cambria Math" panose="02040503050406030204" pitchFamily="18" charset="0"/>
                                  <a:ea typeface="SimSun" panose="02010600030101010101" pitchFamily="2" charset="-122"/>
                                </a:rPr>
                              </m:ctrlPr>
                            </m:fPr>
                            <m:num>
                              <m:limUpp>
                                <m:limUppPr>
                                  <m:ctrlPr>
                                    <a:rPr lang="en-US" sz="1800" i="1">
                                      <a:latin typeface="Cambria Math" panose="02040503050406030204" pitchFamily="18" charset="0"/>
                                      <a:ea typeface="SimSun" panose="02010600030101010101" pitchFamily="2" charset="-122"/>
                                    </a:rPr>
                                  </m:ctrlPr>
                                </m:limUppPr>
                                <m:e>
                                  <m:r>
                                    <a:rPr lang="en-US" sz="1800" i="1">
                                      <a:latin typeface="Cambria Math" panose="02040503050406030204" pitchFamily="18" charset="0"/>
                                      <a:ea typeface="SimSun" panose="02010600030101010101" pitchFamily="2" charset="-122"/>
                                    </a:rPr>
                                    <m:t>𝑥</m:t>
                                  </m:r>
                                </m:e>
                                <m:lim>
                                  <m:r>
                                    <a:rPr lang="en-US" sz="1800" i="1">
                                      <a:latin typeface="Cambria Math" panose="02040503050406030204" pitchFamily="18" charset="0"/>
                                      <a:ea typeface="SimSun" panose="02010600030101010101" pitchFamily="2" charset="-122"/>
                                    </a:rPr>
                                    <m:t>_</m:t>
                                  </m:r>
                                </m:lim>
                              </m:limUpp>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𝜇</m:t>
                              </m:r>
                            </m:num>
                            <m:den>
                              <m:f>
                                <m:fPr>
                                  <m:type m:val="skw"/>
                                  <m:ctrlPr>
                                    <a:rPr lang="en-US" sz="1800" i="1">
                                      <a:latin typeface="Cambria Math" panose="02040503050406030204" pitchFamily="18" charset="0"/>
                                      <a:ea typeface="SimSun" panose="02010600030101010101" pitchFamily="2" charset="-122"/>
                                    </a:rPr>
                                  </m:ctrlPr>
                                </m:fPr>
                                <m:num>
                                  <m:r>
                                    <a:rPr lang="en-US" sz="1800" i="1">
                                      <a:latin typeface="Cambria Math" panose="02040503050406030204" pitchFamily="18" charset="0"/>
                                      <a:ea typeface="SimSun" panose="02010600030101010101" pitchFamily="2" charset="-122"/>
                                    </a:rPr>
                                    <m:t>𝑠</m:t>
                                  </m:r>
                                </m:num>
                                <m:den>
                                  <m:rad>
                                    <m:radPr>
                                      <m:degHide m:val="on"/>
                                      <m:ctrlPr>
                                        <a:rPr lang="en-US" sz="1800" i="1">
                                          <a:latin typeface="Cambria Math" panose="02040503050406030204" pitchFamily="18" charset="0"/>
                                          <a:ea typeface="SimSun" panose="02010600030101010101" pitchFamily="2" charset="-122"/>
                                        </a:rPr>
                                      </m:ctrlPr>
                                    </m:radPr>
                                    <m:deg/>
                                    <m:e>
                                      <m:r>
                                        <a:rPr lang="en-US" sz="1800" i="1">
                                          <a:latin typeface="Cambria Math" panose="02040503050406030204" pitchFamily="18" charset="0"/>
                                          <a:ea typeface="SimSun" panose="02010600030101010101" pitchFamily="2" charset="-122"/>
                                        </a:rPr>
                                        <m:t>𝑛</m:t>
                                      </m:r>
                                    </m:e>
                                  </m:rad>
                                </m:den>
                              </m:f>
                            </m:den>
                          </m:f>
                          <m:r>
                            <a:rPr lang="en-US" sz="1800" i="1">
                              <a:latin typeface="Cambria Math" panose="02040503050406030204" pitchFamily="18" charset="0"/>
                              <a:ea typeface="SimSun" panose="02010600030101010101" pitchFamily="2" charset="-122"/>
                            </a:rPr>
                            <m:t>&lt;</m:t>
                          </m:r>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𝑡</m:t>
                              </m:r>
                            </m:e>
                            <m:sub>
                              <m:r>
                                <a:rPr lang="en-US" sz="1800" i="1">
                                  <a:latin typeface="Cambria Math" panose="02040503050406030204" pitchFamily="18" charset="0"/>
                                  <a:ea typeface="SimSun" panose="02010600030101010101" pitchFamily="2" charset="-122"/>
                                </a:rPr>
                                <m:t>𝑛</m:t>
                              </m:r>
                              <m:r>
                                <a:rPr lang="en-US" sz="1800" i="1">
                                  <a:latin typeface="Cambria Math" panose="02040503050406030204" pitchFamily="18" charset="0"/>
                                  <a:ea typeface="SimSun" panose="02010600030101010101" pitchFamily="2" charset="-122"/>
                                </a:rPr>
                                <m:t>−1,0.975</m:t>
                              </m:r>
                            </m:sub>
                          </m:sSub>
                        </m:e>
                      </m:d>
                      <m:r>
                        <a:rPr lang="en-US" sz="1800" i="1">
                          <a:latin typeface="Cambria Math" panose="02040503050406030204" pitchFamily="18" charset="0"/>
                          <a:ea typeface="SimSun" panose="02010600030101010101" pitchFamily="2" charset="-122"/>
                        </a:rPr>
                        <m:t>=0.95</m:t>
                      </m:r>
                    </m:oMath>
                  </m:oMathPara>
                </a14:m>
                <a:endParaRPr lang="en-US" sz="1800" dirty="0">
                  <a:ea typeface="SimSun" panose="02010600030101010101" pitchFamily="2" charset="-122"/>
                </a:endParaRPr>
              </a:p>
              <a:p>
                <a:pPr>
                  <a:spcBef>
                    <a:spcPts val="0"/>
                  </a:spcBef>
                </a:pPr>
                <a:r>
                  <a:rPr lang="en-US" sz="1800" dirty="0">
                    <a:ea typeface="SimSun" panose="02010600030101010101" pitchFamily="2" charset="-122"/>
                  </a:rPr>
                  <a:t>This can be further written as: </a:t>
                </a:r>
              </a:p>
              <a:p>
                <a:pPr marL="0" indent="0" algn="ctr">
                  <a:spcBef>
                    <a:spcPts val="900"/>
                  </a:spcBef>
                  <a:spcAft>
                    <a:spcPts val="450"/>
                  </a:spcAft>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SimSun" panose="02010600030101010101" pitchFamily="2" charset="-122"/>
                        </a:rPr>
                        <m:t>𝑃</m:t>
                      </m:r>
                      <m:r>
                        <a:rPr lang="en-US" sz="1800" i="1">
                          <a:latin typeface="Cambria Math" panose="02040503050406030204" pitchFamily="18" charset="0"/>
                          <a:ea typeface="SimSun" panose="02010600030101010101" pitchFamily="2" charset="-122"/>
                        </a:rPr>
                        <m:t>(</m:t>
                      </m:r>
                      <m:limUpp>
                        <m:limUppPr>
                          <m:ctrlPr>
                            <a:rPr lang="en-US" sz="1800" i="1">
                              <a:latin typeface="Cambria Math" panose="02040503050406030204" pitchFamily="18" charset="0"/>
                              <a:ea typeface="SimSun" panose="02010600030101010101" pitchFamily="2" charset="-122"/>
                            </a:rPr>
                          </m:ctrlPr>
                        </m:limUppPr>
                        <m:e>
                          <m:r>
                            <a:rPr lang="en-US" sz="1800" i="1">
                              <a:latin typeface="Cambria Math" panose="02040503050406030204" pitchFamily="18" charset="0"/>
                              <a:ea typeface="SimSun" panose="02010600030101010101" pitchFamily="2" charset="-122"/>
                            </a:rPr>
                            <m:t>𝑥</m:t>
                          </m:r>
                        </m:e>
                        <m:lim>
                          <m:r>
                            <a:rPr lang="en-US" sz="1800" i="1">
                              <a:latin typeface="Cambria Math" panose="02040503050406030204" pitchFamily="18" charset="0"/>
                              <a:ea typeface="SimSun" panose="02010600030101010101" pitchFamily="2" charset="-122"/>
                            </a:rPr>
                            <m:t>_</m:t>
                          </m:r>
                        </m:lim>
                      </m:limUpp>
                      <m:r>
                        <a:rPr lang="en-US" sz="1800" i="1">
                          <a:latin typeface="Cambria Math" panose="02040503050406030204" pitchFamily="18" charset="0"/>
                          <a:ea typeface="SimSun" panose="02010600030101010101" pitchFamily="2" charset="-122"/>
                        </a:rPr>
                        <m:t>−</m:t>
                      </m:r>
                      <m:f>
                        <m:fPr>
                          <m:ctrlPr>
                            <a:rPr lang="en-US" sz="1800" i="1">
                              <a:latin typeface="Cambria Math" panose="02040503050406030204" pitchFamily="18" charset="0"/>
                              <a:ea typeface="SimSun" panose="02010600030101010101" pitchFamily="2" charset="-122"/>
                            </a:rPr>
                          </m:ctrlPr>
                        </m:fPr>
                        <m:num>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𝑡</m:t>
                              </m:r>
                            </m:e>
                            <m:sub>
                              <m:r>
                                <a:rPr lang="en-US" sz="1800" i="1">
                                  <a:latin typeface="Cambria Math" panose="02040503050406030204" pitchFamily="18" charset="0"/>
                                  <a:ea typeface="SimSun" panose="02010600030101010101" pitchFamily="2" charset="-122"/>
                                </a:rPr>
                                <m:t>𝑛</m:t>
                              </m:r>
                              <m:r>
                                <a:rPr lang="en-US" sz="1800" i="1">
                                  <a:latin typeface="Cambria Math" panose="02040503050406030204" pitchFamily="18" charset="0"/>
                                  <a:ea typeface="SimSun" panose="02010600030101010101" pitchFamily="2" charset="-122"/>
                                </a:rPr>
                                <m:t>−1,0.025</m:t>
                              </m:r>
                            </m:sub>
                          </m:sSub>
                          <m:r>
                            <a:rPr lang="en-US" sz="1800" i="1">
                              <a:latin typeface="Cambria Math" panose="02040503050406030204" pitchFamily="18" charset="0"/>
                              <a:ea typeface="SimSun" panose="02010600030101010101" pitchFamily="2" charset="-122"/>
                            </a:rPr>
                            <m:t>𝑠</m:t>
                          </m:r>
                        </m:num>
                        <m:den>
                          <m:rad>
                            <m:radPr>
                              <m:degHide m:val="on"/>
                              <m:ctrlPr>
                                <a:rPr lang="en-US" sz="1800" i="1">
                                  <a:latin typeface="Cambria Math" panose="02040503050406030204" pitchFamily="18" charset="0"/>
                                  <a:ea typeface="SimSun" panose="02010600030101010101" pitchFamily="2" charset="-122"/>
                                </a:rPr>
                              </m:ctrlPr>
                            </m:radPr>
                            <m:deg/>
                            <m:e>
                              <m:r>
                                <a:rPr lang="en-US" sz="1800" i="1">
                                  <a:latin typeface="Cambria Math" panose="02040503050406030204" pitchFamily="18" charset="0"/>
                                  <a:ea typeface="SimSun" panose="02010600030101010101" pitchFamily="2" charset="-122"/>
                                </a:rPr>
                                <m:t>𝑛</m:t>
                              </m:r>
                            </m:e>
                          </m:rad>
                        </m:den>
                      </m:f>
                      <m:r>
                        <a:rPr lang="en-US" sz="1800" i="1">
                          <a:latin typeface="Cambria Math" panose="02040503050406030204" pitchFamily="18" charset="0"/>
                          <a:ea typeface="SimSun" panose="02010600030101010101" pitchFamily="2" charset="-122"/>
                        </a:rPr>
                        <m:t>&lt;</m:t>
                      </m:r>
                      <m:r>
                        <a:rPr lang="en-US" sz="1800" i="1">
                          <a:latin typeface="Cambria Math" panose="02040503050406030204" pitchFamily="18" charset="0"/>
                          <a:ea typeface="SimSun" panose="02010600030101010101" pitchFamily="2" charset="-122"/>
                        </a:rPr>
                        <m:t>𝜇</m:t>
                      </m:r>
                      <m:r>
                        <a:rPr lang="en-US" sz="1800" i="1">
                          <a:latin typeface="Cambria Math" panose="02040503050406030204" pitchFamily="18" charset="0"/>
                          <a:ea typeface="SimSun" panose="02010600030101010101" pitchFamily="2" charset="-122"/>
                        </a:rPr>
                        <m:t>&lt;</m:t>
                      </m:r>
                      <m:limUpp>
                        <m:limUppPr>
                          <m:ctrlPr>
                            <a:rPr lang="en-US" sz="1800" i="1">
                              <a:latin typeface="Cambria Math" panose="02040503050406030204" pitchFamily="18" charset="0"/>
                              <a:ea typeface="SimSun" panose="02010600030101010101" pitchFamily="2" charset="-122"/>
                            </a:rPr>
                          </m:ctrlPr>
                        </m:limUppPr>
                        <m:e>
                          <m:r>
                            <a:rPr lang="en-US" sz="1800" i="1">
                              <a:latin typeface="Cambria Math" panose="02040503050406030204" pitchFamily="18" charset="0"/>
                              <a:ea typeface="SimSun" panose="02010600030101010101" pitchFamily="2" charset="-122"/>
                            </a:rPr>
                            <m:t>𝑥</m:t>
                          </m:r>
                        </m:e>
                        <m:lim>
                          <m:r>
                            <a:rPr lang="en-US" sz="1800" i="1">
                              <a:latin typeface="Cambria Math" panose="02040503050406030204" pitchFamily="18" charset="0"/>
                              <a:ea typeface="SimSun" panose="02010600030101010101" pitchFamily="2" charset="-122"/>
                            </a:rPr>
                            <m:t>_</m:t>
                          </m:r>
                        </m:lim>
                      </m:limUpp>
                      <m:r>
                        <a:rPr lang="en-US" sz="1800" i="1">
                          <a:latin typeface="Cambria Math" panose="02040503050406030204" pitchFamily="18" charset="0"/>
                          <a:ea typeface="SimSun" panose="02010600030101010101" pitchFamily="2" charset="-122"/>
                        </a:rPr>
                        <m:t>+</m:t>
                      </m:r>
                      <m:f>
                        <m:fPr>
                          <m:ctrlPr>
                            <a:rPr lang="en-US" sz="1800" i="1">
                              <a:latin typeface="Cambria Math" panose="02040503050406030204" pitchFamily="18" charset="0"/>
                              <a:ea typeface="SimSun" panose="02010600030101010101" pitchFamily="2" charset="-122"/>
                            </a:rPr>
                          </m:ctrlPr>
                        </m:fPr>
                        <m:num>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𝑡</m:t>
                              </m:r>
                            </m:e>
                            <m:sub>
                              <m:r>
                                <a:rPr lang="en-US" sz="1800" i="1">
                                  <a:latin typeface="Cambria Math" panose="02040503050406030204" pitchFamily="18" charset="0"/>
                                  <a:ea typeface="SimSun" panose="02010600030101010101" pitchFamily="2" charset="-122"/>
                                </a:rPr>
                                <m:t>𝑛</m:t>
                              </m:r>
                              <m:r>
                                <a:rPr lang="en-US" sz="1800" i="1">
                                  <a:latin typeface="Cambria Math" panose="02040503050406030204" pitchFamily="18" charset="0"/>
                                  <a:ea typeface="SimSun" panose="02010600030101010101" pitchFamily="2" charset="-122"/>
                                </a:rPr>
                                <m:t>−1,0.975</m:t>
                              </m:r>
                            </m:sub>
                          </m:sSub>
                          <m:r>
                            <a:rPr lang="en-US" sz="1800" i="1">
                              <a:latin typeface="Cambria Math" panose="02040503050406030204" pitchFamily="18" charset="0"/>
                              <a:ea typeface="SimSun" panose="02010600030101010101" pitchFamily="2" charset="-122"/>
                            </a:rPr>
                            <m:t>𝑠</m:t>
                          </m:r>
                        </m:num>
                        <m:den>
                          <m:rad>
                            <m:radPr>
                              <m:degHide m:val="on"/>
                              <m:ctrlPr>
                                <a:rPr lang="en-US" sz="1800" i="1">
                                  <a:latin typeface="Cambria Math" panose="02040503050406030204" pitchFamily="18" charset="0"/>
                                  <a:ea typeface="SimSun" panose="02010600030101010101" pitchFamily="2" charset="-122"/>
                                </a:rPr>
                              </m:ctrlPr>
                            </m:radPr>
                            <m:deg/>
                            <m:e>
                              <m:r>
                                <a:rPr lang="en-US" sz="1800" i="1">
                                  <a:latin typeface="Cambria Math" panose="02040503050406030204" pitchFamily="18" charset="0"/>
                                  <a:ea typeface="SimSun" panose="02010600030101010101" pitchFamily="2" charset="-122"/>
                                </a:rPr>
                                <m:t>𝑛</m:t>
                              </m:r>
                            </m:e>
                          </m:rad>
                        </m:den>
                      </m:f>
                      <m:r>
                        <a:rPr lang="en-US" sz="1800" i="1">
                          <a:latin typeface="Cambria Math" panose="02040503050406030204" pitchFamily="18" charset="0"/>
                          <a:ea typeface="SimSun" panose="02010600030101010101" pitchFamily="2" charset="-122"/>
                        </a:rPr>
                        <m:t>)=0.95</m:t>
                      </m:r>
                    </m:oMath>
                  </m:oMathPara>
                </a14:m>
                <a:endParaRPr lang="en-US" sz="1800" dirty="0">
                  <a:ea typeface="SimSun" panose="02010600030101010101" pitchFamily="2" charset="-122"/>
                </a:endParaRPr>
              </a:p>
              <a:p>
                <a:r>
                  <a:rPr lang="en-GB" sz="1800" dirty="0">
                    <a:ea typeface="SimSun" panose="02010600030101010101" pitchFamily="2" charset="-122"/>
                  </a:rPr>
                  <a:t>95 % confidence levels are [</a:t>
                </a:r>
                <a14:m>
                  <m:oMath xmlns:m="http://schemas.openxmlformats.org/officeDocument/2006/math">
                    <m:limUpp>
                      <m:limUppPr>
                        <m:ctrlPr>
                          <a:rPr lang="en-US" sz="1800" i="1">
                            <a:latin typeface="Cambria Math" panose="02040503050406030204" pitchFamily="18" charset="0"/>
                            <a:ea typeface="SimSun" panose="02010600030101010101" pitchFamily="2" charset="-122"/>
                          </a:rPr>
                        </m:ctrlPr>
                      </m:limUppPr>
                      <m:e>
                        <m:r>
                          <a:rPr lang="en-US" sz="1800" i="1">
                            <a:latin typeface="Cambria Math" panose="02040503050406030204" pitchFamily="18" charset="0"/>
                            <a:ea typeface="SimSun" panose="02010600030101010101" pitchFamily="2" charset="-122"/>
                          </a:rPr>
                          <m:t>𝑥</m:t>
                        </m:r>
                      </m:e>
                      <m:lim>
                        <m:r>
                          <a:rPr lang="en-US" sz="1800" i="1">
                            <a:latin typeface="Cambria Math" panose="02040503050406030204" pitchFamily="18" charset="0"/>
                            <a:ea typeface="SimSun" panose="02010600030101010101" pitchFamily="2" charset="-122"/>
                          </a:rPr>
                          <m:t>_</m:t>
                        </m:r>
                      </m:lim>
                    </m:limUpp>
                    <m:r>
                      <a:rPr lang="en-GB" sz="1800" i="1">
                        <a:latin typeface="Cambria Math" panose="02040503050406030204" pitchFamily="18" charset="0"/>
                        <a:ea typeface="SimSun" panose="02010600030101010101" pitchFamily="2" charset="-122"/>
                      </a:rPr>
                      <m:t>−</m:t>
                    </m:r>
                    <m:sSub>
                      <m:sSubPr>
                        <m:ctrlPr>
                          <a:rPr lang="en-US" sz="2700" i="1">
                            <a:latin typeface="Cambria Math" panose="020405030504060302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𝑡</m:t>
                        </m:r>
                      </m:e>
                      <m:sub>
                        <m:r>
                          <a:rPr lang="en-GB" sz="1800" i="1">
                            <a:latin typeface="Cambria Math" panose="02040503050406030204" pitchFamily="18" charset="0"/>
                            <a:ea typeface="SimSun" panose="02010600030101010101" pitchFamily="2" charset="-122"/>
                            <a:cs typeface="Times New Roman" panose="02020603050405020304" pitchFamily="18" charset="0"/>
                          </a:rPr>
                          <m:t>𝑛</m:t>
                        </m:r>
                        <m:r>
                          <a:rPr lang="en-GB" sz="1800" i="1">
                            <a:latin typeface="Cambria Math" panose="02040503050406030204" pitchFamily="18" charset="0"/>
                            <a:ea typeface="SimSun" panose="02010600030101010101" pitchFamily="2" charset="-122"/>
                            <a:cs typeface="Times New Roman" panose="02020603050405020304" pitchFamily="18" charset="0"/>
                          </a:rPr>
                          <m:t>−1,0.025</m:t>
                        </m:r>
                      </m:sub>
                    </m:sSub>
                    <m:r>
                      <a:rPr lang="en-GB" sz="1800" i="1">
                        <a:latin typeface="Cambria Math" panose="02040503050406030204" pitchFamily="18" charset="0"/>
                        <a:ea typeface="SimSun" panose="02010600030101010101" pitchFamily="2" charset="-122"/>
                        <a:cs typeface="Times New Roman" panose="02020603050405020304" pitchFamily="18" charset="0"/>
                      </a:rPr>
                      <m:t>⋅</m:t>
                    </m:r>
                    <m:f>
                      <m:fPr>
                        <m:ctrlPr>
                          <a:rPr lang="en-GB" sz="1800" i="1">
                            <a:latin typeface="Cambria Math" panose="02040503050406030204" pitchFamily="18" charset="0"/>
                            <a:ea typeface="SimSun" panose="02010600030101010101" pitchFamily="2" charset="-122"/>
                            <a:cs typeface="Times New Roman" panose="02020603050405020304" pitchFamily="18" charset="0"/>
                          </a:rPr>
                        </m:ctrlPr>
                      </m:fPr>
                      <m:num>
                        <m:r>
                          <a:rPr lang="en-GB" sz="1800" i="1">
                            <a:latin typeface="Cambria Math" panose="02040503050406030204" pitchFamily="18" charset="0"/>
                            <a:ea typeface="SimSun" panose="02010600030101010101" pitchFamily="2" charset="-122"/>
                            <a:cs typeface="Times New Roman" panose="02020603050405020304" pitchFamily="18" charset="0"/>
                          </a:rPr>
                          <m:t>𝑠</m:t>
                        </m:r>
                      </m:num>
                      <m:den>
                        <m:rad>
                          <m:radPr>
                            <m:degHide m:val="on"/>
                            <m:ctrlPr>
                              <a:rPr lang="en-GB" sz="1800" i="1">
                                <a:latin typeface="Cambria Math" panose="02040503050406030204" pitchFamily="18" charset="0"/>
                                <a:ea typeface="SimSun" panose="02010600030101010101" pitchFamily="2" charset="-122"/>
                                <a:cs typeface="Times New Roman" panose="02020603050405020304" pitchFamily="18" charset="0"/>
                              </a:rPr>
                            </m:ctrlPr>
                          </m:radPr>
                          <m:deg/>
                          <m:e>
                            <m:r>
                              <a:rPr lang="en-GB" sz="1800" i="1">
                                <a:latin typeface="Cambria Math" panose="02040503050406030204" pitchFamily="18" charset="0"/>
                                <a:ea typeface="SimSun" panose="02010600030101010101" pitchFamily="2" charset="-122"/>
                                <a:cs typeface="Times New Roman" panose="02020603050405020304" pitchFamily="18" charset="0"/>
                              </a:rPr>
                              <m:t>𝑛</m:t>
                            </m:r>
                          </m:e>
                        </m:rad>
                      </m:den>
                    </m:f>
                    <m:r>
                      <a:rPr lang="en-CA" sz="1800" i="1">
                        <a:latin typeface="Cambria Math" panose="02040503050406030204" pitchFamily="18" charset="0"/>
                        <a:ea typeface="SimSun" panose="02010600030101010101" pitchFamily="2" charset="-122"/>
                        <a:cs typeface="Times New Roman" panose="02020603050405020304" pitchFamily="18" charset="0"/>
                      </a:rPr>
                      <m:t>,</m:t>
                    </m:r>
                    <m:limUpp>
                      <m:limUppPr>
                        <m:ctrlPr>
                          <a:rPr lang="en-US" sz="1800" i="1">
                            <a:latin typeface="Cambria Math" panose="02040503050406030204" pitchFamily="18" charset="0"/>
                            <a:ea typeface="SimSun" panose="02010600030101010101" pitchFamily="2" charset="-122"/>
                          </a:rPr>
                        </m:ctrlPr>
                      </m:limUppPr>
                      <m:e>
                        <m:r>
                          <a:rPr lang="en-US" sz="1800" i="1">
                            <a:latin typeface="Cambria Math" panose="02040503050406030204" pitchFamily="18" charset="0"/>
                            <a:ea typeface="SimSun" panose="02010600030101010101" pitchFamily="2" charset="-122"/>
                          </a:rPr>
                          <m:t>𝑥</m:t>
                        </m:r>
                      </m:e>
                      <m:lim>
                        <m:r>
                          <a:rPr lang="en-US" sz="1800" i="1">
                            <a:latin typeface="Cambria Math" panose="02040503050406030204" pitchFamily="18" charset="0"/>
                            <a:ea typeface="SimSun" panose="02010600030101010101" pitchFamily="2" charset="-122"/>
                          </a:rPr>
                          <m:t>_</m:t>
                        </m:r>
                      </m:lim>
                    </m:limUpp>
                    <m:r>
                      <a:rPr lang="en-GB" sz="1800" i="1">
                        <a:latin typeface="Cambria Math" panose="02040503050406030204" pitchFamily="18" charset="0"/>
                        <a:ea typeface="SimSun" panose="02010600030101010101" pitchFamily="2" charset="-122"/>
                        <a:cs typeface="Times New Roman" panose="02020603050405020304" pitchFamily="18" charset="0"/>
                      </a:rPr>
                      <m:t>+(</m:t>
                    </m:r>
                    <m:sSub>
                      <m:sSubPr>
                        <m:ctrlPr>
                          <a:rPr lang="en-US" sz="2700" i="1">
                            <a:latin typeface="Cambria Math" panose="02040503050406030204" pitchFamily="18" charset="0"/>
                          </a:rPr>
                        </m:ctrlPr>
                      </m:sSubPr>
                      <m:e>
                        <m:r>
                          <a:rPr lang="en-GB" sz="1800" i="1">
                            <a:latin typeface="Cambria Math" panose="02040503050406030204" pitchFamily="18" charset="0"/>
                            <a:ea typeface="SimSun" panose="02010600030101010101" pitchFamily="2" charset="-122"/>
                            <a:cs typeface="Times New Roman" panose="02020603050405020304" pitchFamily="18" charset="0"/>
                          </a:rPr>
                          <m:t>𝑡</m:t>
                        </m:r>
                      </m:e>
                      <m:sub>
                        <m:r>
                          <a:rPr lang="en-GB" sz="1800" i="1">
                            <a:latin typeface="Cambria Math" panose="02040503050406030204" pitchFamily="18" charset="0"/>
                            <a:ea typeface="SimSun" panose="02010600030101010101" pitchFamily="2" charset="-122"/>
                            <a:cs typeface="Times New Roman" panose="02020603050405020304" pitchFamily="18" charset="0"/>
                          </a:rPr>
                          <m:t>𝑛</m:t>
                        </m:r>
                        <m:r>
                          <a:rPr lang="en-GB" sz="1800" i="1">
                            <a:latin typeface="Cambria Math" panose="02040503050406030204" pitchFamily="18" charset="0"/>
                            <a:ea typeface="SimSun" panose="02010600030101010101" pitchFamily="2" charset="-122"/>
                            <a:cs typeface="Times New Roman" panose="02020603050405020304" pitchFamily="18" charset="0"/>
                          </a:rPr>
                          <m:t>−1,0.975</m:t>
                        </m:r>
                      </m:sub>
                    </m:sSub>
                    <m:r>
                      <a:rPr lang="en-GB" sz="1800" i="1">
                        <a:latin typeface="Cambria Math" panose="02040503050406030204" pitchFamily="18" charset="0"/>
                        <a:ea typeface="SimSun" panose="02010600030101010101" pitchFamily="2" charset="-122"/>
                        <a:cs typeface="Times New Roman" panose="02020603050405020304" pitchFamily="18" charset="0"/>
                      </a:rPr>
                      <m:t>⋅ </m:t>
                    </m:r>
                    <m:r>
                      <a:rPr lang="en-GB" sz="1800" i="1">
                        <a:latin typeface="Cambria Math" panose="02040503050406030204" pitchFamily="18" charset="0"/>
                        <a:ea typeface="SimSun" panose="02010600030101010101" pitchFamily="2" charset="-122"/>
                        <a:cs typeface="Times New Roman" panose="02020603050405020304" pitchFamily="18" charset="0"/>
                      </a:rPr>
                      <m:t>𝑠</m:t>
                    </m:r>
                    <m:r>
                      <a:rPr lang="en-GB" sz="1800" i="1">
                        <a:latin typeface="Cambria Math" panose="02040503050406030204" pitchFamily="18" charset="0"/>
                        <a:ea typeface="SimSun" panose="02010600030101010101" pitchFamily="2" charset="-122"/>
                        <a:cs typeface="Times New Roman" panose="02020603050405020304" pitchFamily="18" charset="0"/>
                      </a:rPr>
                      <m:t>)/√</m:t>
                    </m:r>
                    <m:r>
                      <a:rPr lang="en-GB" sz="1800" i="1">
                        <a:latin typeface="Cambria Math" panose="02040503050406030204" pitchFamily="18" charset="0"/>
                        <a:ea typeface="SimSun" panose="02010600030101010101" pitchFamily="2" charset="-122"/>
                        <a:cs typeface="Times New Roman" panose="02020603050405020304" pitchFamily="18" charset="0"/>
                      </a:rPr>
                      <m:t>𝑛</m:t>
                    </m:r>
                    <m:r>
                      <a:rPr lang="en-CA" sz="1800" i="1">
                        <a:latin typeface="Cambria Math" panose="02040503050406030204" pitchFamily="18" charset="0"/>
                        <a:ea typeface="SimSun" panose="02010600030101010101" pitchFamily="2" charset="-122"/>
                        <a:cs typeface="Times New Roman" panose="02020603050405020304" pitchFamily="18" charset="0"/>
                      </a:rPr>
                      <m:t>]</m:t>
                    </m:r>
                  </m:oMath>
                </a14:m>
                <a:endParaRPr lang="en-US" sz="2700" dirty="0"/>
              </a:p>
            </p:txBody>
          </p:sp>
        </mc:Choice>
        <mc:Fallback xmlns="">
          <p:sp>
            <p:nvSpPr>
              <p:cNvPr id="3" name="Content Placeholder 2">
                <a:extLst>
                  <a:ext uri="{FF2B5EF4-FFF2-40B4-BE49-F238E27FC236}">
                    <a16:creationId xmlns:a16="http://schemas.microsoft.com/office/drawing/2014/main" id="{8CDBB1EE-1193-6D73-D74A-5B0B7ADCF13A}"/>
                  </a:ext>
                </a:extLst>
              </p:cNvPr>
              <p:cNvSpPr>
                <a:spLocks noGrp="1" noRot="1" noChangeAspect="1" noMove="1" noResize="1" noEditPoints="1" noAdjustHandles="1" noChangeArrowheads="1" noChangeShapeType="1" noTextEdit="1"/>
              </p:cNvSpPr>
              <p:nvPr>
                <p:ph idx="1"/>
              </p:nvPr>
            </p:nvSpPr>
            <p:spPr>
              <a:xfrm>
                <a:off x="628650" y="2226469"/>
                <a:ext cx="7886700" cy="3026511"/>
              </a:xfrm>
              <a:blipFill>
                <a:blip r:embed="rId2"/>
                <a:stretch>
                  <a:fillRect l="-618" t="-1006"/>
                </a:stretch>
              </a:blipFill>
            </p:spPr>
            <p:txBody>
              <a:bodyPr/>
              <a:lstStyle/>
              <a:p>
                <a:r>
                  <a:rPr lang="en-CA">
                    <a:noFill/>
                  </a:rPr>
                  <a:t> </a:t>
                </a:r>
              </a:p>
            </p:txBody>
          </p:sp>
        </mc:Fallback>
      </mc:AlternateContent>
    </p:spTree>
    <p:extLst>
      <p:ext uri="{BB962C8B-B14F-4D97-AF65-F5344CB8AC3E}">
        <p14:creationId xmlns:p14="http://schemas.microsoft.com/office/powerpoint/2010/main" val="4102754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11A6-B3C0-ABA5-0DA7-1B5C4DE7F209}"/>
              </a:ext>
            </a:extLst>
          </p:cNvPr>
          <p:cNvSpPr>
            <a:spLocks noGrp="1"/>
          </p:cNvSpPr>
          <p:nvPr>
            <p:ph type="title"/>
          </p:nvPr>
        </p:nvSpPr>
        <p:spPr>
          <a:xfrm>
            <a:off x="685800" y="381000"/>
            <a:ext cx="7360920" cy="914400"/>
          </a:xfrm>
        </p:spPr>
        <p:txBody>
          <a:bodyPr/>
          <a:lstStyle/>
          <a:p>
            <a:r>
              <a:rPr lang="en-US" dirty="0"/>
              <a:t>Guide to the expression of uncertainty in measurement (GUM)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1480B1-B538-A661-4B15-AE6F006DBBD1}"/>
                  </a:ext>
                </a:extLst>
              </p:cNvPr>
              <p:cNvSpPr>
                <a:spLocks noGrp="1"/>
              </p:cNvSpPr>
              <p:nvPr>
                <p:ph sz="half" idx="1"/>
              </p:nvPr>
            </p:nvSpPr>
            <p:spPr/>
            <p:txBody>
              <a:bodyPr/>
              <a:lstStyle/>
              <a:p>
                <a:pPr marL="257175" indent="-257175" algn="just">
                  <a:spcBef>
                    <a:spcPts val="0"/>
                  </a:spcBef>
                  <a:spcAft>
                    <a:spcPts val="0"/>
                  </a:spcAft>
                  <a:buFont typeface="Symbol" panose="05050102010706020507" pitchFamily="18" charset="2"/>
                  <a:buChar char=""/>
                </a:pPr>
                <a:r>
                  <a:rPr lang="en-US" sz="1350" b="1" dirty="0">
                    <a:ea typeface="SimSun" panose="02010600030101010101" pitchFamily="2" charset="-122"/>
                  </a:rPr>
                  <a:t>Type A</a:t>
                </a:r>
                <a:r>
                  <a:rPr lang="en-US" sz="1350" dirty="0">
                    <a:ea typeface="SimSun" panose="02010600030101010101" pitchFamily="2" charset="-122"/>
                  </a:rPr>
                  <a:t>: “method of evaluation of uncertainty by the statistical analysis of series of observations” from [GUM08],</a:t>
                </a:r>
              </a:p>
              <a:p>
                <a:pPr marL="257175" indent="-257175" algn="just">
                  <a:spcBef>
                    <a:spcPts val="0"/>
                  </a:spcBef>
                  <a:spcAft>
                    <a:spcPts val="0"/>
                  </a:spcAft>
                  <a:buFont typeface="Symbol" panose="05050102010706020507" pitchFamily="18" charset="2"/>
                  <a:buChar char=""/>
                </a:pPr>
                <a:r>
                  <a:rPr lang="en-GB" sz="1350" b="1" dirty="0">
                    <a:ea typeface="SimSun" panose="02010600030101010101" pitchFamily="2" charset="-122"/>
                  </a:rPr>
                  <a:t>Type B</a:t>
                </a:r>
                <a:r>
                  <a:rPr lang="en-GB" sz="1350" dirty="0">
                    <a:ea typeface="SimSun" panose="02010600030101010101" pitchFamily="2" charset="-122"/>
                  </a:rPr>
                  <a:t>: “method of evaluation of uncertainty by means other than the statistical analysis of series of observations” from [</a:t>
                </a:r>
                <a:r>
                  <a:rPr lang="en-US" sz="1350" dirty="0">
                    <a:ea typeface="SimSun" panose="02010600030101010101" pitchFamily="2" charset="-122"/>
                  </a:rPr>
                  <a:t>GUM08</a:t>
                </a:r>
                <a:r>
                  <a:rPr lang="en-GB" sz="1350" dirty="0">
                    <a:ea typeface="SimSun" panose="02010600030101010101" pitchFamily="2" charset="-122"/>
                  </a:rPr>
                  <a:t>].</a:t>
                </a:r>
                <a:endParaRPr lang="en-US" sz="1350" dirty="0">
                  <a:ea typeface="SimSun" panose="02010600030101010101" pitchFamily="2" charset="-122"/>
                </a:endParaRPr>
              </a:p>
              <a:p>
                <a:pPr marL="257175" indent="-257175" algn="just">
                  <a:spcBef>
                    <a:spcPts val="0"/>
                  </a:spcBef>
                  <a:spcAft>
                    <a:spcPts val="0"/>
                  </a:spcAft>
                  <a:buFont typeface="Symbol" panose="05050102010706020507" pitchFamily="18" charset="2"/>
                  <a:buChar char=""/>
                </a:pPr>
                <a:r>
                  <a:rPr lang="en-US" sz="1350" b="1" dirty="0">
                    <a:ea typeface="SimSun" panose="02010600030101010101" pitchFamily="2" charset="-122"/>
                  </a:rPr>
                  <a:t>Standard uncertainty</a:t>
                </a:r>
                <a14:m>
                  <m:oMath xmlns:m="http://schemas.openxmlformats.org/officeDocument/2006/math">
                    <m:r>
                      <a:rPr lang="en-US" sz="1350" b="1" i="1">
                        <a:latin typeface="Cambria Math" panose="02040503050406030204" pitchFamily="18" charset="0"/>
                        <a:ea typeface="SimSun" panose="02010600030101010101" pitchFamily="2" charset="-122"/>
                      </a:rPr>
                      <m:t> </m:t>
                    </m:r>
                    <m:r>
                      <a:rPr lang="en-US" sz="1350" b="1" i="1">
                        <a:latin typeface="Cambria Math" panose="02040503050406030204" pitchFamily="18" charset="0"/>
                        <a:ea typeface="SimSun" panose="02010600030101010101" pitchFamily="2" charset="-122"/>
                      </a:rPr>
                      <m:t>𝒖</m:t>
                    </m:r>
                  </m:oMath>
                </a14:m>
                <a:r>
                  <a:rPr lang="en-US" sz="1350" b="1" dirty="0">
                    <a:ea typeface="SimSun" panose="02010600030101010101" pitchFamily="2" charset="-122"/>
                  </a:rPr>
                  <a:t> </a:t>
                </a:r>
                <a:r>
                  <a:rPr lang="en-US" sz="1350" dirty="0">
                    <a:ea typeface="SimSun" panose="02010600030101010101" pitchFamily="2" charset="-122"/>
                  </a:rPr>
                  <a:t>is the uncertainty of the result of a single type of measurement, including Type A and/or Type B uncertainties, </a:t>
                </a:r>
              </a:p>
              <a:p>
                <a:pPr marL="257175" indent="-257175" algn="just">
                  <a:spcBef>
                    <a:spcPts val="0"/>
                  </a:spcBef>
                  <a:spcAft>
                    <a:spcPts val="0"/>
                  </a:spcAft>
                  <a:buFont typeface="Symbol" panose="05050102010706020507" pitchFamily="18" charset="2"/>
                  <a:buChar char=""/>
                </a:pPr>
                <a:r>
                  <a:rPr lang="en-CA" sz="1350" b="1" dirty="0">
                    <a:ea typeface="SimSun" panose="02010600030101010101" pitchFamily="2" charset="-122"/>
                  </a:rPr>
                  <a:t>Combined standard uncertainty </a:t>
                </a:r>
                <a14:m>
                  <m:oMath xmlns:m="http://schemas.openxmlformats.org/officeDocument/2006/math">
                    <m:sSub>
                      <m:sSubPr>
                        <m:ctrlPr>
                          <a:rPr lang="en-US" sz="1350" b="1" i="1">
                            <a:latin typeface="Cambria Math" panose="02040503050406030204" pitchFamily="18" charset="0"/>
                            <a:ea typeface="SimSun" panose="02010600030101010101" pitchFamily="2" charset="-122"/>
                          </a:rPr>
                        </m:ctrlPr>
                      </m:sSubPr>
                      <m:e>
                        <m:r>
                          <a:rPr lang="en-CA" sz="1350" b="1" i="1">
                            <a:latin typeface="Cambria Math" panose="02040503050406030204" pitchFamily="18" charset="0"/>
                            <a:ea typeface="SimSun" panose="02010600030101010101" pitchFamily="2" charset="-122"/>
                          </a:rPr>
                          <m:t>𝒖</m:t>
                        </m:r>
                      </m:e>
                      <m:sub>
                        <m:r>
                          <a:rPr lang="en-CA" sz="1350" b="1" i="1">
                            <a:latin typeface="Cambria Math" panose="02040503050406030204" pitchFamily="18" charset="0"/>
                            <a:ea typeface="SimSun" panose="02010600030101010101" pitchFamily="2" charset="-122"/>
                          </a:rPr>
                          <m:t>𝒄</m:t>
                        </m:r>
                      </m:sub>
                    </m:sSub>
                  </m:oMath>
                </a14:m>
                <a:r>
                  <a:rPr lang="en-CA" sz="1350" b="1" dirty="0">
                    <a:ea typeface="SimSun" panose="02010600030101010101" pitchFamily="2" charset="-122"/>
                  </a:rPr>
                  <a:t> </a:t>
                </a:r>
                <a:r>
                  <a:rPr lang="en-CA" sz="1350" dirty="0">
                    <a:ea typeface="SimSun" panose="02010600030101010101" pitchFamily="2" charset="-122"/>
                  </a:rPr>
                  <a:t>is used to express the uncertainty of multiple measurement results,</a:t>
                </a:r>
                <a:endParaRPr lang="en-US" sz="1350" dirty="0">
                  <a:ea typeface="SimSun" panose="02010600030101010101" pitchFamily="2" charset="-122"/>
                </a:endParaRPr>
              </a:p>
              <a:p>
                <a:pPr marL="257175" indent="-257175" algn="just">
                  <a:spcBef>
                    <a:spcPts val="0"/>
                  </a:spcBef>
                  <a:spcAft>
                    <a:spcPts val="0"/>
                  </a:spcAft>
                  <a:buFont typeface="Symbol" panose="05050102010706020507" pitchFamily="18" charset="2"/>
                  <a:buChar char=""/>
                </a:pPr>
                <a:r>
                  <a:rPr lang="en-US" sz="1350" b="1" dirty="0">
                    <a:ea typeface="SimSun" panose="02010600030101010101" pitchFamily="2" charset="-122"/>
                  </a:rPr>
                  <a:t>Expanded uncertainty</a:t>
                </a:r>
                <a14:m>
                  <m:oMath xmlns:m="http://schemas.openxmlformats.org/officeDocument/2006/math">
                    <m:r>
                      <a:rPr lang="en-US" sz="1350" b="1" i="1">
                        <a:latin typeface="Cambria Math" panose="02040503050406030204" pitchFamily="18" charset="0"/>
                        <a:ea typeface="SimSun" panose="02010600030101010101" pitchFamily="2" charset="-122"/>
                      </a:rPr>
                      <m:t> </m:t>
                    </m:r>
                    <m:r>
                      <a:rPr lang="en-US" sz="1350" b="1" i="1">
                        <a:latin typeface="Cambria Math" panose="02040503050406030204" pitchFamily="18" charset="0"/>
                        <a:ea typeface="SimSun" panose="02010600030101010101" pitchFamily="2" charset="-122"/>
                      </a:rPr>
                      <m:t>𝑼</m:t>
                    </m:r>
                  </m:oMath>
                </a14:m>
                <a:r>
                  <a:rPr lang="en-US" sz="1350" b="1" dirty="0">
                    <a:ea typeface="SimSun" panose="02010600030101010101" pitchFamily="2" charset="-122"/>
                  </a:rPr>
                  <a:t> </a:t>
                </a:r>
                <a:r>
                  <a:rPr lang="en-US" sz="1350" dirty="0">
                    <a:ea typeface="SimSun" panose="02010600030101010101" pitchFamily="2" charset="-122"/>
                  </a:rPr>
                  <a:t>is the standard or combined standard uncertainty multiplied by a coverage factor k: </a:t>
                </a:r>
                <a14:m>
                  <m:oMath xmlns:m="http://schemas.openxmlformats.org/officeDocument/2006/math">
                    <m:r>
                      <a:rPr lang="en-GB" sz="1350" i="1">
                        <a:latin typeface="Cambria Math" panose="02040503050406030204" pitchFamily="18" charset="0"/>
                        <a:ea typeface="SimSun" panose="02010600030101010101" pitchFamily="2" charset="-122"/>
                      </a:rPr>
                      <m:t>𝑈</m:t>
                    </m:r>
                    <m:r>
                      <a:rPr lang="en-GB" sz="1350" i="1">
                        <a:latin typeface="Cambria Math" panose="02040503050406030204" pitchFamily="18" charset="0"/>
                        <a:ea typeface="SimSun" panose="02010600030101010101" pitchFamily="2" charset="-122"/>
                      </a:rPr>
                      <m:t>=</m:t>
                    </m:r>
                    <m:r>
                      <a:rPr lang="en-GB" sz="1350" i="1">
                        <a:latin typeface="Cambria Math" panose="02040503050406030204" pitchFamily="18" charset="0"/>
                        <a:ea typeface="SimSun" panose="02010600030101010101" pitchFamily="2" charset="-122"/>
                      </a:rPr>
                      <m:t>𝑘</m:t>
                    </m:r>
                    <m:sSub>
                      <m:sSubPr>
                        <m:ctrlPr>
                          <a:rPr lang="en-US" sz="1350" i="1">
                            <a:latin typeface="Cambria Math" panose="02040503050406030204" pitchFamily="18" charset="0"/>
                            <a:ea typeface="SimSun" panose="02010600030101010101" pitchFamily="2" charset="-122"/>
                          </a:rPr>
                        </m:ctrlPr>
                      </m:sSubPr>
                      <m:e>
                        <m:r>
                          <a:rPr lang="en-GB" sz="1350" i="1">
                            <a:latin typeface="Cambria Math" panose="02040503050406030204" pitchFamily="18" charset="0"/>
                            <a:ea typeface="SimSun" panose="02010600030101010101" pitchFamily="2" charset="-122"/>
                          </a:rPr>
                          <m:t>𝑢</m:t>
                        </m:r>
                      </m:e>
                      <m:sub>
                        <m:r>
                          <a:rPr lang="en-GB" sz="1350" i="1">
                            <a:latin typeface="Cambria Math" panose="02040503050406030204" pitchFamily="18" charset="0"/>
                            <a:ea typeface="SimSun" panose="02010600030101010101" pitchFamily="2" charset="-122"/>
                          </a:rPr>
                          <m:t>𝑐</m:t>
                        </m:r>
                      </m:sub>
                    </m:sSub>
                  </m:oMath>
                </a14:m>
                <a:endParaRPr lang="en-US" sz="1350" dirty="0">
                  <a:ea typeface="SimSun" panose="02010600030101010101" pitchFamily="2" charset="-122"/>
                </a:endParaRPr>
              </a:p>
              <a:p>
                <a:endParaRPr lang="en-US" dirty="0"/>
              </a:p>
            </p:txBody>
          </p:sp>
        </mc:Choice>
        <mc:Fallback xmlns="">
          <p:sp>
            <p:nvSpPr>
              <p:cNvPr id="3" name="Content Placeholder 2">
                <a:extLst>
                  <a:ext uri="{FF2B5EF4-FFF2-40B4-BE49-F238E27FC236}">
                    <a16:creationId xmlns:a16="http://schemas.microsoft.com/office/drawing/2014/main" id="{AB1480B1-B538-A661-4B15-AE6F006DBBD1}"/>
                  </a:ext>
                </a:extLst>
              </p:cNvPr>
              <p:cNvSpPr>
                <a:spLocks noGrp="1" noRot="1" noChangeAspect="1" noMove="1" noResize="1" noEditPoints="1" noAdjustHandles="1" noChangeArrowheads="1" noChangeShapeType="1" noTextEdit="1"/>
              </p:cNvSpPr>
              <p:nvPr>
                <p:ph sz="half" idx="1"/>
              </p:nvPr>
            </p:nvSpPr>
            <p:spPr>
              <a:blipFill>
                <a:blip r:embed="rId2"/>
                <a:stretch>
                  <a:fillRect l="-1059" t="-980" r="-1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E3B40CD-8D70-6475-E5A1-B314822AD388}"/>
                  </a:ext>
                </a:extLst>
              </p:cNvPr>
              <p:cNvSpPr>
                <a:spLocks noGrp="1"/>
              </p:cNvSpPr>
              <p:nvPr>
                <p:ph sz="half" idx="2"/>
              </p:nvPr>
            </p:nvSpPr>
            <p:spPr/>
            <p:txBody>
              <a:bodyPr/>
              <a:lstStyle/>
              <a:p>
                <a:pPr marL="0" indent="0" algn="ctr">
                  <a:spcBef>
                    <a:spcPts val="900"/>
                  </a:spcBef>
                  <a:spcAft>
                    <a:spcPts val="900"/>
                  </a:spcAft>
                  <a:buNone/>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SimSun" panose="02010600030101010101" pitchFamily="2" charset="-122"/>
                        </a:rPr>
                        <m:t>𝑇𝑦𝑝𝑒</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𝐴</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𝑐𝑜𝑚𝑏𝑖𝑛𝑒𝑑</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𝑠𝑡𝑎𝑛𝑑𝑎𝑟𝑑</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𝑢𝑛𝑐𝑒𝑟𝑡𝑎𝑖𝑛𝑡𝑦</m:t>
                      </m:r>
                      <m:r>
                        <a:rPr lang="en-CA" sz="1350" i="1">
                          <a:latin typeface="Cambria Math" panose="02040503050406030204" pitchFamily="18" charset="0"/>
                          <a:ea typeface="SimSun" panose="02010600030101010101" pitchFamily="2" charset="-122"/>
                        </a:rPr>
                        <m:t>:</m:t>
                      </m:r>
                    </m:oMath>
                  </m:oMathPara>
                </a14:m>
                <a:endParaRPr lang="en-CA" sz="1350" i="1" dirty="0">
                  <a:latin typeface="Cambria Math" panose="02040503050406030204" pitchFamily="18" charset="0"/>
                  <a:ea typeface="SimSun" panose="02010600030101010101" pitchFamily="2" charset="-122"/>
                </a:endParaRPr>
              </a:p>
              <a:p>
                <a:pPr marL="0" indent="0" algn="ctr">
                  <a:spcBef>
                    <a:spcPts val="900"/>
                  </a:spcBef>
                  <a:spcAft>
                    <a:spcPts val="900"/>
                  </a:spcAft>
                  <a:buNone/>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ea typeface="SimSun" panose="02010600030101010101" pitchFamily="2" charset="-122"/>
                            </a:rPr>
                          </m:ctrlPr>
                        </m:sSubPr>
                        <m:e>
                          <m:r>
                            <a:rPr lang="en-US" sz="1350" i="1">
                              <a:latin typeface="Cambria Math" panose="02040503050406030204" pitchFamily="18" charset="0"/>
                              <a:ea typeface="SimSun" panose="02010600030101010101" pitchFamily="2" charset="-122"/>
                            </a:rPr>
                            <m:t>𝑢</m:t>
                          </m:r>
                        </m:e>
                        <m:sub>
                          <m:r>
                            <a:rPr lang="en-US" sz="1350" i="1">
                              <a:latin typeface="Cambria Math" panose="02040503050406030204" pitchFamily="18" charset="0"/>
                              <a:ea typeface="SimSun" panose="02010600030101010101" pitchFamily="2" charset="-122"/>
                            </a:rPr>
                            <m:t>𝐴</m:t>
                          </m:r>
                        </m:sub>
                      </m:sSub>
                      <m:r>
                        <a:rPr lang="en-US" sz="1350" i="1">
                          <a:latin typeface="Cambria Math" panose="02040503050406030204" pitchFamily="18" charset="0"/>
                          <a:ea typeface="SimSun" panose="02010600030101010101" pitchFamily="2" charset="-122"/>
                        </a:rPr>
                        <m:t>={</m:t>
                      </m:r>
                      <m:nary>
                        <m:naryPr>
                          <m:chr m:val="∑"/>
                          <m:limLoc m:val="undOvr"/>
                          <m:ctrlPr>
                            <a:rPr lang="en-US" sz="1350" i="1">
                              <a:latin typeface="Cambria Math" panose="02040503050406030204" pitchFamily="18" charset="0"/>
                              <a:ea typeface="SimSun" panose="02010600030101010101" pitchFamily="2" charset="-122"/>
                            </a:rPr>
                          </m:ctrlPr>
                        </m:naryPr>
                        <m:sub>
                          <m:r>
                            <a:rPr lang="en-US" sz="1350" i="1">
                              <a:latin typeface="Cambria Math" panose="02040503050406030204" pitchFamily="18" charset="0"/>
                              <a:ea typeface="SimSun" panose="02010600030101010101" pitchFamily="2" charset="-122"/>
                            </a:rPr>
                            <m:t>𝑖</m:t>
                          </m:r>
                        </m:sub>
                        <m:sup>
                          <m:r>
                            <a:rPr lang="en-US" sz="1350" i="1">
                              <a:latin typeface="Cambria Math" panose="02040503050406030204" pitchFamily="18" charset="0"/>
                              <a:ea typeface="SimSun" panose="02010600030101010101" pitchFamily="2" charset="-122"/>
                            </a:rPr>
                            <m:t>​</m:t>
                          </m:r>
                        </m:sup>
                        <m:e>
                          <m:sSubSup>
                            <m:sSubSupPr>
                              <m:ctrlPr>
                                <a:rPr lang="en-US" sz="1350" i="1">
                                  <a:latin typeface="Cambria Math" panose="02040503050406030204" pitchFamily="18" charset="0"/>
                                  <a:ea typeface="SimSun" panose="02010600030101010101" pitchFamily="2" charset="-122"/>
                                </a:rPr>
                              </m:ctrlPr>
                            </m:sSubSupPr>
                            <m:e>
                              <m:r>
                                <a:rPr lang="en-US" sz="1350" i="1">
                                  <a:latin typeface="Cambria Math" panose="02040503050406030204" pitchFamily="18" charset="0"/>
                                  <a:ea typeface="SimSun" panose="02010600030101010101" pitchFamily="2" charset="-122"/>
                                </a:rPr>
                                <m:t>𝑢</m:t>
                              </m:r>
                            </m:e>
                            <m:sub>
                              <m:r>
                                <a:rPr lang="en-US" sz="1350" i="1">
                                  <a:latin typeface="Cambria Math" panose="02040503050406030204" pitchFamily="18" charset="0"/>
                                  <a:ea typeface="SimSun" panose="02010600030101010101" pitchFamily="2" charset="-122"/>
                                </a:rPr>
                                <m:t>𝐴</m:t>
                              </m:r>
                              <m:r>
                                <a:rPr lang="en-US" sz="1350" i="1">
                                  <a:latin typeface="Cambria Math" panose="02040503050406030204" pitchFamily="18" charset="0"/>
                                  <a:ea typeface="SimSun" panose="02010600030101010101" pitchFamily="2" charset="-122"/>
                                </a:rPr>
                                <m:t>,</m:t>
                              </m:r>
                              <m:r>
                                <a:rPr lang="en-US" sz="1350" i="1">
                                  <a:latin typeface="Cambria Math" panose="02040503050406030204" pitchFamily="18" charset="0"/>
                                  <a:ea typeface="SimSun" panose="02010600030101010101" pitchFamily="2" charset="-122"/>
                                </a:rPr>
                                <m:t>𝑖</m:t>
                              </m:r>
                            </m:sub>
                            <m:sup>
                              <m:r>
                                <a:rPr lang="en-US" sz="1350" i="1">
                                  <a:latin typeface="Cambria Math" panose="02040503050406030204" pitchFamily="18" charset="0"/>
                                  <a:ea typeface="SimSun" panose="02010600030101010101" pitchFamily="2" charset="-122"/>
                                </a:rPr>
                                <m:t>2</m:t>
                              </m:r>
                            </m:sup>
                          </m:sSubSup>
                        </m:e>
                      </m:nary>
                      <m:sSup>
                        <m:sSupPr>
                          <m:ctrlPr>
                            <a:rPr lang="en-US" sz="1350" i="1">
                              <a:latin typeface="Cambria Math" panose="02040503050406030204" pitchFamily="18" charset="0"/>
                              <a:ea typeface="SimSun" panose="02010600030101010101" pitchFamily="2" charset="-122"/>
                            </a:rPr>
                          </m:ctrlPr>
                        </m:sSupPr>
                        <m:e>
                          <m:r>
                            <a:rPr lang="en-US" sz="1350" i="1">
                              <a:latin typeface="Cambria Math" panose="02040503050406030204" pitchFamily="18" charset="0"/>
                              <a:ea typeface="SimSun" panose="02010600030101010101" pitchFamily="2" charset="-122"/>
                            </a:rPr>
                            <m:t>}</m:t>
                          </m:r>
                        </m:e>
                        <m:sup>
                          <m:f>
                            <m:fPr>
                              <m:ctrlPr>
                                <a:rPr lang="en-US" sz="1350" i="1">
                                  <a:latin typeface="Cambria Math" panose="02040503050406030204" pitchFamily="18" charset="0"/>
                                  <a:ea typeface="SimSun" panose="02010600030101010101" pitchFamily="2" charset="-122"/>
                                </a:rPr>
                              </m:ctrlPr>
                            </m:fPr>
                            <m:num>
                              <m:r>
                                <a:rPr lang="en-US" sz="1350" i="1">
                                  <a:latin typeface="Cambria Math" panose="02040503050406030204" pitchFamily="18" charset="0"/>
                                  <a:ea typeface="SimSun" panose="02010600030101010101" pitchFamily="2" charset="-122"/>
                                </a:rPr>
                                <m:t>1</m:t>
                              </m:r>
                            </m:num>
                            <m:den>
                              <m:r>
                                <a:rPr lang="en-US" sz="1350" i="1">
                                  <a:latin typeface="Cambria Math" panose="02040503050406030204" pitchFamily="18" charset="0"/>
                                  <a:ea typeface="SimSun" panose="02010600030101010101" pitchFamily="2" charset="-122"/>
                                </a:rPr>
                                <m:t>2</m:t>
                              </m:r>
                            </m:den>
                          </m:f>
                        </m:sup>
                      </m:sSup>
                    </m:oMath>
                  </m:oMathPara>
                </a14:m>
                <a:endParaRPr lang="en-US" sz="1350" dirty="0">
                  <a:ea typeface="SimSun" panose="02010600030101010101" pitchFamily="2" charset="-122"/>
                </a:endParaRPr>
              </a:p>
              <a:p>
                <a:pPr marL="0" indent="0" algn="ctr">
                  <a:spcBef>
                    <a:spcPts val="1350"/>
                  </a:spcBef>
                  <a:spcAft>
                    <a:spcPts val="900"/>
                  </a:spcAft>
                  <a:buNone/>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SimSun" panose="02010600030101010101" pitchFamily="2" charset="-122"/>
                        </a:rPr>
                        <m:t>𝑇𝑦𝑝𝑒</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𝐵</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𝑐𝑜𝑚𝑏𝑖𝑛𝑒𝑑</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𝑠𝑡𝑎𝑛𝑑𝑎𝑟𝑑</m:t>
                      </m:r>
                      <m:r>
                        <a:rPr lang="en-US" sz="1350" i="1">
                          <a:latin typeface="Cambria Math" panose="02040503050406030204" pitchFamily="18" charset="0"/>
                          <a:ea typeface="SimSun" panose="02010600030101010101" pitchFamily="2" charset="-122"/>
                        </a:rPr>
                        <m:t> </m:t>
                      </m:r>
                      <m:r>
                        <a:rPr lang="en-US" sz="1350" i="1">
                          <a:latin typeface="Cambria Math" panose="02040503050406030204" pitchFamily="18" charset="0"/>
                          <a:ea typeface="SimSun" panose="02010600030101010101" pitchFamily="2" charset="-122"/>
                        </a:rPr>
                        <m:t>𝑢𝑛𝑐𝑒𝑟𝑡𝑎𝑖𝑛𝑡</m:t>
                      </m:r>
                      <m:r>
                        <a:rPr lang="en-CA" sz="1350" i="1">
                          <a:latin typeface="Cambria Math" panose="02040503050406030204" pitchFamily="18" charset="0"/>
                          <a:ea typeface="SimSun" panose="02010600030101010101" pitchFamily="2" charset="-122"/>
                        </a:rPr>
                        <m:t>:</m:t>
                      </m:r>
                    </m:oMath>
                  </m:oMathPara>
                </a14:m>
                <a:endParaRPr lang="en-CA" sz="1350" i="1" dirty="0">
                  <a:latin typeface="Cambria Math" panose="02040503050406030204" pitchFamily="18" charset="0"/>
                  <a:ea typeface="SimSun" panose="02010600030101010101" pitchFamily="2" charset="-122"/>
                </a:endParaRPr>
              </a:p>
              <a:p>
                <a:pPr marL="0" indent="0" algn="ctr">
                  <a:spcBef>
                    <a:spcPts val="1350"/>
                  </a:spcBef>
                  <a:spcAft>
                    <a:spcPts val="900"/>
                  </a:spcAft>
                  <a:buNone/>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ea typeface="SimSun" panose="02010600030101010101" pitchFamily="2" charset="-122"/>
                            </a:rPr>
                          </m:ctrlPr>
                        </m:sSubPr>
                        <m:e>
                          <m:r>
                            <a:rPr lang="en-US" sz="1350" i="1">
                              <a:latin typeface="Cambria Math" panose="02040503050406030204" pitchFamily="18" charset="0"/>
                              <a:ea typeface="SimSun" panose="02010600030101010101" pitchFamily="2" charset="-122"/>
                            </a:rPr>
                            <m:t>𝑢</m:t>
                          </m:r>
                        </m:e>
                        <m:sub>
                          <m:r>
                            <a:rPr lang="en-US" sz="1350" i="1">
                              <a:latin typeface="Cambria Math" panose="02040503050406030204" pitchFamily="18" charset="0"/>
                              <a:ea typeface="SimSun" panose="02010600030101010101" pitchFamily="2" charset="-122"/>
                            </a:rPr>
                            <m:t>𝐵</m:t>
                          </m:r>
                        </m:sub>
                      </m:sSub>
                      <m:r>
                        <a:rPr lang="en-US" sz="1350" i="1">
                          <a:latin typeface="Cambria Math" panose="02040503050406030204" pitchFamily="18" charset="0"/>
                          <a:ea typeface="SimSun" panose="02010600030101010101" pitchFamily="2" charset="-122"/>
                        </a:rPr>
                        <m:t>={</m:t>
                      </m:r>
                      <m:nary>
                        <m:naryPr>
                          <m:chr m:val="∑"/>
                          <m:limLoc m:val="undOvr"/>
                          <m:ctrlPr>
                            <a:rPr lang="en-US" sz="1350" i="1">
                              <a:latin typeface="Cambria Math" panose="02040503050406030204" pitchFamily="18" charset="0"/>
                              <a:ea typeface="SimSun" panose="02010600030101010101" pitchFamily="2" charset="-122"/>
                            </a:rPr>
                          </m:ctrlPr>
                        </m:naryPr>
                        <m:sub>
                          <m:r>
                            <a:rPr lang="en-US" sz="1350" i="1">
                              <a:latin typeface="Cambria Math" panose="02040503050406030204" pitchFamily="18" charset="0"/>
                              <a:ea typeface="SimSun" panose="02010600030101010101" pitchFamily="2" charset="-122"/>
                            </a:rPr>
                            <m:t>𝑖</m:t>
                          </m:r>
                        </m:sub>
                        <m:sup>
                          <m:r>
                            <a:rPr lang="en-US" sz="1350" i="1">
                              <a:latin typeface="Cambria Math" panose="02040503050406030204" pitchFamily="18" charset="0"/>
                              <a:ea typeface="SimSun" panose="02010600030101010101" pitchFamily="2" charset="-122"/>
                            </a:rPr>
                            <m:t>​</m:t>
                          </m:r>
                        </m:sup>
                        <m:e>
                          <m:sSubSup>
                            <m:sSubSupPr>
                              <m:ctrlPr>
                                <a:rPr lang="en-US" sz="1350" i="1">
                                  <a:latin typeface="Cambria Math" panose="02040503050406030204" pitchFamily="18" charset="0"/>
                                  <a:ea typeface="SimSun" panose="02010600030101010101" pitchFamily="2" charset="-122"/>
                                </a:rPr>
                              </m:ctrlPr>
                            </m:sSubSupPr>
                            <m:e>
                              <m:r>
                                <a:rPr lang="en-US" sz="1350" i="1">
                                  <a:latin typeface="Cambria Math" panose="02040503050406030204" pitchFamily="18" charset="0"/>
                                  <a:ea typeface="SimSun" panose="02010600030101010101" pitchFamily="2" charset="-122"/>
                                </a:rPr>
                                <m:t>𝑢</m:t>
                              </m:r>
                            </m:e>
                            <m:sub>
                              <m:r>
                                <a:rPr lang="en-US" sz="1350" i="1">
                                  <a:latin typeface="Cambria Math" panose="02040503050406030204" pitchFamily="18" charset="0"/>
                                  <a:ea typeface="SimSun" panose="02010600030101010101" pitchFamily="2" charset="-122"/>
                                </a:rPr>
                                <m:t>𝐵</m:t>
                              </m:r>
                              <m:r>
                                <a:rPr lang="en-US" sz="1350" i="1">
                                  <a:latin typeface="Cambria Math" panose="02040503050406030204" pitchFamily="18" charset="0"/>
                                  <a:ea typeface="SimSun" panose="02010600030101010101" pitchFamily="2" charset="-122"/>
                                </a:rPr>
                                <m:t>,</m:t>
                              </m:r>
                              <m:r>
                                <a:rPr lang="en-US" sz="1350" i="1">
                                  <a:latin typeface="Cambria Math" panose="02040503050406030204" pitchFamily="18" charset="0"/>
                                  <a:ea typeface="SimSun" panose="02010600030101010101" pitchFamily="2" charset="-122"/>
                                </a:rPr>
                                <m:t>𝑖</m:t>
                              </m:r>
                            </m:sub>
                            <m:sup>
                              <m:r>
                                <a:rPr lang="en-US" sz="1350" i="1">
                                  <a:latin typeface="Cambria Math" panose="02040503050406030204" pitchFamily="18" charset="0"/>
                                  <a:ea typeface="SimSun" panose="02010600030101010101" pitchFamily="2" charset="-122"/>
                                </a:rPr>
                                <m:t>2</m:t>
                              </m:r>
                            </m:sup>
                          </m:sSubSup>
                        </m:e>
                      </m:nary>
                      <m:sSup>
                        <m:sSupPr>
                          <m:ctrlPr>
                            <a:rPr lang="en-US" sz="1350" i="1">
                              <a:latin typeface="Cambria Math" panose="02040503050406030204" pitchFamily="18" charset="0"/>
                              <a:ea typeface="SimSun" panose="02010600030101010101" pitchFamily="2" charset="-122"/>
                            </a:rPr>
                          </m:ctrlPr>
                        </m:sSupPr>
                        <m:e>
                          <m:r>
                            <a:rPr lang="en-US" sz="1350" i="1">
                              <a:latin typeface="Cambria Math" panose="02040503050406030204" pitchFamily="18" charset="0"/>
                              <a:ea typeface="SimSun" panose="02010600030101010101" pitchFamily="2" charset="-122"/>
                            </a:rPr>
                            <m:t>}</m:t>
                          </m:r>
                        </m:e>
                        <m:sup>
                          <m:f>
                            <m:fPr>
                              <m:ctrlPr>
                                <a:rPr lang="en-US" sz="1350" i="1">
                                  <a:latin typeface="Cambria Math" panose="02040503050406030204" pitchFamily="18" charset="0"/>
                                  <a:ea typeface="SimSun" panose="02010600030101010101" pitchFamily="2" charset="-122"/>
                                </a:rPr>
                              </m:ctrlPr>
                            </m:fPr>
                            <m:num>
                              <m:r>
                                <a:rPr lang="en-US" sz="1350" i="1">
                                  <a:latin typeface="Cambria Math" panose="02040503050406030204" pitchFamily="18" charset="0"/>
                                  <a:ea typeface="SimSun" panose="02010600030101010101" pitchFamily="2" charset="-122"/>
                                </a:rPr>
                                <m:t>1</m:t>
                              </m:r>
                            </m:num>
                            <m:den>
                              <m:r>
                                <a:rPr lang="en-US" sz="1350" i="1">
                                  <a:latin typeface="Cambria Math" panose="02040503050406030204" pitchFamily="18" charset="0"/>
                                  <a:ea typeface="SimSun" panose="02010600030101010101" pitchFamily="2" charset="-122"/>
                                </a:rPr>
                                <m:t>2</m:t>
                              </m:r>
                            </m:den>
                          </m:f>
                        </m:sup>
                      </m:sSup>
                    </m:oMath>
                  </m:oMathPara>
                </a14:m>
                <a:endParaRPr lang="en-US" sz="1350" dirty="0">
                  <a:ea typeface="SimSun" panose="02010600030101010101" pitchFamily="2" charset="-122"/>
                </a:endParaRPr>
              </a:p>
              <a:p>
                <a:pPr marL="0" indent="0" algn="just">
                  <a:spcBef>
                    <a:spcPts val="900"/>
                  </a:spcBef>
                  <a:spcAft>
                    <a:spcPts val="0"/>
                  </a:spcAft>
                  <a:buNone/>
                </a:pPr>
                <a:r>
                  <a:rPr lang="en-US" sz="1350" dirty="0">
                    <a:ea typeface="SimSun" panose="02010600030101010101" pitchFamily="2" charset="-122"/>
                  </a:rPr>
                  <a:t>The combined standard uncertainty for the measurement is then determined as:</a:t>
                </a:r>
                <a:endParaRPr lang="en-CA" sz="1350" i="1" dirty="0">
                  <a:ea typeface="SimSun" panose="02010600030101010101" pitchFamily="2" charset="-122"/>
                </a:endParaRPr>
              </a:p>
              <a:p>
                <a:pPr marL="0" indent="0" algn="ctr">
                  <a:spcBef>
                    <a:spcPts val="900"/>
                  </a:spcBef>
                  <a:spcAft>
                    <a:spcPts val="0"/>
                  </a:spcAft>
                  <a:buNone/>
                </a:pPr>
                <a14:m>
                  <m:oMath xmlns:m="http://schemas.openxmlformats.org/officeDocument/2006/math">
                    <m:r>
                      <a:rPr lang="en-US" sz="1350" i="1">
                        <a:latin typeface="Cambria Math" panose="02040503050406030204" pitchFamily="18" charset="0"/>
                        <a:ea typeface="SimSun" panose="02010600030101010101" pitchFamily="2" charset="-122"/>
                      </a:rPr>
                      <m:t> </m:t>
                    </m:r>
                    <m:sSub>
                      <m:sSubPr>
                        <m:ctrlPr>
                          <a:rPr lang="en-US" sz="1350" i="1">
                            <a:latin typeface="Cambria Math" panose="02040503050406030204" pitchFamily="18" charset="0"/>
                            <a:ea typeface="SimSun" panose="02010600030101010101" pitchFamily="2" charset="-122"/>
                          </a:rPr>
                        </m:ctrlPr>
                      </m:sSubPr>
                      <m:e>
                        <m:r>
                          <a:rPr lang="en-US" sz="1350" i="1">
                            <a:latin typeface="Cambria Math" panose="02040503050406030204" pitchFamily="18" charset="0"/>
                            <a:ea typeface="SimSun" panose="02010600030101010101" pitchFamily="2" charset="-122"/>
                          </a:rPr>
                          <m:t>𝑢</m:t>
                        </m:r>
                      </m:e>
                      <m:sub>
                        <m:r>
                          <a:rPr lang="en-US" sz="1350" i="1">
                            <a:latin typeface="Cambria Math" panose="02040503050406030204" pitchFamily="18" charset="0"/>
                            <a:ea typeface="SimSun" panose="02010600030101010101" pitchFamily="2" charset="-122"/>
                          </a:rPr>
                          <m:t>𝑐</m:t>
                        </m:r>
                      </m:sub>
                    </m:sSub>
                    <m:r>
                      <a:rPr lang="en-US" sz="1350" i="1">
                        <a:latin typeface="Cambria Math" panose="02040503050406030204" pitchFamily="18" charset="0"/>
                        <a:ea typeface="SimSun" panose="02010600030101010101" pitchFamily="2" charset="-122"/>
                      </a:rPr>
                      <m:t>=√</m:t>
                    </m:r>
                    <m:d>
                      <m:dPr>
                        <m:begChr m:val="{"/>
                        <m:endChr m:val="}"/>
                        <m:ctrlPr>
                          <a:rPr lang="en-US" sz="1350" i="1">
                            <a:latin typeface="Cambria Math" panose="02040503050406030204" pitchFamily="18" charset="0"/>
                            <a:ea typeface="SimSun" panose="02010600030101010101" pitchFamily="2" charset="-122"/>
                          </a:rPr>
                        </m:ctrlPr>
                      </m:dPr>
                      <m:e>
                        <m:sSubSup>
                          <m:sSubSupPr>
                            <m:ctrlPr>
                              <a:rPr lang="en-US" sz="1350" i="1">
                                <a:latin typeface="Cambria Math" panose="02040503050406030204" pitchFamily="18" charset="0"/>
                                <a:ea typeface="SimSun" panose="02010600030101010101" pitchFamily="2" charset="-122"/>
                              </a:rPr>
                            </m:ctrlPr>
                          </m:sSubSupPr>
                          <m:e>
                            <m:r>
                              <a:rPr lang="en-US" sz="1350" i="1">
                                <a:latin typeface="Cambria Math" panose="02040503050406030204" pitchFamily="18" charset="0"/>
                                <a:ea typeface="SimSun" panose="02010600030101010101" pitchFamily="2" charset="-122"/>
                              </a:rPr>
                              <m:t>𝑢</m:t>
                            </m:r>
                          </m:e>
                          <m:sub>
                            <m:r>
                              <a:rPr lang="en-US" sz="1350" i="1">
                                <a:latin typeface="Cambria Math" panose="02040503050406030204" pitchFamily="18" charset="0"/>
                                <a:ea typeface="SimSun" panose="02010600030101010101" pitchFamily="2" charset="-122"/>
                              </a:rPr>
                              <m:t>𝐴</m:t>
                            </m:r>
                          </m:sub>
                          <m:sup>
                            <m:r>
                              <a:rPr lang="en-US" sz="1350" i="1">
                                <a:latin typeface="Cambria Math" panose="02040503050406030204" pitchFamily="18" charset="0"/>
                                <a:ea typeface="SimSun" panose="02010600030101010101" pitchFamily="2" charset="-122"/>
                              </a:rPr>
                              <m:t>2</m:t>
                            </m:r>
                          </m:sup>
                        </m:sSubSup>
                        <m:r>
                          <a:rPr lang="en-US" sz="1350" i="1">
                            <a:latin typeface="Cambria Math" panose="02040503050406030204" pitchFamily="18" charset="0"/>
                            <a:ea typeface="SimSun" panose="02010600030101010101" pitchFamily="2" charset="-122"/>
                          </a:rPr>
                          <m:t>+</m:t>
                        </m:r>
                        <m:sSubSup>
                          <m:sSubSupPr>
                            <m:ctrlPr>
                              <a:rPr lang="en-US" sz="1350" i="1">
                                <a:latin typeface="Cambria Math" panose="02040503050406030204" pitchFamily="18" charset="0"/>
                                <a:ea typeface="SimSun" panose="02010600030101010101" pitchFamily="2" charset="-122"/>
                              </a:rPr>
                            </m:ctrlPr>
                          </m:sSubSupPr>
                          <m:e>
                            <m:r>
                              <a:rPr lang="en-US" sz="1350" i="1">
                                <a:latin typeface="Cambria Math" panose="02040503050406030204" pitchFamily="18" charset="0"/>
                                <a:ea typeface="SimSun" panose="02010600030101010101" pitchFamily="2" charset="-122"/>
                              </a:rPr>
                              <m:t>𝑢</m:t>
                            </m:r>
                          </m:e>
                          <m:sub>
                            <m:r>
                              <a:rPr lang="en-US" sz="1350" i="1">
                                <a:latin typeface="Cambria Math" panose="02040503050406030204" pitchFamily="18" charset="0"/>
                                <a:ea typeface="SimSun" panose="02010600030101010101" pitchFamily="2" charset="-122"/>
                              </a:rPr>
                              <m:t>𝐵</m:t>
                            </m:r>
                          </m:sub>
                          <m:sup>
                            <m:r>
                              <a:rPr lang="en-US" sz="1350" i="1">
                                <a:latin typeface="Cambria Math" panose="02040503050406030204" pitchFamily="18" charset="0"/>
                                <a:ea typeface="SimSun" panose="02010600030101010101" pitchFamily="2" charset="-122"/>
                              </a:rPr>
                              <m:t>2</m:t>
                            </m:r>
                          </m:sup>
                        </m:sSubSup>
                      </m:e>
                    </m:d>
                  </m:oMath>
                </a14:m>
                <a:r>
                  <a:rPr lang="en-US" sz="1350" dirty="0">
                    <a:ea typeface="SimSun" panose="02010600030101010101" pitchFamily="2" charset="-122"/>
                  </a:rPr>
                  <a:t>.</a:t>
                </a:r>
              </a:p>
              <a:p>
                <a:pPr lvl="1"/>
                <a:endParaRPr lang="en-CA" dirty="0"/>
              </a:p>
              <a:p>
                <a:endParaRPr lang="en-US" dirty="0"/>
              </a:p>
            </p:txBody>
          </p:sp>
        </mc:Choice>
        <mc:Fallback xmlns="">
          <p:sp>
            <p:nvSpPr>
              <p:cNvPr id="4" name="Content Placeholder 3">
                <a:extLst>
                  <a:ext uri="{FF2B5EF4-FFF2-40B4-BE49-F238E27FC236}">
                    <a16:creationId xmlns:a16="http://schemas.microsoft.com/office/drawing/2014/main" id="{CE3B40CD-8D70-6475-E5A1-B314822AD388}"/>
                  </a:ext>
                </a:extLst>
              </p:cNvPr>
              <p:cNvSpPr>
                <a:spLocks noGrp="1" noRot="1" noChangeAspect="1" noMove="1" noResize="1" noEditPoints="1" noAdjustHandles="1" noChangeArrowheads="1" noChangeShapeType="1" noTextEdit="1"/>
              </p:cNvSpPr>
              <p:nvPr>
                <p:ph sz="half" idx="2"/>
              </p:nvPr>
            </p:nvSpPr>
            <p:spPr>
              <a:blipFill>
                <a:blip r:embed="rId3"/>
                <a:stretch>
                  <a:fillRect l="-1059" r="-1882"/>
                </a:stretch>
              </a:blipFill>
            </p:spPr>
            <p:txBody>
              <a:bodyPr/>
              <a:lstStyle/>
              <a:p>
                <a:r>
                  <a:rPr lang="en-US">
                    <a:noFill/>
                  </a:rPr>
                  <a:t> </a:t>
                </a:r>
              </a:p>
            </p:txBody>
          </p:sp>
        </mc:Fallback>
      </mc:AlternateContent>
    </p:spTree>
    <p:extLst>
      <p:ext uri="{BB962C8B-B14F-4D97-AF65-F5344CB8AC3E}">
        <p14:creationId xmlns:p14="http://schemas.microsoft.com/office/powerpoint/2010/main" val="3804407132"/>
      </p:ext>
    </p:extLst>
  </p:cSld>
  <p:clrMapOvr>
    <a:masterClrMapping/>
  </p:clrMapOvr>
</p:sld>
</file>

<file path=ppt/theme/theme1.xml><?xml version="1.0" encoding="utf-8"?>
<a:theme xmlns:a="http://schemas.openxmlformats.org/drawingml/2006/main" name="uOttawa-powerpoint-template">
  <a:themeElements>
    <a:clrScheme name="Garne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Garne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10"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10" charset="0"/>
          </a:defRPr>
        </a:defPPr>
      </a:lstStyle>
    </a:lnDef>
  </a:objectDefaults>
  <a:extraClrSchemeLst>
    <a:extraClrScheme>
      <a:clrScheme name="Garne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arne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arne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arne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arne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arne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arne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uOttawa-powerpoint-template.pot</Template>
  <TotalTime>29538</TotalTime>
  <Words>10178</Words>
  <Application>Microsoft Office PowerPoint</Application>
  <PresentationFormat>On-screen Show (4:3)</PresentationFormat>
  <Paragraphs>873</Paragraphs>
  <Slides>107</Slides>
  <Notes>21</Notes>
  <HiddenSlides>13</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107</vt:i4>
      </vt:variant>
    </vt:vector>
  </HeadingPairs>
  <TitlesOfParts>
    <vt:vector size="130" baseType="lpstr">
      <vt:lpstr>ＭＳ Ｐゴシック</vt:lpstr>
      <vt:lpstr>SimSun</vt:lpstr>
      <vt:lpstr>AdvGTIMES-R</vt:lpstr>
      <vt:lpstr>AdvP4C4E51</vt:lpstr>
      <vt:lpstr>AdvP4C4E74</vt:lpstr>
      <vt:lpstr>-apple-system</vt:lpstr>
      <vt:lpstr>Aptos</vt:lpstr>
      <vt:lpstr>Arial</vt:lpstr>
      <vt:lpstr>Arial</vt:lpstr>
      <vt:lpstr>Arial Black</vt:lpstr>
      <vt:lpstr>Calibri</vt:lpstr>
      <vt:lpstr>Cambria Math</vt:lpstr>
      <vt:lpstr>Courier New</vt:lpstr>
      <vt:lpstr>Georgia</vt:lpstr>
      <vt:lpstr>Menlo</vt:lpstr>
      <vt:lpstr>Symbol</vt:lpstr>
      <vt:lpstr>system-ui</vt:lpstr>
      <vt:lpstr>Times</vt:lpstr>
      <vt:lpstr>Times New Roman</vt:lpstr>
      <vt:lpstr>var(--jp-content-font-family)</vt:lpstr>
      <vt:lpstr>Vedrana</vt:lpstr>
      <vt:lpstr>Verdana</vt:lpstr>
      <vt:lpstr>uOttawa-powerpoint-template</vt:lpstr>
      <vt:lpstr>EMBC Workshop: Model-Based Design for Cardiovascular Monitoring Devices: Examples Using Oscillometric and Continuous Blood Pressure Methods</vt:lpstr>
      <vt:lpstr>Outline</vt:lpstr>
      <vt:lpstr>Ottawa, Canada</vt:lpstr>
      <vt:lpstr>About myself</vt:lpstr>
      <vt:lpstr>UOttawa Computational Analysis and Acceleration Research Group (CARG)</vt:lpstr>
      <vt:lpstr>CARG’s current or recently completed biomedical projects</vt:lpstr>
      <vt:lpstr>Why model-based design?</vt:lpstr>
      <vt:lpstr>What is a model and what is simulation?</vt:lpstr>
      <vt:lpstr>What are challenges in running experiments in the biomedical field? </vt:lpstr>
      <vt:lpstr>What is a general model of a biomedical system?</vt:lpstr>
      <vt:lpstr>About this workshop</vt:lpstr>
      <vt:lpstr>Resources for this workshop</vt:lpstr>
      <vt:lpstr>Outline</vt:lpstr>
      <vt:lpstr>Questions that we will try to address</vt:lpstr>
      <vt:lpstr>What is uncertainty quantification?</vt:lpstr>
      <vt:lpstr>What is the difference between measurement error and uncertainty?</vt:lpstr>
      <vt:lpstr>How can we express errors in paired measurements?</vt:lpstr>
      <vt:lpstr>How can we model paired measurement for 2 different devices?</vt:lpstr>
      <vt:lpstr>What is the precision and accuracy based on our model?</vt:lpstr>
      <vt:lpstr>How can we interpret Pearson correlation coefficient?</vt:lpstr>
      <vt:lpstr>What is the agreement between two paired measurements?</vt:lpstr>
      <vt:lpstr>How can we quantify agreement: Concordance Correlation Coefficient? </vt:lpstr>
      <vt:lpstr>Example of CCC</vt:lpstr>
      <vt:lpstr>How can we present uncertainty? </vt:lpstr>
      <vt:lpstr>What are confidence intervals for Normal random variable?</vt:lpstr>
      <vt:lpstr>How can we interpret confidence intervals?</vt:lpstr>
      <vt:lpstr>How to compute 95% confidence intervals of a sample mean with known σ?</vt:lpstr>
      <vt:lpstr>How can we compute confidence intervals from any distribution?</vt:lpstr>
      <vt:lpstr>Example of quantifying uncertainty in measuring the speed of light </vt:lpstr>
      <vt:lpstr>How can we represent regression model uncertainty?</vt:lpstr>
      <vt:lpstr>Posterior predictive distribution</vt:lpstr>
      <vt:lpstr>Outline</vt:lpstr>
      <vt:lpstr>What is the workflow for Uncertainty Quantification and Sensitivity Analysis?</vt:lpstr>
      <vt:lpstr>What are the models that we consider here?</vt:lpstr>
      <vt:lpstr>What is parameter estimation?</vt:lpstr>
      <vt:lpstr>What is uncertainty propagation?</vt:lpstr>
      <vt:lpstr>How can we use Monte Carlo sampling steps for uncertainty propagation?</vt:lpstr>
      <vt:lpstr>Example of uncertainty propagation</vt:lpstr>
      <vt:lpstr>What is sensitivity analysis?</vt:lpstr>
      <vt:lpstr>How can we define a cost function for sensitivity analysis?</vt:lpstr>
      <vt:lpstr>Example: Differential Amplifier</vt:lpstr>
      <vt:lpstr>Scatter plot of the amplifier output and the values of the resistors </vt:lpstr>
      <vt:lpstr>Empirical distribution of the output voltage of the differential amplifier</vt:lpstr>
      <vt:lpstr>Outline</vt:lpstr>
      <vt:lpstr>General model of a biomedical system</vt:lpstr>
      <vt:lpstr>What is forward and inverse modeling?</vt:lpstr>
      <vt:lpstr>What is Windkessel effect?</vt:lpstr>
      <vt:lpstr>Four-element Windkessel model</vt:lpstr>
      <vt:lpstr>What are common values for the parameters of Windkessel model?</vt:lpstr>
      <vt:lpstr>Arterial flow measured from a healthy subject and aortic pressure</vt:lpstr>
      <vt:lpstr>Sensitivity analysis and parameter estimation</vt:lpstr>
      <vt:lpstr>Scatter plot and the reference vs. simulated pressure pulse</vt:lpstr>
      <vt:lpstr>What are common types of noise</vt:lpstr>
      <vt:lpstr>How can we model the noise based on the spectral density?</vt:lpstr>
      <vt:lpstr>Modeling 60 Hz noise and baseline drift</vt:lpstr>
      <vt:lpstr>Continuous motion artifacts</vt:lpstr>
      <vt:lpstr>Intermittent motion artifacts</vt:lpstr>
      <vt:lpstr>Motion artifacts: band-limited noise</vt:lpstr>
      <vt:lpstr>What is signal quality</vt:lpstr>
      <vt:lpstr>How can we determine signal quality using template matching?</vt:lpstr>
      <vt:lpstr>What are signal quality metrics that are applied to a whole signal segment?</vt:lpstr>
      <vt:lpstr>ECG signal without added noise</vt:lpstr>
      <vt:lpstr>Filtered ECG signal with Gaussian white noise and 60 Hz interference</vt:lpstr>
      <vt:lpstr>ECG signal with brown noise. </vt:lpstr>
      <vt:lpstr>Outline</vt:lpstr>
      <vt:lpstr>What is pulse wave velocity?</vt:lpstr>
      <vt:lpstr>How is PWV related to stiffness?</vt:lpstr>
      <vt:lpstr>How can one measure PWV?</vt:lpstr>
      <vt:lpstr>What is pulse arrival time?</vt:lpstr>
      <vt:lpstr>What are systolic and diastolic blood pressures?</vt:lpstr>
      <vt:lpstr>Does blood pressure change over time?</vt:lpstr>
      <vt:lpstr>What are the processing stages in estimating continuous blood pressure?</vt:lpstr>
      <vt:lpstr>Example: Systolic blood pressure versus PAT</vt:lpstr>
      <vt:lpstr>Example: uncertainty propagation</vt:lpstr>
      <vt:lpstr>Discussion regarding continuous blood pressure estimation</vt:lpstr>
      <vt:lpstr>How can we model a complete system, for example oscillometric BP?</vt:lpstr>
      <vt:lpstr>What is oscillometric blood pressure?</vt:lpstr>
      <vt:lpstr>What are the parameters of the Arm-Artery System Model?</vt:lpstr>
      <vt:lpstr>Volume versus pressure curves for an artery segment</vt:lpstr>
      <vt:lpstr>What is the total pressure</vt:lpstr>
      <vt:lpstr>What is the most common algorithm for oscillometric BP estimation?</vt:lpstr>
      <vt:lpstr>How does the change is arterial stiffness affect the accuracy?</vt:lpstr>
      <vt:lpstr>How can we model motion artifacts?</vt:lpstr>
      <vt:lpstr>How do the position and width of the motion artifact affect the output?</vt:lpstr>
      <vt:lpstr>Outline</vt:lpstr>
      <vt:lpstr>What was covered?</vt:lpstr>
      <vt:lpstr>What was not covered?</vt:lpstr>
      <vt:lpstr>Final message</vt:lpstr>
      <vt:lpstr>PowerPoint Presentation</vt:lpstr>
      <vt:lpstr>Backup</vt:lpstr>
      <vt:lpstr>Topics covered in the book</vt:lpstr>
      <vt:lpstr>Issues in designing biomedical devices</vt:lpstr>
      <vt:lpstr>How can we visualize the agreement: Scatter plot</vt:lpstr>
      <vt:lpstr>How can we visualize the agreement: Bland-Altman plot</vt:lpstr>
      <vt:lpstr>How do we interpret Bland-Altman plot?</vt:lpstr>
      <vt:lpstr>Scatter and Bland-Altman plots Blood pressure measurement example</vt:lpstr>
      <vt:lpstr>Confidence interval for the mean of Normal distribution with σ unknown</vt:lpstr>
      <vt:lpstr>Confidence interval for the mean of Normal distribution with σ unknown, cont.</vt:lpstr>
      <vt:lpstr>Guide to the expression of uncertainty in measurement (GUM)</vt:lpstr>
      <vt:lpstr>Uncertainty of measurement steps according to GUM</vt:lpstr>
      <vt:lpstr>Example</vt:lpstr>
      <vt:lpstr>Power spectrum</vt:lpstr>
      <vt:lpstr>Short-time Fourier transform</vt:lpstr>
      <vt:lpstr>Hardware block diagram of the BP device</vt:lpstr>
      <vt:lpstr>A circuit model of the oscillometric system</vt:lpstr>
      <vt:lpstr>Probabilistic modeling of the problem</vt:lpstr>
      <vt:lpstr>Probabilistic programming</vt:lpstr>
    </vt:vector>
  </TitlesOfParts>
  <Company>University of Ottawa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France Surprenant-Kyte</dc:creator>
  <cp:lastModifiedBy>Miodrag Bolic</cp:lastModifiedBy>
  <cp:revision>53</cp:revision>
  <cp:lastPrinted>2024-07-12T15:23:16Z</cp:lastPrinted>
  <dcterms:created xsi:type="dcterms:W3CDTF">2010-02-26T18:49:55Z</dcterms:created>
  <dcterms:modified xsi:type="dcterms:W3CDTF">2024-07-14T23:06:42Z</dcterms:modified>
</cp:coreProperties>
</file>